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2" r:id="rId3"/>
  </p:sldMasterIdLst>
  <p:notesMasterIdLst>
    <p:notesMasterId r:id="rId81"/>
  </p:notesMasterIdLst>
  <p:sldIdLst>
    <p:sldId id="280" r:id="rId4"/>
    <p:sldId id="256" r:id="rId5"/>
    <p:sldId id="281" r:id="rId6"/>
    <p:sldId id="282" r:id="rId7"/>
    <p:sldId id="257" r:id="rId8"/>
    <p:sldId id="258" r:id="rId9"/>
    <p:sldId id="259" r:id="rId10"/>
    <p:sldId id="264" r:id="rId11"/>
    <p:sldId id="283" r:id="rId12"/>
    <p:sldId id="260" r:id="rId13"/>
    <p:sldId id="267" r:id="rId14"/>
    <p:sldId id="262" r:id="rId15"/>
    <p:sldId id="261" r:id="rId16"/>
    <p:sldId id="263" r:id="rId17"/>
    <p:sldId id="265" r:id="rId18"/>
    <p:sldId id="284" r:id="rId19"/>
    <p:sldId id="266" r:id="rId20"/>
    <p:sldId id="275" r:id="rId21"/>
    <p:sldId id="278" r:id="rId22"/>
    <p:sldId id="279" r:id="rId23"/>
    <p:sldId id="268" r:id="rId24"/>
    <p:sldId id="285" r:id="rId25"/>
    <p:sldId id="273" r:id="rId26"/>
    <p:sldId id="272" r:id="rId27"/>
    <p:sldId id="274" r:id="rId28"/>
    <p:sldId id="277" r:id="rId29"/>
    <p:sldId id="276" r:id="rId30"/>
    <p:sldId id="323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09" r:id="rId67"/>
    <p:sldId id="310" r:id="rId68"/>
    <p:sldId id="311" r:id="rId69"/>
    <p:sldId id="312" r:id="rId70"/>
    <p:sldId id="313" r:id="rId71"/>
    <p:sldId id="314" r:id="rId72"/>
    <p:sldId id="315" r:id="rId73"/>
    <p:sldId id="316" r:id="rId74"/>
    <p:sldId id="317" r:id="rId75"/>
    <p:sldId id="318" r:id="rId76"/>
    <p:sldId id="319" r:id="rId77"/>
    <p:sldId id="320" r:id="rId78"/>
    <p:sldId id="321" r:id="rId79"/>
    <p:sldId id="322" r:id="rId80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theme" Target="theme/theme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61" Type="http://schemas.openxmlformats.org/officeDocument/2006/relationships/slide" Target="slides/slide58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unkaf&#252;zet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unkaf&#252;zet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cat>
            <c:numRef>
              <c:f>Sheet1!$A$1:$A$101</c:f>
              <c:numCache>
                <c:formatCode>General</c:formatCode>
                <c:ptCount val="101"/>
                <c:pt idx="0">
                  <c:v>-10</c:v>
                </c:pt>
                <c:pt idx="1">
                  <c:v>-9.8000000000000007</c:v>
                </c:pt>
                <c:pt idx="2">
                  <c:v>-9.6</c:v>
                </c:pt>
                <c:pt idx="3">
                  <c:v>-9.4</c:v>
                </c:pt>
                <c:pt idx="4">
                  <c:v>-9.1999999999999993</c:v>
                </c:pt>
                <c:pt idx="5">
                  <c:v>-9</c:v>
                </c:pt>
                <c:pt idx="6">
                  <c:v>-8.8000000000000007</c:v>
                </c:pt>
                <c:pt idx="7">
                  <c:v>-8.6</c:v>
                </c:pt>
                <c:pt idx="8">
                  <c:v>-8.4000000000000092</c:v>
                </c:pt>
                <c:pt idx="9">
                  <c:v>-8.2000000000000099</c:v>
                </c:pt>
                <c:pt idx="10">
                  <c:v>-8.0000000000000107</c:v>
                </c:pt>
                <c:pt idx="11">
                  <c:v>-7.8000000000000096</c:v>
                </c:pt>
                <c:pt idx="12">
                  <c:v>-7.6000000000000103</c:v>
                </c:pt>
                <c:pt idx="13">
                  <c:v>-7.4000000000000101</c:v>
                </c:pt>
                <c:pt idx="14">
                  <c:v>-7.2000000000000099</c:v>
                </c:pt>
                <c:pt idx="15">
                  <c:v>-7.0000000000000098</c:v>
                </c:pt>
                <c:pt idx="16">
                  <c:v>-6.8000000000000096</c:v>
                </c:pt>
                <c:pt idx="17">
                  <c:v>-6.6000000000000103</c:v>
                </c:pt>
                <c:pt idx="18">
                  <c:v>-6.4000000000000101</c:v>
                </c:pt>
                <c:pt idx="19">
                  <c:v>-6.2000000000000099</c:v>
                </c:pt>
                <c:pt idx="20">
                  <c:v>-6.0000000000000098</c:v>
                </c:pt>
                <c:pt idx="21">
                  <c:v>-5.8000000000000096</c:v>
                </c:pt>
                <c:pt idx="22">
                  <c:v>-5.6000000000000201</c:v>
                </c:pt>
                <c:pt idx="23">
                  <c:v>-5.4000000000000199</c:v>
                </c:pt>
                <c:pt idx="24">
                  <c:v>-5.2000000000000197</c:v>
                </c:pt>
                <c:pt idx="25">
                  <c:v>-5.0000000000000204</c:v>
                </c:pt>
                <c:pt idx="26">
                  <c:v>-4.8000000000000203</c:v>
                </c:pt>
                <c:pt idx="27">
                  <c:v>-4.6000000000000201</c:v>
                </c:pt>
                <c:pt idx="28">
                  <c:v>-4.4000000000000199</c:v>
                </c:pt>
                <c:pt idx="29">
                  <c:v>-4.2000000000000197</c:v>
                </c:pt>
                <c:pt idx="30">
                  <c:v>-4.0000000000000204</c:v>
                </c:pt>
                <c:pt idx="31">
                  <c:v>-3.8000000000000198</c:v>
                </c:pt>
                <c:pt idx="32">
                  <c:v>-3.6000000000000201</c:v>
                </c:pt>
                <c:pt idx="33">
                  <c:v>-3.4000000000000199</c:v>
                </c:pt>
                <c:pt idx="34">
                  <c:v>-3.2000000000000202</c:v>
                </c:pt>
                <c:pt idx="35">
                  <c:v>-3.00000000000002</c:v>
                </c:pt>
                <c:pt idx="36">
                  <c:v>-2.80000000000003</c:v>
                </c:pt>
                <c:pt idx="37">
                  <c:v>-2.6000000000000298</c:v>
                </c:pt>
                <c:pt idx="38">
                  <c:v>-2.4000000000000301</c:v>
                </c:pt>
                <c:pt idx="39">
                  <c:v>-2.2000000000000299</c:v>
                </c:pt>
                <c:pt idx="40">
                  <c:v>-2.0000000000000302</c:v>
                </c:pt>
                <c:pt idx="41">
                  <c:v>-1.80000000000003</c:v>
                </c:pt>
                <c:pt idx="42">
                  <c:v>-1.6000000000000301</c:v>
                </c:pt>
                <c:pt idx="43">
                  <c:v>-1.4000000000000301</c:v>
                </c:pt>
                <c:pt idx="44">
                  <c:v>-1.2000000000000299</c:v>
                </c:pt>
                <c:pt idx="45">
                  <c:v>-1.00000000000003</c:v>
                </c:pt>
                <c:pt idx="46">
                  <c:v>-0.80000000000002902</c:v>
                </c:pt>
                <c:pt idx="47">
                  <c:v>-0.60000000000002995</c:v>
                </c:pt>
                <c:pt idx="48">
                  <c:v>-0.400000000000031</c:v>
                </c:pt>
                <c:pt idx="49">
                  <c:v>-0.20000000000002899</c:v>
                </c:pt>
                <c:pt idx="50">
                  <c:v>-4.0856207306205799E-14</c:v>
                </c:pt>
                <c:pt idx="51">
                  <c:v>0.19999999999999901</c:v>
                </c:pt>
                <c:pt idx="52">
                  <c:v>0.4</c:v>
                </c:pt>
                <c:pt idx="53">
                  <c:v>0.6</c:v>
                </c:pt>
                <c:pt idx="54">
                  <c:v>0.80000000000000104</c:v>
                </c:pt>
                <c:pt idx="55">
                  <c:v>1</c:v>
                </c:pt>
                <c:pt idx="56">
                  <c:v>1.2</c:v>
                </c:pt>
                <c:pt idx="57">
                  <c:v>1.4</c:v>
                </c:pt>
                <c:pt idx="58">
                  <c:v>1.6</c:v>
                </c:pt>
                <c:pt idx="59">
                  <c:v>1.8</c:v>
                </c:pt>
                <c:pt idx="60">
                  <c:v>2</c:v>
                </c:pt>
                <c:pt idx="61">
                  <c:v>2.2000000000000002</c:v>
                </c:pt>
                <c:pt idx="62">
                  <c:v>2.4</c:v>
                </c:pt>
                <c:pt idx="63">
                  <c:v>2.6</c:v>
                </c:pt>
                <c:pt idx="64">
                  <c:v>2.8</c:v>
                </c:pt>
                <c:pt idx="65">
                  <c:v>3</c:v>
                </c:pt>
                <c:pt idx="66">
                  <c:v>3.2</c:v>
                </c:pt>
                <c:pt idx="67">
                  <c:v>3.4</c:v>
                </c:pt>
                <c:pt idx="68">
                  <c:v>3.6</c:v>
                </c:pt>
                <c:pt idx="69">
                  <c:v>3.8</c:v>
                </c:pt>
                <c:pt idx="70">
                  <c:v>4</c:v>
                </c:pt>
                <c:pt idx="71">
                  <c:v>4.1999999999998998</c:v>
                </c:pt>
                <c:pt idx="72">
                  <c:v>4.3999999999999</c:v>
                </c:pt>
                <c:pt idx="73">
                  <c:v>4.5999999999999002</c:v>
                </c:pt>
                <c:pt idx="74">
                  <c:v>4.7999999999999003</c:v>
                </c:pt>
                <c:pt idx="75">
                  <c:v>4.9999999999998996</c:v>
                </c:pt>
                <c:pt idx="76">
                  <c:v>5.1999999999998998</c:v>
                </c:pt>
                <c:pt idx="77">
                  <c:v>5.3999999999999</c:v>
                </c:pt>
                <c:pt idx="78">
                  <c:v>5.5999999999999002</c:v>
                </c:pt>
                <c:pt idx="79">
                  <c:v>5.7999999999999003</c:v>
                </c:pt>
                <c:pt idx="80">
                  <c:v>5.9999999999998996</c:v>
                </c:pt>
                <c:pt idx="81">
                  <c:v>6.1999999999998998</c:v>
                </c:pt>
                <c:pt idx="82">
                  <c:v>6.3999999999999</c:v>
                </c:pt>
                <c:pt idx="83">
                  <c:v>6.5999999999999002</c:v>
                </c:pt>
                <c:pt idx="84">
                  <c:v>6.7999999999999003</c:v>
                </c:pt>
                <c:pt idx="85">
                  <c:v>6.9999999999998996</c:v>
                </c:pt>
                <c:pt idx="86">
                  <c:v>7.1999999999998998</c:v>
                </c:pt>
                <c:pt idx="87">
                  <c:v>7.3999999999999</c:v>
                </c:pt>
                <c:pt idx="88">
                  <c:v>7.5999999999999002</c:v>
                </c:pt>
                <c:pt idx="89">
                  <c:v>7.7999999999999003</c:v>
                </c:pt>
                <c:pt idx="90">
                  <c:v>7.9999999999998996</c:v>
                </c:pt>
                <c:pt idx="91">
                  <c:v>8.1999999999998998</c:v>
                </c:pt>
                <c:pt idx="92">
                  <c:v>8.3999999999999009</c:v>
                </c:pt>
                <c:pt idx="93">
                  <c:v>8.5999999999999002</c:v>
                </c:pt>
                <c:pt idx="94">
                  <c:v>8.7999999999998995</c:v>
                </c:pt>
                <c:pt idx="95">
                  <c:v>8.9999999999999005</c:v>
                </c:pt>
                <c:pt idx="96">
                  <c:v>9.1999999999998998</c:v>
                </c:pt>
                <c:pt idx="97">
                  <c:v>9.3999999999999009</c:v>
                </c:pt>
                <c:pt idx="98">
                  <c:v>9.5999999999999002</c:v>
                </c:pt>
                <c:pt idx="99">
                  <c:v>9.7999999999998995</c:v>
                </c:pt>
                <c:pt idx="100">
                  <c:v>9.9999999999999005</c:v>
                </c:pt>
              </c:numCache>
            </c:numRef>
          </c:cat>
          <c:val>
            <c:numRef>
              <c:f>Sheet1!$B$1:$B$101</c:f>
              <c:numCache>
                <c:formatCode>General</c:formatCode>
                <c:ptCount val="1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</c:numCache>
            </c:numRef>
          </c:val>
          <c:smooth val="0"/>
        </c:ser>
        <c:ser>
          <c:idx val="1"/>
          <c:order val="1"/>
          <c:marker>
            <c:symbol val="none"/>
          </c:marker>
          <c:cat>
            <c:numRef>
              <c:f>Sheet1!$A$1:$A$101</c:f>
              <c:numCache>
                <c:formatCode>General</c:formatCode>
                <c:ptCount val="101"/>
                <c:pt idx="0">
                  <c:v>-10</c:v>
                </c:pt>
                <c:pt idx="1">
                  <c:v>-9.8000000000000007</c:v>
                </c:pt>
                <c:pt idx="2">
                  <c:v>-9.6</c:v>
                </c:pt>
                <c:pt idx="3">
                  <c:v>-9.4</c:v>
                </c:pt>
                <c:pt idx="4">
                  <c:v>-9.1999999999999993</c:v>
                </c:pt>
                <c:pt idx="5">
                  <c:v>-9</c:v>
                </c:pt>
                <c:pt idx="6">
                  <c:v>-8.8000000000000007</c:v>
                </c:pt>
                <c:pt idx="7">
                  <c:v>-8.6</c:v>
                </c:pt>
                <c:pt idx="8">
                  <c:v>-8.4000000000000092</c:v>
                </c:pt>
                <c:pt idx="9">
                  <c:v>-8.2000000000000099</c:v>
                </c:pt>
                <c:pt idx="10">
                  <c:v>-8.0000000000000107</c:v>
                </c:pt>
                <c:pt idx="11">
                  <c:v>-7.8000000000000096</c:v>
                </c:pt>
                <c:pt idx="12">
                  <c:v>-7.6000000000000103</c:v>
                </c:pt>
                <c:pt idx="13">
                  <c:v>-7.4000000000000101</c:v>
                </c:pt>
                <c:pt idx="14">
                  <c:v>-7.2000000000000099</c:v>
                </c:pt>
                <c:pt idx="15">
                  <c:v>-7.0000000000000098</c:v>
                </c:pt>
                <c:pt idx="16">
                  <c:v>-6.8000000000000096</c:v>
                </c:pt>
                <c:pt idx="17">
                  <c:v>-6.6000000000000103</c:v>
                </c:pt>
                <c:pt idx="18">
                  <c:v>-6.4000000000000101</c:v>
                </c:pt>
                <c:pt idx="19">
                  <c:v>-6.2000000000000099</c:v>
                </c:pt>
                <c:pt idx="20">
                  <c:v>-6.0000000000000098</c:v>
                </c:pt>
                <c:pt idx="21">
                  <c:v>-5.8000000000000096</c:v>
                </c:pt>
                <c:pt idx="22">
                  <c:v>-5.6000000000000201</c:v>
                </c:pt>
                <c:pt idx="23">
                  <c:v>-5.4000000000000199</c:v>
                </c:pt>
                <c:pt idx="24">
                  <c:v>-5.2000000000000197</c:v>
                </c:pt>
                <c:pt idx="25">
                  <c:v>-5.0000000000000204</c:v>
                </c:pt>
                <c:pt idx="26">
                  <c:v>-4.8000000000000203</c:v>
                </c:pt>
                <c:pt idx="27">
                  <c:v>-4.6000000000000201</c:v>
                </c:pt>
                <c:pt idx="28">
                  <c:v>-4.4000000000000199</c:v>
                </c:pt>
                <c:pt idx="29">
                  <c:v>-4.2000000000000197</c:v>
                </c:pt>
                <c:pt idx="30">
                  <c:v>-4.0000000000000204</c:v>
                </c:pt>
                <c:pt idx="31">
                  <c:v>-3.8000000000000198</c:v>
                </c:pt>
                <c:pt idx="32">
                  <c:v>-3.6000000000000201</c:v>
                </c:pt>
                <c:pt idx="33">
                  <c:v>-3.4000000000000199</c:v>
                </c:pt>
                <c:pt idx="34">
                  <c:v>-3.2000000000000202</c:v>
                </c:pt>
                <c:pt idx="35">
                  <c:v>-3.00000000000002</c:v>
                </c:pt>
                <c:pt idx="36">
                  <c:v>-2.80000000000003</c:v>
                </c:pt>
                <c:pt idx="37">
                  <c:v>-2.6000000000000298</c:v>
                </c:pt>
                <c:pt idx="38">
                  <c:v>-2.4000000000000301</c:v>
                </c:pt>
                <c:pt idx="39">
                  <c:v>-2.2000000000000299</c:v>
                </c:pt>
                <c:pt idx="40">
                  <c:v>-2.0000000000000302</c:v>
                </c:pt>
                <c:pt idx="41">
                  <c:v>-1.80000000000003</c:v>
                </c:pt>
                <c:pt idx="42">
                  <c:v>-1.6000000000000301</c:v>
                </c:pt>
                <c:pt idx="43">
                  <c:v>-1.4000000000000301</c:v>
                </c:pt>
                <c:pt idx="44">
                  <c:v>-1.2000000000000299</c:v>
                </c:pt>
                <c:pt idx="45">
                  <c:v>-1.00000000000003</c:v>
                </c:pt>
                <c:pt idx="46">
                  <c:v>-0.80000000000002902</c:v>
                </c:pt>
                <c:pt idx="47">
                  <c:v>-0.60000000000002995</c:v>
                </c:pt>
                <c:pt idx="48">
                  <c:v>-0.400000000000031</c:v>
                </c:pt>
                <c:pt idx="49">
                  <c:v>-0.20000000000002899</c:v>
                </c:pt>
                <c:pt idx="50">
                  <c:v>-4.0856207306205799E-14</c:v>
                </c:pt>
                <c:pt idx="51">
                  <c:v>0.19999999999999901</c:v>
                </c:pt>
                <c:pt idx="52">
                  <c:v>0.4</c:v>
                </c:pt>
                <c:pt idx="53">
                  <c:v>0.6</c:v>
                </c:pt>
                <c:pt idx="54">
                  <c:v>0.80000000000000104</c:v>
                </c:pt>
                <c:pt idx="55">
                  <c:v>1</c:v>
                </c:pt>
                <c:pt idx="56">
                  <c:v>1.2</c:v>
                </c:pt>
                <c:pt idx="57">
                  <c:v>1.4</c:v>
                </c:pt>
                <c:pt idx="58">
                  <c:v>1.6</c:v>
                </c:pt>
                <c:pt idx="59">
                  <c:v>1.8</c:v>
                </c:pt>
                <c:pt idx="60">
                  <c:v>2</c:v>
                </c:pt>
                <c:pt idx="61">
                  <c:v>2.2000000000000002</c:v>
                </c:pt>
                <c:pt idx="62">
                  <c:v>2.4</c:v>
                </c:pt>
                <c:pt idx="63">
                  <c:v>2.6</c:v>
                </c:pt>
                <c:pt idx="64">
                  <c:v>2.8</c:v>
                </c:pt>
                <c:pt idx="65">
                  <c:v>3</c:v>
                </c:pt>
                <c:pt idx="66">
                  <c:v>3.2</c:v>
                </c:pt>
                <c:pt idx="67">
                  <c:v>3.4</c:v>
                </c:pt>
                <c:pt idx="68">
                  <c:v>3.6</c:v>
                </c:pt>
                <c:pt idx="69">
                  <c:v>3.8</c:v>
                </c:pt>
                <c:pt idx="70">
                  <c:v>4</c:v>
                </c:pt>
                <c:pt idx="71">
                  <c:v>4.1999999999998998</c:v>
                </c:pt>
                <c:pt idx="72">
                  <c:v>4.3999999999999</c:v>
                </c:pt>
                <c:pt idx="73">
                  <c:v>4.5999999999999002</c:v>
                </c:pt>
                <c:pt idx="74">
                  <c:v>4.7999999999999003</c:v>
                </c:pt>
                <c:pt idx="75">
                  <c:v>4.9999999999998996</c:v>
                </c:pt>
                <c:pt idx="76">
                  <c:v>5.1999999999998998</c:v>
                </c:pt>
                <c:pt idx="77">
                  <c:v>5.3999999999999</c:v>
                </c:pt>
                <c:pt idx="78">
                  <c:v>5.5999999999999002</c:v>
                </c:pt>
                <c:pt idx="79">
                  <c:v>5.7999999999999003</c:v>
                </c:pt>
                <c:pt idx="80">
                  <c:v>5.9999999999998996</c:v>
                </c:pt>
                <c:pt idx="81">
                  <c:v>6.1999999999998998</c:v>
                </c:pt>
                <c:pt idx="82">
                  <c:v>6.3999999999999</c:v>
                </c:pt>
                <c:pt idx="83">
                  <c:v>6.5999999999999002</c:v>
                </c:pt>
                <c:pt idx="84">
                  <c:v>6.7999999999999003</c:v>
                </c:pt>
                <c:pt idx="85">
                  <c:v>6.9999999999998996</c:v>
                </c:pt>
                <c:pt idx="86">
                  <c:v>7.1999999999998998</c:v>
                </c:pt>
                <c:pt idx="87">
                  <c:v>7.3999999999999</c:v>
                </c:pt>
                <c:pt idx="88">
                  <c:v>7.5999999999999002</c:v>
                </c:pt>
                <c:pt idx="89">
                  <c:v>7.7999999999999003</c:v>
                </c:pt>
                <c:pt idx="90">
                  <c:v>7.9999999999998996</c:v>
                </c:pt>
                <c:pt idx="91">
                  <c:v>8.1999999999998998</c:v>
                </c:pt>
                <c:pt idx="92">
                  <c:v>8.3999999999999009</c:v>
                </c:pt>
                <c:pt idx="93">
                  <c:v>8.5999999999999002</c:v>
                </c:pt>
                <c:pt idx="94">
                  <c:v>8.7999999999998995</c:v>
                </c:pt>
                <c:pt idx="95">
                  <c:v>8.9999999999999005</c:v>
                </c:pt>
                <c:pt idx="96">
                  <c:v>9.1999999999998998</c:v>
                </c:pt>
                <c:pt idx="97">
                  <c:v>9.3999999999999009</c:v>
                </c:pt>
                <c:pt idx="98">
                  <c:v>9.5999999999999002</c:v>
                </c:pt>
                <c:pt idx="99">
                  <c:v>9.7999999999998995</c:v>
                </c:pt>
                <c:pt idx="100">
                  <c:v>9.9999999999999005</c:v>
                </c:pt>
              </c:numCache>
            </c:numRef>
          </c:cat>
          <c:val>
            <c:numRef>
              <c:f>Sheet1!$C$1:$C$101</c:f>
              <c:numCache>
                <c:formatCode>General</c:formatCode>
                <c:ptCount val="101"/>
                <c:pt idx="0">
                  <c:v>4.5397868702434395E-5</c:v>
                </c:pt>
                <c:pt idx="1">
                  <c:v>5.5448524722794907E-5</c:v>
                </c:pt>
                <c:pt idx="2">
                  <c:v>6.7724149619770231E-5</c:v>
                </c:pt>
                <c:pt idx="3">
                  <c:v>8.2717222851666389E-5</c:v>
                </c:pt>
                <c:pt idx="4">
                  <c:v>1.0102919390777289E-4</c:v>
                </c:pt>
                <c:pt idx="5">
                  <c:v>1.2339457598623172E-4</c:v>
                </c:pt>
                <c:pt idx="6">
                  <c:v>1.5071035805975741E-4</c:v>
                </c:pt>
                <c:pt idx="7">
                  <c:v>1.84071904963424E-4</c:v>
                </c:pt>
                <c:pt idx="8">
                  <c:v>2.2481677023329332E-4</c:v>
                </c:pt>
                <c:pt idx="9">
                  <c:v>2.7457815610132998E-4</c:v>
                </c:pt>
                <c:pt idx="10">
                  <c:v>3.3535013046647453E-4</c:v>
                </c:pt>
                <c:pt idx="11">
                  <c:v>4.0956716498604642E-4</c:v>
                </c:pt>
                <c:pt idx="12">
                  <c:v>5.0020110707955901E-4</c:v>
                </c:pt>
                <c:pt idx="13">
                  <c:v>6.1087935943439505E-4</c:v>
                </c:pt>
                <c:pt idx="14">
                  <c:v>7.4602883383668962E-4</c:v>
                </c:pt>
                <c:pt idx="15">
                  <c:v>9.1105119440063639E-4</c:v>
                </c:pt>
                <c:pt idx="16">
                  <c:v>1.1125360328603107E-3</c:v>
                </c:pt>
                <c:pt idx="17">
                  <c:v>1.3585199504289446E-3</c:v>
                </c:pt>
                <c:pt idx="18">
                  <c:v>1.6588010801744052E-3</c:v>
                </c:pt>
                <c:pt idx="19">
                  <c:v>2.0253203890498619E-3</c:v>
                </c:pt>
                <c:pt idx="20">
                  <c:v>2.4726231566347501E-3</c:v>
                </c:pt>
                <c:pt idx="21">
                  <c:v>3.018416324708395E-3</c:v>
                </c:pt>
                <c:pt idx="22">
                  <c:v>3.6842398994359139E-3</c:v>
                </c:pt>
                <c:pt idx="23">
                  <c:v>4.4962731609410915E-3</c:v>
                </c:pt>
                <c:pt idx="24">
                  <c:v>5.4862988994502978E-3</c:v>
                </c:pt>
                <c:pt idx="25">
                  <c:v>6.6928509242847193E-3</c:v>
                </c:pt>
                <c:pt idx="26">
                  <c:v>8.1625711531597318E-3</c:v>
                </c:pt>
                <c:pt idx="27">
                  <c:v>9.9518018669041228E-3</c:v>
                </c:pt>
                <c:pt idx="28">
                  <c:v>1.2128434984274003E-2</c:v>
                </c:pt>
                <c:pt idx="29">
                  <c:v>1.4774031693272769E-2</c:v>
                </c:pt>
                <c:pt idx="30">
                  <c:v>1.7986209962091198E-2</c:v>
                </c:pt>
                <c:pt idx="31">
                  <c:v>2.188127093613005E-2</c:v>
                </c:pt>
                <c:pt idx="32">
                  <c:v>2.6596993576865336E-2</c:v>
                </c:pt>
                <c:pt idx="33">
                  <c:v>3.2295464698449891E-2</c:v>
                </c:pt>
                <c:pt idx="34">
                  <c:v>3.91657227967636E-2</c:v>
                </c:pt>
                <c:pt idx="35">
                  <c:v>4.7425873177565879E-2</c:v>
                </c:pt>
                <c:pt idx="36">
                  <c:v>5.7324175898867132E-2</c:v>
                </c:pt>
                <c:pt idx="37">
                  <c:v>6.91384203433449E-2</c:v>
                </c:pt>
                <c:pt idx="38">
                  <c:v>8.3172696493920076E-2</c:v>
                </c:pt>
                <c:pt idx="39">
                  <c:v>9.975048911968247E-2</c:v>
                </c:pt>
                <c:pt idx="40">
                  <c:v>0.1192029220221144</c:v>
                </c:pt>
                <c:pt idx="41">
                  <c:v>0.14185106490048413</c:v>
                </c:pt>
                <c:pt idx="42">
                  <c:v>0.1679816148660713</c:v>
                </c:pt>
                <c:pt idx="43">
                  <c:v>0.19781611144141345</c:v>
                </c:pt>
                <c:pt idx="44">
                  <c:v>0.23147521650097705</c:v>
                </c:pt>
                <c:pt idx="45">
                  <c:v>0.26894142136998922</c:v>
                </c:pt>
                <c:pt idx="46">
                  <c:v>0.31002551887238133</c:v>
                </c:pt>
                <c:pt idx="47">
                  <c:v>0.35434369377419772</c:v>
                </c:pt>
                <c:pt idx="48">
                  <c:v>0.40131233988754056</c:v>
                </c:pt>
                <c:pt idx="49">
                  <c:v>0.45016600268751494</c:v>
                </c:pt>
                <c:pt idx="50">
                  <c:v>0.49999999999998979</c:v>
                </c:pt>
                <c:pt idx="51">
                  <c:v>0.54983399731247773</c:v>
                </c:pt>
                <c:pt idx="52">
                  <c:v>0.598687660112452</c:v>
                </c:pt>
                <c:pt idx="53">
                  <c:v>0.6456563062257954</c:v>
                </c:pt>
                <c:pt idx="54">
                  <c:v>0.68997448112761262</c:v>
                </c:pt>
                <c:pt idx="55">
                  <c:v>0.7310585786300049</c:v>
                </c:pt>
                <c:pt idx="56">
                  <c:v>0.76852478349901754</c:v>
                </c:pt>
                <c:pt idx="57">
                  <c:v>0.80218388855858169</c:v>
                </c:pt>
                <c:pt idx="58">
                  <c:v>0.83201838513392445</c:v>
                </c:pt>
                <c:pt idx="59">
                  <c:v>0.85814893509951229</c:v>
                </c:pt>
                <c:pt idx="60">
                  <c:v>0.88079707797788231</c:v>
                </c:pt>
                <c:pt idx="61">
                  <c:v>0.9002495108803148</c:v>
                </c:pt>
                <c:pt idx="62">
                  <c:v>0.91682730350607766</c:v>
                </c:pt>
                <c:pt idx="63">
                  <c:v>0.93086157965665328</c:v>
                </c:pt>
                <c:pt idx="64">
                  <c:v>0.94267582410113127</c:v>
                </c:pt>
                <c:pt idx="65">
                  <c:v>0.95257412682243336</c:v>
                </c:pt>
                <c:pt idx="66">
                  <c:v>0.96083427720323566</c:v>
                </c:pt>
                <c:pt idx="67">
                  <c:v>0.96770453530154943</c:v>
                </c:pt>
                <c:pt idx="68">
                  <c:v>0.97340300642313404</c:v>
                </c:pt>
                <c:pt idx="69">
                  <c:v>0.97811872906386943</c:v>
                </c:pt>
                <c:pt idx="70">
                  <c:v>0.98201379003790845</c:v>
                </c:pt>
                <c:pt idx="71">
                  <c:v>0.98522596830672549</c:v>
                </c:pt>
                <c:pt idx="72">
                  <c:v>0.98787156501572471</c:v>
                </c:pt>
                <c:pt idx="73">
                  <c:v>0.99004819813309464</c:v>
                </c:pt>
                <c:pt idx="74">
                  <c:v>0.99183742884683923</c:v>
                </c:pt>
                <c:pt idx="75">
                  <c:v>0.99330714907571438</c:v>
                </c:pt>
                <c:pt idx="76">
                  <c:v>0.99451370110054904</c:v>
                </c:pt>
                <c:pt idx="77">
                  <c:v>0.99550372683905841</c:v>
                </c:pt>
                <c:pt idx="78">
                  <c:v>0.99631576010056366</c:v>
                </c:pt>
                <c:pt idx="79">
                  <c:v>0.99698158367529122</c:v>
                </c:pt>
                <c:pt idx="80">
                  <c:v>0.9975273768433649</c:v>
                </c:pt>
                <c:pt idx="81">
                  <c:v>0.99797467961094988</c:v>
                </c:pt>
                <c:pt idx="82">
                  <c:v>0.99834119891982531</c:v>
                </c:pt>
                <c:pt idx="83">
                  <c:v>0.99864148004957087</c:v>
                </c:pt>
                <c:pt idx="84">
                  <c:v>0.99888746396713957</c:v>
                </c:pt>
                <c:pt idx="85">
                  <c:v>0.99908894880559918</c:v>
                </c:pt>
                <c:pt idx="86">
                  <c:v>0.9992539711661631</c:v>
                </c:pt>
                <c:pt idx="87">
                  <c:v>0.9993891206405654</c:v>
                </c:pt>
                <c:pt idx="88">
                  <c:v>0.99949979889292051</c:v>
                </c:pt>
                <c:pt idx="89">
                  <c:v>0.99959043283501392</c:v>
                </c:pt>
                <c:pt idx="90">
                  <c:v>0.99966464986953341</c:v>
                </c:pt>
                <c:pt idx="91">
                  <c:v>0.99972542184389857</c:v>
                </c:pt>
                <c:pt idx="92">
                  <c:v>0.99977518322976666</c:v>
                </c:pt>
                <c:pt idx="93">
                  <c:v>0.99981592809503661</c:v>
                </c:pt>
                <c:pt idx="94">
                  <c:v>0.99984928964194031</c:v>
                </c:pt>
                <c:pt idx="95">
                  <c:v>0.99987660542401369</c:v>
                </c:pt>
                <c:pt idx="96">
                  <c:v>0.99989897080609225</c:v>
                </c:pt>
                <c:pt idx="97">
                  <c:v>0.99991728277714842</c:v>
                </c:pt>
                <c:pt idx="98">
                  <c:v>0.99993227585038014</c:v>
                </c:pt>
                <c:pt idx="99">
                  <c:v>0.99994455147527717</c:v>
                </c:pt>
                <c:pt idx="100">
                  <c:v>0.99995460213129761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3092736"/>
        <c:axId val="85904768"/>
      </c:lineChart>
      <c:catAx>
        <c:axId val="1030927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5904768"/>
        <c:crosses val="autoZero"/>
        <c:auto val="1"/>
        <c:lblAlgn val="ctr"/>
        <c:lblOffset val="100"/>
        <c:noMultiLvlLbl val="0"/>
      </c:catAx>
      <c:valAx>
        <c:axId val="85904768"/>
        <c:scaling>
          <c:orientation val="minMax"/>
          <c:max val="1"/>
        </c:scaling>
        <c:delete val="0"/>
        <c:axPos val="l"/>
        <c:numFmt formatCode="General" sourceLinked="1"/>
        <c:majorTickMark val="out"/>
        <c:minorTickMark val="none"/>
        <c:tickLblPos val="nextTo"/>
        <c:crossAx val="10309273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Sigmoid</c:v>
                </c:pt>
              </c:strCache>
            </c:strRef>
          </c:tx>
          <c:marker>
            <c:symbol val="none"/>
          </c:marker>
          <c:xVal>
            <c:numRef>
              <c:f>Munka1!$A$2:$A$102</c:f>
              <c:numCache>
                <c:formatCode>General</c:formatCode>
                <c:ptCount val="101"/>
                <c:pt idx="0">
                  <c:v>-5</c:v>
                </c:pt>
                <c:pt idx="1">
                  <c:v>-4.9000000000000004</c:v>
                </c:pt>
                <c:pt idx="2">
                  <c:v>-4.8</c:v>
                </c:pt>
                <c:pt idx="3">
                  <c:v>-4.7</c:v>
                </c:pt>
                <c:pt idx="4">
                  <c:v>-4.5999999999999996</c:v>
                </c:pt>
                <c:pt idx="5">
                  <c:v>-4.5</c:v>
                </c:pt>
                <c:pt idx="6">
                  <c:v>-4.4000000000000004</c:v>
                </c:pt>
                <c:pt idx="7">
                  <c:v>-4.3</c:v>
                </c:pt>
                <c:pt idx="8">
                  <c:v>-4.2</c:v>
                </c:pt>
                <c:pt idx="9">
                  <c:v>-4.0999999999999996</c:v>
                </c:pt>
                <c:pt idx="10">
                  <c:v>-4</c:v>
                </c:pt>
                <c:pt idx="11">
                  <c:v>-3.9</c:v>
                </c:pt>
                <c:pt idx="12">
                  <c:v>-3.8</c:v>
                </c:pt>
                <c:pt idx="13">
                  <c:v>-3.7</c:v>
                </c:pt>
                <c:pt idx="14">
                  <c:v>-3.6</c:v>
                </c:pt>
                <c:pt idx="15">
                  <c:v>-3.5000000000000102</c:v>
                </c:pt>
                <c:pt idx="16">
                  <c:v>-3.4000000000000101</c:v>
                </c:pt>
                <c:pt idx="17">
                  <c:v>-3.30000000000001</c:v>
                </c:pt>
                <c:pt idx="18">
                  <c:v>-3.2000000000000099</c:v>
                </c:pt>
                <c:pt idx="19">
                  <c:v>-3.1000000000000099</c:v>
                </c:pt>
                <c:pt idx="20">
                  <c:v>-3.0000000000000102</c:v>
                </c:pt>
                <c:pt idx="21">
                  <c:v>-2.9000000000000101</c:v>
                </c:pt>
                <c:pt idx="22">
                  <c:v>-2.80000000000001</c:v>
                </c:pt>
                <c:pt idx="23">
                  <c:v>-2.7000000000000099</c:v>
                </c:pt>
                <c:pt idx="24">
                  <c:v>-2.6000000000000099</c:v>
                </c:pt>
                <c:pt idx="25">
                  <c:v>-2.5000000000000102</c:v>
                </c:pt>
                <c:pt idx="26">
                  <c:v>-2.4000000000000101</c:v>
                </c:pt>
                <c:pt idx="27">
                  <c:v>-2.30000000000001</c:v>
                </c:pt>
                <c:pt idx="28">
                  <c:v>-2.2000000000000099</c:v>
                </c:pt>
                <c:pt idx="29">
                  <c:v>-2.1000000000000099</c:v>
                </c:pt>
                <c:pt idx="30">
                  <c:v>-2.0000000000000102</c:v>
                </c:pt>
                <c:pt idx="31">
                  <c:v>-1.9000000000000099</c:v>
                </c:pt>
                <c:pt idx="32">
                  <c:v>-1.80000000000001</c:v>
                </c:pt>
                <c:pt idx="33">
                  <c:v>-1.7000000000000099</c:v>
                </c:pt>
                <c:pt idx="34">
                  <c:v>-1.6000000000000101</c:v>
                </c:pt>
                <c:pt idx="35">
                  <c:v>-1.50000000000001</c:v>
                </c:pt>
                <c:pt idx="36">
                  <c:v>-1.4000000000000099</c:v>
                </c:pt>
                <c:pt idx="37">
                  <c:v>-1.30000000000001</c:v>
                </c:pt>
                <c:pt idx="38">
                  <c:v>-1.2000000000000099</c:v>
                </c:pt>
                <c:pt idx="39">
                  <c:v>-1.1000000000000101</c:v>
                </c:pt>
                <c:pt idx="40">
                  <c:v>-1.00000000000001</c:v>
                </c:pt>
                <c:pt idx="41">
                  <c:v>-0.90000000000001001</c:v>
                </c:pt>
                <c:pt idx="42">
                  <c:v>-0.80000000000001004</c:v>
                </c:pt>
                <c:pt idx="43">
                  <c:v>-0.70000000000002005</c:v>
                </c:pt>
                <c:pt idx="44">
                  <c:v>-0.60000000000001996</c:v>
                </c:pt>
                <c:pt idx="45">
                  <c:v>-0.50000000000001998</c:v>
                </c:pt>
                <c:pt idx="46">
                  <c:v>-0.40000000000002001</c:v>
                </c:pt>
                <c:pt idx="47">
                  <c:v>-0.30000000000001997</c:v>
                </c:pt>
                <c:pt idx="48">
                  <c:v>-0.20000000000002</c:v>
                </c:pt>
                <c:pt idx="49">
                  <c:v>-0.10000000000002</c:v>
                </c:pt>
                <c:pt idx="50">
                  <c:v>-2.0428103653102899E-14</c:v>
                </c:pt>
                <c:pt idx="51">
                  <c:v>9.9999999999980105E-2</c:v>
                </c:pt>
                <c:pt idx="52">
                  <c:v>0.19999999999998</c:v>
                </c:pt>
                <c:pt idx="53">
                  <c:v>0.29999999999998</c:v>
                </c:pt>
                <c:pt idx="54">
                  <c:v>0.39999999999997998</c:v>
                </c:pt>
                <c:pt idx="55">
                  <c:v>0.49999999999998002</c:v>
                </c:pt>
                <c:pt idx="56">
                  <c:v>0.59999999999997999</c:v>
                </c:pt>
                <c:pt idx="57">
                  <c:v>0.69999999999997997</c:v>
                </c:pt>
                <c:pt idx="58">
                  <c:v>0.79999999999997995</c:v>
                </c:pt>
                <c:pt idx="59">
                  <c:v>0.89999999999998004</c:v>
                </c:pt>
                <c:pt idx="60">
                  <c:v>0.99999999999998002</c:v>
                </c:pt>
                <c:pt idx="61">
                  <c:v>1.0999999999999801</c:v>
                </c:pt>
                <c:pt idx="62">
                  <c:v>1.19999999999998</c:v>
                </c:pt>
                <c:pt idx="63">
                  <c:v>1.2999999999999801</c:v>
                </c:pt>
                <c:pt idx="64">
                  <c:v>1.3999999999999799</c:v>
                </c:pt>
                <c:pt idx="65">
                  <c:v>1.49999999999998</c:v>
                </c:pt>
                <c:pt idx="66">
                  <c:v>1.5999999999999801</c:v>
                </c:pt>
                <c:pt idx="67">
                  <c:v>1.69999999999998</c:v>
                </c:pt>
                <c:pt idx="68">
                  <c:v>1.7999999999999801</c:v>
                </c:pt>
                <c:pt idx="69">
                  <c:v>1.8999999999999799</c:v>
                </c:pt>
                <c:pt idx="70">
                  <c:v>1.99999999999998</c:v>
                </c:pt>
                <c:pt idx="71">
                  <c:v>2.0999999999999699</c:v>
                </c:pt>
                <c:pt idx="72">
                  <c:v>2.19999999999997</c:v>
                </c:pt>
                <c:pt idx="73">
                  <c:v>2.2999999999999701</c:v>
                </c:pt>
                <c:pt idx="74">
                  <c:v>2.3999999999999702</c:v>
                </c:pt>
                <c:pt idx="75">
                  <c:v>2.4999999999999698</c:v>
                </c:pt>
                <c:pt idx="76">
                  <c:v>2.5999999999999699</c:v>
                </c:pt>
                <c:pt idx="77">
                  <c:v>2.69999999999997</c:v>
                </c:pt>
                <c:pt idx="78">
                  <c:v>2.7999999999999701</c:v>
                </c:pt>
                <c:pt idx="79">
                  <c:v>2.8999999999999702</c:v>
                </c:pt>
                <c:pt idx="80">
                  <c:v>2.9999999999999698</c:v>
                </c:pt>
                <c:pt idx="81">
                  <c:v>3.0999999999999699</c:v>
                </c:pt>
                <c:pt idx="82">
                  <c:v>3.19999999999997</c:v>
                </c:pt>
                <c:pt idx="83">
                  <c:v>3.2999999999999701</c:v>
                </c:pt>
                <c:pt idx="84">
                  <c:v>3.3999999999999702</c:v>
                </c:pt>
                <c:pt idx="85">
                  <c:v>3.4999999999999698</c:v>
                </c:pt>
                <c:pt idx="86">
                  <c:v>3.5999999999999699</c:v>
                </c:pt>
                <c:pt idx="87">
                  <c:v>3.69999999999997</c:v>
                </c:pt>
                <c:pt idx="88">
                  <c:v>3.7999999999999701</c:v>
                </c:pt>
                <c:pt idx="89">
                  <c:v>3.8999999999999702</c:v>
                </c:pt>
                <c:pt idx="90">
                  <c:v>3.9999999999999698</c:v>
                </c:pt>
                <c:pt idx="91">
                  <c:v>4.0999999999999703</c:v>
                </c:pt>
                <c:pt idx="92">
                  <c:v>4.19999999999997</c:v>
                </c:pt>
                <c:pt idx="93">
                  <c:v>4.2999999999999696</c:v>
                </c:pt>
                <c:pt idx="94">
                  <c:v>4.3999999999999702</c:v>
                </c:pt>
                <c:pt idx="95">
                  <c:v>4.4999999999999698</c:v>
                </c:pt>
                <c:pt idx="96">
                  <c:v>4.5999999999999703</c:v>
                </c:pt>
                <c:pt idx="97">
                  <c:v>4.69999999999997</c:v>
                </c:pt>
                <c:pt idx="98">
                  <c:v>4.7999999999999696</c:v>
                </c:pt>
                <c:pt idx="99">
                  <c:v>4.8999999999999604</c:v>
                </c:pt>
                <c:pt idx="100">
                  <c:v>4.99999999999996</c:v>
                </c:pt>
              </c:numCache>
            </c:numRef>
          </c:xVal>
          <c:yVal>
            <c:numRef>
              <c:f>Munka1!$B$2:$B$102</c:f>
              <c:numCache>
                <c:formatCode>General</c:formatCode>
                <c:ptCount val="101"/>
                <c:pt idx="0">
                  <c:v>6.6928509242848554E-3</c:v>
                </c:pt>
                <c:pt idx="1">
                  <c:v>7.3915413442819707E-3</c:v>
                </c:pt>
                <c:pt idx="2">
                  <c:v>8.1625711531598966E-3</c:v>
                </c:pt>
                <c:pt idx="3">
                  <c:v>9.0132986528478221E-3</c:v>
                </c:pt>
                <c:pt idx="4">
                  <c:v>9.9518018669043241E-3</c:v>
                </c:pt>
                <c:pt idx="5">
                  <c:v>1.098694263059318E-2</c:v>
                </c:pt>
                <c:pt idx="6">
                  <c:v>1.2128434984274237E-2</c:v>
                </c:pt>
                <c:pt idx="7">
                  <c:v>1.3386917827664779E-2</c:v>
                </c:pt>
                <c:pt idx="8">
                  <c:v>1.4774031693273055E-2</c:v>
                </c:pt>
                <c:pt idx="9">
                  <c:v>1.6302499371440946E-2</c:v>
                </c:pt>
                <c:pt idx="10">
                  <c:v>1.7986209962091559E-2</c:v>
                </c:pt>
                <c:pt idx="11">
                  <c:v>1.984030573407751E-2</c:v>
                </c:pt>
                <c:pt idx="12">
                  <c:v>2.1881270936130476E-2</c:v>
                </c:pt>
                <c:pt idx="13">
                  <c:v>2.4127021417669196E-2</c:v>
                </c:pt>
                <c:pt idx="14">
                  <c:v>2.6596993576865856E-2</c:v>
                </c:pt>
                <c:pt idx="15">
                  <c:v>2.9312230751356028E-2</c:v>
                </c:pt>
                <c:pt idx="16">
                  <c:v>3.2295464698450196E-2</c:v>
                </c:pt>
                <c:pt idx="17">
                  <c:v>3.5571189272635827E-2</c:v>
                </c:pt>
                <c:pt idx="18">
                  <c:v>3.9165722796763981E-2</c:v>
                </c:pt>
                <c:pt idx="19">
                  <c:v>4.3107254941085714E-2</c:v>
                </c:pt>
                <c:pt idx="20">
                  <c:v>4.7425873177566316E-2</c:v>
                </c:pt>
                <c:pt idx="21">
                  <c:v>5.2153563078417231E-2</c:v>
                </c:pt>
                <c:pt idx="22">
                  <c:v>5.73241758988682E-2</c:v>
                </c:pt>
                <c:pt idx="23">
                  <c:v>6.2973356056995902E-2</c:v>
                </c:pt>
                <c:pt idx="24">
                  <c:v>6.9138420343346191E-2</c:v>
                </c:pt>
                <c:pt idx="25">
                  <c:v>7.5858180021242838E-2</c:v>
                </c:pt>
                <c:pt idx="26">
                  <c:v>8.3172696493921602E-2</c:v>
                </c:pt>
                <c:pt idx="27">
                  <c:v>9.11229610148553E-2</c:v>
                </c:pt>
                <c:pt idx="28">
                  <c:v>9.9750489119684246E-2</c:v>
                </c:pt>
                <c:pt idx="29">
                  <c:v>0.109096821195612</c:v>
                </c:pt>
                <c:pt idx="30">
                  <c:v>0.11920292202211646</c:v>
                </c:pt>
                <c:pt idx="31">
                  <c:v>0.13010847436299672</c:v>
                </c:pt>
                <c:pt idx="32">
                  <c:v>0.14185106490048657</c:v>
                </c:pt>
                <c:pt idx="33">
                  <c:v>0.15446526508353342</c:v>
                </c:pt>
                <c:pt idx="34">
                  <c:v>0.1679816148660741</c:v>
                </c:pt>
                <c:pt idx="35">
                  <c:v>0.18242552380635485</c:v>
                </c:pt>
                <c:pt idx="36">
                  <c:v>0.1978161114414167</c:v>
                </c:pt>
                <c:pt idx="37">
                  <c:v>0.2141650169574397</c:v>
                </c:pt>
                <c:pt idx="38">
                  <c:v>0.23147521650098057</c:v>
                </c:pt>
                <c:pt idx="39">
                  <c:v>0.24973989440488048</c:v>
                </c:pt>
                <c:pt idx="40">
                  <c:v>0.26894142136999316</c:v>
                </c:pt>
                <c:pt idx="41">
                  <c:v>0.289050497374994</c:v>
                </c:pt>
                <c:pt idx="42">
                  <c:v>0.31002551887238539</c:v>
                </c:pt>
                <c:pt idx="43">
                  <c:v>0.33181222783182945</c:v>
                </c:pt>
                <c:pt idx="44">
                  <c:v>0.35434369377419994</c:v>
                </c:pt>
                <c:pt idx="45">
                  <c:v>0.37754066879814074</c:v>
                </c:pt>
                <c:pt idx="46">
                  <c:v>0.40131233988754322</c:v>
                </c:pt>
                <c:pt idx="47">
                  <c:v>0.42555748318833608</c:v>
                </c:pt>
                <c:pt idx="48">
                  <c:v>0.45016600268751711</c:v>
                </c:pt>
                <c:pt idx="49">
                  <c:v>0.47502081252105499</c:v>
                </c:pt>
                <c:pt idx="50">
                  <c:v>0.49999999999999489</c:v>
                </c:pt>
                <c:pt idx="51">
                  <c:v>0.52497918747893502</c:v>
                </c:pt>
                <c:pt idx="52">
                  <c:v>0.54983399731247296</c:v>
                </c:pt>
                <c:pt idx="53">
                  <c:v>0.57444251681165415</c:v>
                </c:pt>
                <c:pt idx="54">
                  <c:v>0.59868766011244712</c:v>
                </c:pt>
                <c:pt idx="55">
                  <c:v>0.62245933120184982</c:v>
                </c:pt>
                <c:pt idx="56">
                  <c:v>0.64565630622579084</c:v>
                </c:pt>
                <c:pt idx="57">
                  <c:v>0.66818777216816172</c:v>
                </c:pt>
                <c:pt idx="58">
                  <c:v>0.68997448112760817</c:v>
                </c:pt>
                <c:pt idx="59">
                  <c:v>0.7109495026249999</c:v>
                </c:pt>
                <c:pt idx="60">
                  <c:v>0.73105857863000101</c:v>
                </c:pt>
                <c:pt idx="61">
                  <c:v>0.75026010559511391</c:v>
                </c:pt>
                <c:pt idx="62">
                  <c:v>0.7685247834990141</c:v>
                </c:pt>
                <c:pt idx="63">
                  <c:v>0.78583498304255528</c:v>
                </c:pt>
                <c:pt idx="64">
                  <c:v>0.80218388855857858</c:v>
                </c:pt>
                <c:pt idx="65">
                  <c:v>0.81757447619364065</c:v>
                </c:pt>
                <c:pt idx="66">
                  <c:v>0.83201838513392168</c:v>
                </c:pt>
                <c:pt idx="67">
                  <c:v>0.84553473491646269</c:v>
                </c:pt>
                <c:pt idx="68">
                  <c:v>0.85814893509950985</c:v>
                </c:pt>
                <c:pt idx="69">
                  <c:v>0.8698915256369999</c:v>
                </c:pt>
                <c:pt idx="70">
                  <c:v>0.88079707797788032</c:v>
                </c:pt>
                <c:pt idx="71">
                  <c:v>0.89090317880438408</c:v>
                </c:pt>
                <c:pt idx="72">
                  <c:v>0.90024951088031213</c:v>
                </c:pt>
                <c:pt idx="73">
                  <c:v>0.90887703898514138</c:v>
                </c:pt>
                <c:pt idx="74">
                  <c:v>0.91682730350607544</c:v>
                </c:pt>
                <c:pt idx="75">
                  <c:v>0.92414181997875444</c:v>
                </c:pt>
                <c:pt idx="76">
                  <c:v>0.93086157965665117</c:v>
                </c:pt>
                <c:pt idx="77">
                  <c:v>0.93702664394300184</c:v>
                </c:pt>
                <c:pt idx="78">
                  <c:v>0.94267582410112971</c:v>
                </c:pt>
                <c:pt idx="79">
                  <c:v>0.94784643692158077</c:v>
                </c:pt>
                <c:pt idx="80">
                  <c:v>0.95257412682243192</c:v>
                </c:pt>
                <c:pt idx="81">
                  <c:v>0.95689274505891264</c:v>
                </c:pt>
                <c:pt idx="82">
                  <c:v>0.96083427720323444</c:v>
                </c:pt>
                <c:pt idx="83">
                  <c:v>0.96442881072736286</c:v>
                </c:pt>
                <c:pt idx="84">
                  <c:v>0.96770453530154854</c:v>
                </c:pt>
                <c:pt idx="85">
                  <c:v>0.97068776924864275</c:v>
                </c:pt>
                <c:pt idx="86">
                  <c:v>0.97340300642313349</c:v>
                </c:pt>
                <c:pt idx="87">
                  <c:v>0.97587297858233013</c:v>
                </c:pt>
                <c:pt idx="88">
                  <c:v>0.97811872906386887</c:v>
                </c:pt>
                <c:pt idx="89">
                  <c:v>0.98015969426592187</c:v>
                </c:pt>
                <c:pt idx="90">
                  <c:v>0.98201379003790801</c:v>
                </c:pt>
                <c:pt idx="91">
                  <c:v>0.98369750062855865</c:v>
                </c:pt>
                <c:pt idx="92">
                  <c:v>0.98522596830672649</c:v>
                </c:pt>
                <c:pt idx="93">
                  <c:v>0.98661308217233468</c:v>
                </c:pt>
                <c:pt idx="94">
                  <c:v>0.98787156501572526</c:v>
                </c:pt>
                <c:pt idx="95">
                  <c:v>0.98901305736940648</c:v>
                </c:pt>
                <c:pt idx="96">
                  <c:v>0.9900481981330953</c:v>
                </c:pt>
                <c:pt idx="97">
                  <c:v>0.99098670134715194</c:v>
                </c:pt>
                <c:pt idx="98">
                  <c:v>0.9918374288468399</c:v>
                </c:pt>
                <c:pt idx="99">
                  <c:v>0.99260845865571767</c:v>
                </c:pt>
                <c:pt idx="100">
                  <c:v>0.99330714907571482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ReLU</c:v>
                </c:pt>
              </c:strCache>
            </c:strRef>
          </c:tx>
          <c:marker>
            <c:symbol val="none"/>
          </c:marker>
          <c:xVal>
            <c:numRef>
              <c:f>Munka1!$A$2:$A$102</c:f>
              <c:numCache>
                <c:formatCode>General</c:formatCode>
                <c:ptCount val="101"/>
                <c:pt idx="0">
                  <c:v>-5</c:v>
                </c:pt>
                <c:pt idx="1">
                  <c:v>-4.9000000000000004</c:v>
                </c:pt>
                <c:pt idx="2">
                  <c:v>-4.8</c:v>
                </c:pt>
                <c:pt idx="3">
                  <c:v>-4.7</c:v>
                </c:pt>
                <c:pt idx="4">
                  <c:v>-4.5999999999999996</c:v>
                </c:pt>
                <c:pt idx="5">
                  <c:v>-4.5</c:v>
                </c:pt>
                <c:pt idx="6">
                  <c:v>-4.4000000000000004</c:v>
                </c:pt>
                <c:pt idx="7">
                  <c:v>-4.3</c:v>
                </c:pt>
                <c:pt idx="8">
                  <c:v>-4.2</c:v>
                </c:pt>
                <c:pt idx="9">
                  <c:v>-4.0999999999999996</c:v>
                </c:pt>
                <c:pt idx="10">
                  <c:v>-4</c:v>
                </c:pt>
                <c:pt idx="11">
                  <c:v>-3.9</c:v>
                </c:pt>
                <c:pt idx="12">
                  <c:v>-3.8</c:v>
                </c:pt>
                <c:pt idx="13">
                  <c:v>-3.7</c:v>
                </c:pt>
                <c:pt idx="14">
                  <c:v>-3.6</c:v>
                </c:pt>
                <c:pt idx="15">
                  <c:v>-3.5000000000000102</c:v>
                </c:pt>
                <c:pt idx="16">
                  <c:v>-3.4000000000000101</c:v>
                </c:pt>
                <c:pt idx="17">
                  <c:v>-3.30000000000001</c:v>
                </c:pt>
                <c:pt idx="18">
                  <c:v>-3.2000000000000099</c:v>
                </c:pt>
                <c:pt idx="19">
                  <c:v>-3.1000000000000099</c:v>
                </c:pt>
                <c:pt idx="20">
                  <c:v>-3.0000000000000102</c:v>
                </c:pt>
                <c:pt idx="21">
                  <c:v>-2.9000000000000101</c:v>
                </c:pt>
                <c:pt idx="22">
                  <c:v>-2.80000000000001</c:v>
                </c:pt>
                <c:pt idx="23">
                  <c:v>-2.7000000000000099</c:v>
                </c:pt>
                <c:pt idx="24">
                  <c:v>-2.6000000000000099</c:v>
                </c:pt>
                <c:pt idx="25">
                  <c:v>-2.5000000000000102</c:v>
                </c:pt>
                <c:pt idx="26">
                  <c:v>-2.4000000000000101</c:v>
                </c:pt>
                <c:pt idx="27">
                  <c:v>-2.30000000000001</c:v>
                </c:pt>
                <c:pt idx="28">
                  <c:v>-2.2000000000000099</c:v>
                </c:pt>
                <c:pt idx="29">
                  <c:v>-2.1000000000000099</c:v>
                </c:pt>
                <c:pt idx="30">
                  <c:v>-2.0000000000000102</c:v>
                </c:pt>
                <c:pt idx="31">
                  <c:v>-1.9000000000000099</c:v>
                </c:pt>
                <c:pt idx="32">
                  <c:v>-1.80000000000001</c:v>
                </c:pt>
                <c:pt idx="33">
                  <c:v>-1.7000000000000099</c:v>
                </c:pt>
                <c:pt idx="34">
                  <c:v>-1.6000000000000101</c:v>
                </c:pt>
                <c:pt idx="35">
                  <c:v>-1.50000000000001</c:v>
                </c:pt>
                <c:pt idx="36">
                  <c:v>-1.4000000000000099</c:v>
                </c:pt>
                <c:pt idx="37">
                  <c:v>-1.30000000000001</c:v>
                </c:pt>
                <c:pt idx="38">
                  <c:v>-1.2000000000000099</c:v>
                </c:pt>
                <c:pt idx="39">
                  <c:v>-1.1000000000000101</c:v>
                </c:pt>
                <c:pt idx="40">
                  <c:v>-1.00000000000001</c:v>
                </c:pt>
                <c:pt idx="41">
                  <c:v>-0.90000000000001001</c:v>
                </c:pt>
                <c:pt idx="42">
                  <c:v>-0.80000000000001004</c:v>
                </c:pt>
                <c:pt idx="43">
                  <c:v>-0.70000000000002005</c:v>
                </c:pt>
                <c:pt idx="44">
                  <c:v>-0.60000000000001996</c:v>
                </c:pt>
                <c:pt idx="45">
                  <c:v>-0.50000000000001998</c:v>
                </c:pt>
                <c:pt idx="46">
                  <c:v>-0.40000000000002001</c:v>
                </c:pt>
                <c:pt idx="47">
                  <c:v>-0.30000000000001997</c:v>
                </c:pt>
                <c:pt idx="48">
                  <c:v>-0.20000000000002</c:v>
                </c:pt>
                <c:pt idx="49">
                  <c:v>-0.10000000000002</c:v>
                </c:pt>
                <c:pt idx="50">
                  <c:v>-2.0428103653102899E-14</c:v>
                </c:pt>
                <c:pt idx="51">
                  <c:v>9.9999999999980105E-2</c:v>
                </c:pt>
                <c:pt idx="52">
                  <c:v>0.19999999999998</c:v>
                </c:pt>
                <c:pt idx="53">
                  <c:v>0.29999999999998</c:v>
                </c:pt>
                <c:pt idx="54">
                  <c:v>0.39999999999997998</c:v>
                </c:pt>
                <c:pt idx="55">
                  <c:v>0.49999999999998002</c:v>
                </c:pt>
                <c:pt idx="56">
                  <c:v>0.59999999999997999</c:v>
                </c:pt>
                <c:pt idx="57">
                  <c:v>0.69999999999997997</c:v>
                </c:pt>
                <c:pt idx="58">
                  <c:v>0.79999999999997995</c:v>
                </c:pt>
                <c:pt idx="59">
                  <c:v>0.89999999999998004</c:v>
                </c:pt>
                <c:pt idx="60">
                  <c:v>0.99999999999998002</c:v>
                </c:pt>
                <c:pt idx="61">
                  <c:v>1.0999999999999801</c:v>
                </c:pt>
                <c:pt idx="62">
                  <c:v>1.19999999999998</c:v>
                </c:pt>
                <c:pt idx="63">
                  <c:v>1.2999999999999801</c:v>
                </c:pt>
                <c:pt idx="64">
                  <c:v>1.3999999999999799</c:v>
                </c:pt>
                <c:pt idx="65">
                  <c:v>1.49999999999998</c:v>
                </c:pt>
                <c:pt idx="66">
                  <c:v>1.5999999999999801</c:v>
                </c:pt>
                <c:pt idx="67">
                  <c:v>1.69999999999998</c:v>
                </c:pt>
                <c:pt idx="68">
                  <c:v>1.7999999999999801</c:v>
                </c:pt>
                <c:pt idx="69">
                  <c:v>1.8999999999999799</c:v>
                </c:pt>
                <c:pt idx="70">
                  <c:v>1.99999999999998</c:v>
                </c:pt>
                <c:pt idx="71">
                  <c:v>2.0999999999999699</c:v>
                </c:pt>
                <c:pt idx="72">
                  <c:v>2.19999999999997</c:v>
                </c:pt>
                <c:pt idx="73">
                  <c:v>2.2999999999999701</c:v>
                </c:pt>
                <c:pt idx="74">
                  <c:v>2.3999999999999702</c:v>
                </c:pt>
                <c:pt idx="75">
                  <c:v>2.4999999999999698</c:v>
                </c:pt>
                <c:pt idx="76">
                  <c:v>2.5999999999999699</c:v>
                </c:pt>
                <c:pt idx="77">
                  <c:v>2.69999999999997</c:v>
                </c:pt>
                <c:pt idx="78">
                  <c:v>2.7999999999999701</c:v>
                </c:pt>
                <c:pt idx="79">
                  <c:v>2.8999999999999702</c:v>
                </c:pt>
                <c:pt idx="80">
                  <c:v>2.9999999999999698</c:v>
                </c:pt>
                <c:pt idx="81">
                  <c:v>3.0999999999999699</c:v>
                </c:pt>
                <c:pt idx="82">
                  <c:v>3.19999999999997</c:v>
                </c:pt>
                <c:pt idx="83">
                  <c:v>3.2999999999999701</c:v>
                </c:pt>
                <c:pt idx="84">
                  <c:v>3.3999999999999702</c:v>
                </c:pt>
                <c:pt idx="85">
                  <c:v>3.4999999999999698</c:v>
                </c:pt>
                <c:pt idx="86">
                  <c:v>3.5999999999999699</c:v>
                </c:pt>
                <c:pt idx="87">
                  <c:v>3.69999999999997</c:v>
                </c:pt>
                <c:pt idx="88">
                  <c:v>3.7999999999999701</c:v>
                </c:pt>
                <c:pt idx="89">
                  <c:v>3.8999999999999702</c:v>
                </c:pt>
                <c:pt idx="90">
                  <c:v>3.9999999999999698</c:v>
                </c:pt>
                <c:pt idx="91">
                  <c:v>4.0999999999999703</c:v>
                </c:pt>
                <c:pt idx="92">
                  <c:v>4.19999999999997</c:v>
                </c:pt>
                <c:pt idx="93">
                  <c:v>4.2999999999999696</c:v>
                </c:pt>
                <c:pt idx="94">
                  <c:v>4.3999999999999702</c:v>
                </c:pt>
                <c:pt idx="95">
                  <c:v>4.4999999999999698</c:v>
                </c:pt>
                <c:pt idx="96">
                  <c:v>4.5999999999999703</c:v>
                </c:pt>
                <c:pt idx="97">
                  <c:v>4.69999999999997</c:v>
                </c:pt>
                <c:pt idx="98">
                  <c:v>4.7999999999999696</c:v>
                </c:pt>
                <c:pt idx="99">
                  <c:v>4.8999999999999604</c:v>
                </c:pt>
                <c:pt idx="100">
                  <c:v>4.99999999999996</c:v>
                </c:pt>
              </c:numCache>
            </c:numRef>
          </c:xVal>
          <c:yVal>
            <c:numRef>
              <c:f>Munka1!$C$2:$C$102</c:f>
              <c:numCache>
                <c:formatCode>General</c:formatCode>
                <c:ptCount val="1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9.9999999999980105E-2</c:v>
                </c:pt>
                <c:pt idx="52">
                  <c:v>0.19999999999998</c:v>
                </c:pt>
                <c:pt idx="53">
                  <c:v>0.29999999999998</c:v>
                </c:pt>
                <c:pt idx="54">
                  <c:v>0.39999999999997998</c:v>
                </c:pt>
                <c:pt idx="55">
                  <c:v>0.49999999999998002</c:v>
                </c:pt>
                <c:pt idx="56">
                  <c:v>0.59999999999997999</c:v>
                </c:pt>
                <c:pt idx="57">
                  <c:v>0.69999999999997997</c:v>
                </c:pt>
                <c:pt idx="58">
                  <c:v>0.79999999999997995</c:v>
                </c:pt>
                <c:pt idx="59">
                  <c:v>0.89999999999998004</c:v>
                </c:pt>
                <c:pt idx="60">
                  <c:v>0.99999999999998002</c:v>
                </c:pt>
                <c:pt idx="61">
                  <c:v>1.0999999999999801</c:v>
                </c:pt>
                <c:pt idx="62">
                  <c:v>1.19999999999998</c:v>
                </c:pt>
                <c:pt idx="63">
                  <c:v>1.2999999999999801</c:v>
                </c:pt>
                <c:pt idx="64">
                  <c:v>1.3999999999999799</c:v>
                </c:pt>
                <c:pt idx="65">
                  <c:v>1.49999999999998</c:v>
                </c:pt>
                <c:pt idx="66">
                  <c:v>1.5999999999999801</c:v>
                </c:pt>
                <c:pt idx="67">
                  <c:v>1.69999999999998</c:v>
                </c:pt>
                <c:pt idx="68">
                  <c:v>1.7999999999999801</c:v>
                </c:pt>
                <c:pt idx="69">
                  <c:v>1.8999999999999799</c:v>
                </c:pt>
                <c:pt idx="70">
                  <c:v>1.99999999999998</c:v>
                </c:pt>
                <c:pt idx="71">
                  <c:v>2.0999999999999699</c:v>
                </c:pt>
                <c:pt idx="72">
                  <c:v>2.19999999999997</c:v>
                </c:pt>
                <c:pt idx="73">
                  <c:v>2.2999999999999701</c:v>
                </c:pt>
                <c:pt idx="74">
                  <c:v>2.3999999999999702</c:v>
                </c:pt>
                <c:pt idx="75">
                  <c:v>2.4999999999999698</c:v>
                </c:pt>
                <c:pt idx="76">
                  <c:v>2.5999999999999699</c:v>
                </c:pt>
                <c:pt idx="77">
                  <c:v>2.69999999999997</c:v>
                </c:pt>
                <c:pt idx="78">
                  <c:v>2.7999999999999701</c:v>
                </c:pt>
                <c:pt idx="79">
                  <c:v>2.8999999999999702</c:v>
                </c:pt>
                <c:pt idx="80">
                  <c:v>2.9999999999999698</c:v>
                </c:pt>
                <c:pt idx="81">
                  <c:v>3.0999999999999699</c:v>
                </c:pt>
                <c:pt idx="82">
                  <c:v>3.19999999999997</c:v>
                </c:pt>
                <c:pt idx="83">
                  <c:v>3.2999999999999701</c:v>
                </c:pt>
                <c:pt idx="84">
                  <c:v>3.3999999999999702</c:v>
                </c:pt>
                <c:pt idx="85">
                  <c:v>3.4999999999999698</c:v>
                </c:pt>
                <c:pt idx="86">
                  <c:v>3.5999999999999699</c:v>
                </c:pt>
                <c:pt idx="87">
                  <c:v>3.69999999999997</c:v>
                </c:pt>
                <c:pt idx="88">
                  <c:v>3.7999999999999701</c:v>
                </c:pt>
                <c:pt idx="89">
                  <c:v>3.8999999999999702</c:v>
                </c:pt>
                <c:pt idx="90">
                  <c:v>3.9999999999999698</c:v>
                </c:pt>
                <c:pt idx="91">
                  <c:v>4.0999999999999703</c:v>
                </c:pt>
                <c:pt idx="92">
                  <c:v>4.19999999999997</c:v>
                </c:pt>
                <c:pt idx="93">
                  <c:v>4.2999999999999696</c:v>
                </c:pt>
                <c:pt idx="94">
                  <c:v>4.3999999999999702</c:v>
                </c:pt>
                <c:pt idx="95">
                  <c:v>4.4999999999999698</c:v>
                </c:pt>
                <c:pt idx="96">
                  <c:v>4.5999999999999703</c:v>
                </c:pt>
                <c:pt idx="97">
                  <c:v>4.69999999999997</c:v>
                </c:pt>
                <c:pt idx="98">
                  <c:v>4.7999999999999696</c:v>
                </c:pt>
                <c:pt idx="99">
                  <c:v>4.8999999999999604</c:v>
                </c:pt>
                <c:pt idx="100">
                  <c:v>4.99999999999996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Leaky ReLU (0.1)</c:v>
                </c:pt>
              </c:strCache>
            </c:strRef>
          </c:tx>
          <c:marker>
            <c:symbol val="none"/>
          </c:marker>
          <c:xVal>
            <c:numRef>
              <c:f>Munka1!$A$2:$A$102</c:f>
              <c:numCache>
                <c:formatCode>General</c:formatCode>
                <c:ptCount val="101"/>
                <c:pt idx="0">
                  <c:v>-5</c:v>
                </c:pt>
                <c:pt idx="1">
                  <c:v>-4.9000000000000004</c:v>
                </c:pt>
                <c:pt idx="2">
                  <c:v>-4.8</c:v>
                </c:pt>
                <c:pt idx="3">
                  <c:v>-4.7</c:v>
                </c:pt>
                <c:pt idx="4">
                  <c:v>-4.5999999999999996</c:v>
                </c:pt>
                <c:pt idx="5">
                  <c:v>-4.5</c:v>
                </c:pt>
                <c:pt idx="6">
                  <c:v>-4.4000000000000004</c:v>
                </c:pt>
                <c:pt idx="7">
                  <c:v>-4.3</c:v>
                </c:pt>
                <c:pt idx="8">
                  <c:v>-4.2</c:v>
                </c:pt>
                <c:pt idx="9">
                  <c:v>-4.0999999999999996</c:v>
                </c:pt>
                <c:pt idx="10">
                  <c:v>-4</c:v>
                </c:pt>
                <c:pt idx="11">
                  <c:v>-3.9</c:v>
                </c:pt>
                <c:pt idx="12">
                  <c:v>-3.8</c:v>
                </c:pt>
                <c:pt idx="13">
                  <c:v>-3.7</c:v>
                </c:pt>
                <c:pt idx="14">
                  <c:v>-3.6</c:v>
                </c:pt>
                <c:pt idx="15">
                  <c:v>-3.5000000000000102</c:v>
                </c:pt>
                <c:pt idx="16">
                  <c:v>-3.4000000000000101</c:v>
                </c:pt>
                <c:pt idx="17">
                  <c:v>-3.30000000000001</c:v>
                </c:pt>
                <c:pt idx="18">
                  <c:v>-3.2000000000000099</c:v>
                </c:pt>
                <c:pt idx="19">
                  <c:v>-3.1000000000000099</c:v>
                </c:pt>
                <c:pt idx="20">
                  <c:v>-3.0000000000000102</c:v>
                </c:pt>
                <c:pt idx="21">
                  <c:v>-2.9000000000000101</c:v>
                </c:pt>
                <c:pt idx="22">
                  <c:v>-2.80000000000001</c:v>
                </c:pt>
                <c:pt idx="23">
                  <c:v>-2.7000000000000099</c:v>
                </c:pt>
                <c:pt idx="24">
                  <c:v>-2.6000000000000099</c:v>
                </c:pt>
                <c:pt idx="25">
                  <c:v>-2.5000000000000102</c:v>
                </c:pt>
                <c:pt idx="26">
                  <c:v>-2.4000000000000101</c:v>
                </c:pt>
                <c:pt idx="27">
                  <c:v>-2.30000000000001</c:v>
                </c:pt>
                <c:pt idx="28">
                  <c:v>-2.2000000000000099</c:v>
                </c:pt>
                <c:pt idx="29">
                  <c:v>-2.1000000000000099</c:v>
                </c:pt>
                <c:pt idx="30">
                  <c:v>-2.0000000000000102</c:v>
                </c:pt>
                <c:pt idx="31">
                  <c:v>-1.9000000000000099</c:v>
                </c:pt>
                <c:pt idx="32">
                  <c:v>-1.80000000000001</c:v>
                </c:pt>
                <c:pt idx="33">
                  <c:v>-1.7000000000000099</c:v>
                </c:pt>
                <c:pt idx="34">
                  <c:v>-1.6000000000000101</c:v>
                </c:pt>
                <c:pt idx="35">
                  <c:v>-1.50000000000001</c:v>
                </c:pt>
                <c:pt idx="36">
                  <c:v>-1.4000000000000099</c:v>
                </c:pt>
                <c:pt idx="37">
                  <c:v>-1.30000000000001</c:v>
                </c:pt>
                <c:pt idx="38">
                  <c:v>-1.2000000000000099</c:v>
                </c:pt>
                <c:pt idx="39">
                  <c:v>-1.1000000000000101</c:v>
                </c:pt>
                <c:pt idx="40">
                  <c:v>-1.00000000000001</c:v>
                </c:pt>
                <c:pt idx="41">
                  <c:v>-0.90000000000001001</c:v>
                </c:pt>
                <c:pt idx="42">
                  <c:v>-0.80000000000001004</c:v>
                </c:pt>
                <c:pt idx="43">
                  <c:v>-0.70000000000002005</c:v>
                </c:pt>
                <c:pt idx="44">
                  <c:v>-0.60000000000001996</c:v>
                </c:pt>
                <c:pt idx="45">
                  <c:v>-0.50000000000001998</c:v>
                </c:pt>
                <c:pt idx="46">
                  <c:v>-0.40000000000002001</c:v>
                </c:pt>
                <c:pt idx="47">
                  <c:v>-0.30000000000001997</c:v>
                </c:pt>
                <c:pt idx="48">
                  <c:v>-0.20000000000002</c:v>
                </c:pt>
                <c:pt idx="49">
                  <c:v>-0.10000000000002</c:v>
                </c:pt>
                <c:pt idx="50">
                  <c:v>-2.0428103653102899E-14</c:v>
                </c:pt>
                <c:pt idx="51">
                  <c:v>9.9999999999980105E-2</c:v>
                </c:pt>
                <c:pt idx="52">
                  <c:v>0.19999999999998</c:v>
                </c:pt>
                <c:pt idx="53">
                  <c:v>0.29999999999998</c:v>
                </c:pt>
                <c:pt idx="54">
                  <c:v>0.39999999999997998</c:v>
                </c:pt>
                <c:pt idx="55">
                  <c:v>0.49999999999998002</c:v>
                </c:pt>
                <c:pt idx="56">
                  <c:v>0.59999999999997999</c:v>
                </c:pt>
                <c:pt idx="57">
                  <c:v>0.69999999999997997</c:v>
                </c:pt>
                <c:pt idx="58">
                  <c:v>0.79999999999997995</c:v>
                </c:pt>
                <c:pt idx="59">
                  <c:v>0.89999999999998004</c:v>
                </c:pt>
                <c:pt idx="60">
                  <c:v>0.99999999999998002</c:v>
                </c:pt>
                <c:pt idx="61">
                  <c:v>1.0999999999999801</c:v>
                </c:pt>
                <c:pt idx="62">
                  <c:v>1.19999999999998</c:v>
                </c:pt>
                <c:pt idx="63">
                  <c:v>1.2999999999999801</c:v>
                </c:pt>
                <c:pt idx="64">
                  <c:v>1.3999999999999799</c:v>
                </c:pt>
                <c:pt idx="65">
                  <c:v>1.49999999999998</c:v>
                </c:pt>
                <c:pt idx="66">
                  <c:v>1.5999999999999801</c:v>
                </c:pt>
                <c:pt idx="67">
                  <c:v>1.69999999999998</c:v>
                </c:pt>
                <c:pt idx="68">
                  <c:v>1.7999999999999801</c:v>
                </c:pt>
                <c:pt idx="69">
                  <c:v>1.8999999999999799</c:v>
                </c:pt>
                <c:pt idx="70">
                  <c:v>1.99999999999998</c:v>
                </c:pt>
                <c:pt idx="71">
                  <c:v>2.0999999999999699</c:v>
                </c:pt>
                <c:pt idx="72">
                  <c:v>2.19999999999997</c:v>
                </c:pt>
                <c:pt idx="73">
                  <c:v>2.2999999999999701</c:v>
                </c:pt>
                <c:pt idx="74">
                  <c:v>2.3999999999999702</c:v>
                </c:pt>
                <c:pt idx="75">
                  <c:v>2.4999999999999698</c:v>
                </c:pt>
                <c:pt idx="76">
                  <c:v>2.5999999999999699</c:v>
                </c:pt>
                <c:pt idx="77">
                  <c:v>2.69999999999997</c:v>
                </c:pt>
                <c:pt idx="78">
                  <c:v>2.7999999999999701</c:v>
                </c:pt>
                <c:pt idx="79">
                  <c:v>2.8999999999999702</c:v>
                </c:pt>
                <c:pt idx="80">
                  <c:v>2.9999999999999698</c:v>
                </c:pt>
                <c:pt idx="81">
                  <c:v>3.0999999999999699</c:v>
                </c:pt>
                <c:pt idx="82">
                  <c:v>3.19999999999997</c:v>
                </c:pt>
                <c:pt idx="83">
                  <c:v>3.2999999999999701</c:v>
                </c:pt>
                <c:pt idx="84">
                  <c:v>3.3999999999999702</c:v>
                </c:pt>
                <c:pt idx="85">
                  <c:v>3.4999999999999698</c:v>
                </c:pt>
                <c:pt idx="86">
                  <c:v>3.5999999999999699</c:v>
                </c:pt>
                <c:pt idx="87">
                  <c:v>3.69999999999997</c:v>
                </c:pt>
                <c:pt idx="88">
                  <c:v>3.7999999999999701</c:v>
                </c:pt>
                <c:pt idx="89">
                  <c:v>3.8999999999999702</c:v>
                </c:pt>
                <c:pt idx="90">
                  <c:v>3.9999999999999698</c:v>
                </c:pt>
                <c:pt idx="91">
                  <c:v>4.0999999999999703</c:v>
                </c:pt>
                <c:pt idx="92">
                  <c:v>4.19999999999997</c:v>
                </c:pt>
                <c:pt idx="93">
                  <c:v>4.2999999999999696</c:v>
                </c:pt>
                <c:pt idx="94">
                  <c:v>4.3999999999999702</c:v>
                </c:pt>
                <c:pt idx="95">
                  <c:v>4.4999999999999698</c:v>
                </c:pt>
                <c:pt idx="96">
                  <c:v>4.5999999999999703</c:v>
                </c:pt>
                <c:pt idx="97">
                  <c:v>4.69999999999997</c:v>
                </c:pt>
                <c:pt idx="98">
                  <c:v>4.7999999999999696</c:v>
                </c:pt>
                <c:pt idx="99">
                  <c:v>4.8999999999999604</c:v>
                </c:pt>
                <c:pt idx="100">
                  <c:v>4.99999999999996</c:v>
                </c:pt>
              </c:numCache>
            </c:numRef>
          </c:xVal>
          <c:yVal>
            <c:numRef>
              <c:f>Munka1!$D$2:$D$102</c:f>
              <c:numCache>
                <c:formatCode>General</c:formatCode>
                <c:ptCount val="101"/>
                <c:pt idx="0">
                  <c:v>-0.5</c:v>
                </c:pt>
                <c:pt idx="1">
                  <c:v>-0.49000000000000005</c:v>
                </c:pt>
                <c:pt idx="2">
                  <c:v>-0.48</c:v>
                </c:pt>
                <c:pt idx="3">
                  <c:v>-0.47000000000000003</c:v>
                </c:pt>
                <c:pt idx="4">
                  <c:v>-0.45999999999999996</c:v>
                </c:pt>
                <c:pt idx="5">
                  <c:v>-0.45</c:v>
                </c:pt>
                <c:pt idx="6">
                  <c:v>-0.44000000000000006</c:v>
                </c:pt>
                <c:pt idx="7">
                  <c:v>-0.43</c:v>
                </c:pt>
                <c:pt idx="8">
                  <c:v>-0.42000000000000004</c:v>
                </c:pt>
                <c:pt idx="9">
                  <c:v>-0.41</c:v>
                </c:pt>
                <c:pt idx="10">
                  <c:v>-0.4</c:v>
                </c:pt>
                <c:pt idx="11">
                  <c:v>-0.39</c:v>
                </c:pt>
                <c:pt idx="12">
                  <c:v>-0.38</c:v>
                </c:pt>
                <c:pt idx="13">
                  <c:v>-0.37000000000000005</c:v>
                </c:pt>
                <c:pt idx="14">
                  <c:v>-0.36000000000000004</c:v>
                </c:pt>
                <c:pt idx="15">
                  <c:v>-0.35000000000000103</c:v>
                </c:pt>
                <c:pt idx="16">
                  <c:v>-0.34000000000000102</c:v>
                </c:pt>
                <c:pt idx="17">
                  <c:v>-0.33000000000000101</c:v>
                </c:pt>
                <c:pt idx="18">
                  <c:v>-0.32000000000000101</c:v>
                </c:pt>
                <c:pt idx="19">
                  <c:v>-0.310000000000001</c:v>
                </c:pt>
                <c:pt idx="20">
                  <c:v>-0.30000000000000104</c:v>
                </c:pt>
                <c:pt idx="21">
                  <c:v>-0.29000000000000103</c:v>
                </c:pt>
                <c:pt idx="22">
                  <c:v>-0.28000000000000103</c:v>
                </c:pt>
                <c:pt idx="23">
                  <c:v>-0.27000000000000102</c:v>
                </c:pt>
                <c:pt idx="24">
                  <c:v>-0.26000000000000101</c:v>
                </c:pt>
                <c:pt idx="25">
                  <c:v>-0.25000000000000105</c:v>
                </c:pt>
                <c:pt idx="26">
                  <c:v>-0.24000000000000102</c:v>
                </c:pt>
                <c:pt idx="27">
                  <c:v>-0.23000000000000101</c:v>
                </c:pt>
                <c:pt idx="28">
                  <c:v>-0.220000000000001</c:v>
                </c:pt>
                <c:pt idx="29">
                  <c:v>-0.21000000000000099</c:v>
                </c:pt>
                <c:pt idx="30">
                  <c:v>-0.20000000000000104</c:v>
                </c:pt>
                <c:pt idx="31">
                  <c:v>-0.190000000000001</c:v>
                </c:pt>
                <c:pt idx="32">
                  <c:v>-0.18000000000000102</c:v>
                </c:pt>
                <c:pt idx="33">
                  <c:v>-0.17000000000000101</c:v>
                </c:pt>
                <c:pt idx="34">
                  <c:v>-0.16000000000000103</c:v>
                </c:pt>
                <c:pt idx="35">
                  <c:v>-0.15000000000000102</c:v>
                </c:pt>
                <c:pt idx="36">
                  <c:v>-0.14000000000000098</c:v>
                </c:pt>
                <c:pt idx="37">
                  <c:v>-0.130000000000001</c:v>
                </c:pt>
                <c:pt idx="38">
                  <c:v>-0.12000000000000099</c:v>
                </c:pt>
                <c:pt idx="39">
                  <c:v>-0.11000000000000101</c:v>
                </c:pt>
                <c:pt idx="40">
                  <c:v>-0.100000000000001</c:v>
                </c:pt>
                <c:pt idx="41">
                  <c:v>-9.000000000000101E-2</c:v>
                </c:pt>
                <c:pt idx="42">
                  <c:v>-8.0000000000001015E-2</c:v>
                </c:pt>
                <c:pt idx="43">
                  <c:v>-7.0000000000002005E-2</c:v>
                </c:pt>
                <c:pt idx="44">
                  <c:v>-6.0000000000001996E-2</c:v>
                </c:pt>
                <c:pt idx="45">
                  <c:v>-5.0000000000002001E-2</c:v>
                </c:pt>
                <c:pt idx="46">
                  <c:v>-4.0000000000002006E-2</c:v>
                </c:pt>
                <c:pt idx="47">
                  <c:v>-3.0000000000001997E-2</c:v>
                </c:pt>
                <c:pt idx="48">
                  <c:v>-2.0000000000002002E-2</c:v>
                </c:pt>
                <c:pt idx="49">
                  <c:v>-1.0000000000002E-2</c:v>
                </c:pt>
                <c:pt idx="50">
                  <c:v>-2.0428103653102898E-15</c:v>
                </c:pt>
                <c:pt idx="51">
                  <c:v>9.9999999999980105E-2</c:v>
                </c:pt>
                <c:pt idx="52">
                  <c:v>0.19999999999998</c:v>
                </c:pt>
                <c:pt idx="53">
                  <c:v>0.29999999999998</c:v>
                </c:pt>
                <c:pt idx="54">
                  <c:v>0.39999999999997998</c:v>
                </c:pt>
                <c:pt idx="55">
                  <c:v>0.49999999999998002</c:v>
                </c:pt>
                <c:pt idx="56">
                  <c:v>0.59999999999997999</c:v>
                </c:pt>
                <c:pt idx="57">
                  <c:v>0.69999999999997997</c:v>
                </c:pt>
                <c:pt idx="58">
                  <c:v>0.79999999999997995</c:v>
                </c:pt>
                <c:pt idx="59">
                  <c:v>0.89999999999998004</c:v>
                </c:pt>
                <c:pt idx="60">
                  <c:v>0.99999999999998002</c:v>
                </c:pt>
                <c:pt idx="61">
                  <c:v>1.0999999999999801</c:v>
                </c:pt>
                <c:pt idx="62">
                  <c:v>1.19999999999998</c:v>
                </c:pt>
                <c:pt idx="63">
                  <c:v>1.2999999999999801</c:v>
                </c:pt>
                <c:pt idx="64">
                  <c:v>1.3999999999999799</c:v>
                </c:pt>
                <c:pt idx="65">
                  <c:v>1.49999999999998</c:v>
                </c:pt>
                <c:pt idx="66">
                  <c:v>1.5999999999999801</c:v>
                </c:pt>
                <c:pt idx="67">
                  <c:v>1.69999999999998</c:v>
                </c:pt>
                <c:pt idx="68">
                  <c:v>1.7999999999999801</c:v>
                </c:pt>
                <c:pt idx="69">
                  <c:v>1.8999999999999799</c:v>
                </c:pt>
                <c:pt idx="70">
                  <c:v>1.99999999999998</c:v>
                </c:pt>
                <c:pt idx="71">
                  <c:v>2.0999999999999699</c:v>
                </c:pt>
                <c:pt idx="72">
                  <c:v>2.19999999999997</c:v>
                </c:pt>
                <c:pt idx="73">
                  <c:v>2.2999999999999701</c:v>
                </c:pt>
                <c:pt idx="74">
                  <c:v>2.3999999999999702</c:v>
                </c:pt>
                <c:pt idx="75">
                  <c:v>2.4999999999999698</c:v>
                </c:pt>
                <c:pt idx="76">
                  <c:v>2.5999999999999699</c:v>
                </c:pt>
                <c:pt idx="77">
                  <c:v>2.69999999999997</c:v>
                </c:pt>
                <c:pt idx="78">
                  <c:v>2.7999999999999701</c:v>
                </c:pt>
                <c:pt idx="79">
                  <c:v>2.8999999999999702</c:v>
                </c:pt>
                <c:pt idx="80">
                  <c:v>2.9999999999999698</c:v>
                </c:pt>
                <c:pt idx="81">
                  <c:v>3.0999999999999699</c:v>
                </c:pt>
                <c:pt idx="82">
                  <c:v>3.19999999999997</c:v>
                </c:pt>
                <c:pt idx="83">
                  <c:v>3.2999999999999701</c:v>
                </c:pt>
                <c:pt idx="84">
                  <c:v>3.3999999999999702</c:v>
                </c:pt>
                <c:pt idx="85">
                  <c:v>3.4999999999999698</c:v>
                </c:pt>
                <c:pt idx="86">
                  <c:v>3.5999999999999699</c:v>
                </c:pt>
                <c:pt idx="87">
                  <c:v>3.69999999999997</c:v>
                </c:pt>
                <c:pt idx="88">
                  <c:v>3.7999999999999701</c:v>
                </c:pt>
                <c:pt idx="89">
                  <c:v>3.8999999999999702</c:v>
                </c:pt>
                <c:pt idx="90">
                  <c:v>3.9999999999999698</c:v>
                </c:pt>
                <c:pt idx="91">
                  <c:v>4.0999999999999703</c:v>
                </c:pt>
                <c:pt idx="92">
                  <c:v>4.19999999999997</c:v>
                </c:pt>
                <c:pt idx="93">
                  <c:v>4.2999999999999696</c:v>
                </c:pt>
                <c:pt idx="94">
                  <c:v>4.3999999999999702</c:v>
                </c:pt>
                <c:pt idx="95">
                  <c:v>4.4999999999999698</c:v>
                </c:pt>
                <c:pt idx="96">
                  <c:v>4.5999999999999703</c:v>
                </c:pt>
                <c:pt idx="97">
                  <c:v>4.69999999999997</c:v>
                </c:pt>
                <c:pt idx="98">
                  <c:v>4.7999999999999696</c:v>
                </c:pt>
                <c:pt idx="99">
                  <c:v>4.8999999999999604</c:v>
                </c:pt>
                <c:pt idx="100">
                  <c:v>4.99999999999996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Munka1!$E$1</c:f>
              <c:strCache>
                <c:ptCount val="1"/>
                <c:pt idx="0">
                  <c:v>ELU (1)</c:v>
                </c:pt>
              </c:strCache>
            </c:strRef>
          </c:tx>
          <c:marker>
            <c:symbol val="none"/>
          </c:marker>
          <c:xVal>
            <c:numRef>
              <c:f>Munka1!$A$2:$A$102</c:f>
              <c:numCache>
                <c:formatCode>General</c:formatCode>
                <c:ptCount val="101"/>
                <c:pt idx="0">
                  <c:v>-5</c:v>
                </c:pt>
                <c:pt idx="1">
                  <c:v>-4.9000000000000004</c:v>
                </c:pt>
                <c:pt idx="2">
                  <c:v>-4.8</c:v>
                </c:pt>
                <c:pt idx="3">
                  <c:v>-4.7</c:v>
                </c:pt>
                <c:pt idx="4">
                  <c:v>-4.5999999999999996</c:v>
                </c:pt>
                <c:pt idx="5">
                  <c:v>-4.5</c:v>
                </c:pt>
                <c:pt idx="6">
                  <c:v>-4.4000000000000004</c:v>
                </c:pt>
                <c:pt idx="7">
                  <c:v>-4.3</c:v>
                </c:pt>
                <c:pt idx="8">
                  <c:v>-4.2</c:v>
                </c:pt>
                <c:pt idx="9">
                  <c:v>-4.0999999999999996</c:v>
                </c:pt>
                <c:pt idx="10">
                  <c:v>-4</c:v>
                </c:pt>
                <c:pt idx="11">
                  <c:v>-3.9</c:v>
                </c:pt>
                <c:pt idx="12">
                  <c:v>-3.8</c:v>
                </c:pt>
                <c:pt idx="13">
                  <c:v>-3.7</c:v>
                </c:pt>
                <c:pt idx="14">
                  <c:v>-3.6</c:v>
                </c:pt>
                <c:pt idx="15">
                  <c:v>-3.5000000000000102</c:v>
                </c:pt>
                <c:pt idx="16">
                  <c:v>-3.4000000000000101</c:v>
                </c:pt>
                <c:pt idx="17">
                  <c:v>-3.30000000000001</c:v>
                </c:pt>
                <c:pt idx="18">
                  <c:v>-3.2000000000000099</c:v>
                </c:pt>
                <c:pt idx="19">
                  <c:v>-3.1000000000000099</c:v>
                </c:pt>
                <c:pt idx="20">
                  <c:v>-3.0000000000000102</c:v>
                </c:pt>
                <c:pt idx="21">
                  <c:v>-2.9000000000000101</c:v>
                </c:pt>
                <c:pt idx="22">
                  <c:v>-2.80000000000001</c:v>
                </c:pt>
                <c:pt idx="23">
                  <c:v>-2.7000000000000099</c:v>
                </c:pt>
                <c:pt idx="24">
                  <c:v>-2.6000000000000099</c:v>
                </c:pt>
                <c:pt idx="25">
                  <c:v>-2.5000000000000102</c:v>
                </c:pt>
                <c:pt idx="26">
                  <c:v>-2.4000000000000101</c:v>
                </c:pt>
                <c:pt idx="27">
                  <c:v>-2.30000000000001</c:v>
                </c:pt>
                <c:pt idx="28">
                  <c:v>-2.2000000000000099</c:v>
                </c:pt>
                <c:pt idx="29">
                  <c:v>-2.1000000000000099</c:v>
                </c:pt>
                <c:pt idx="30">
                  <c:v>-2.0000000000000102</c:v>
                </c:pt>
                <c:pt idx="31">
                  <c:v>-1.9000000000000099</c:v>
                </c:pt>
                <c:pt idx="32">
                  <c:v>-1.80000000000001</c:v>
                </c:pt>
                <c:pt idx="33">
                  <c:v>-1.7000000000000099</c:v>
                </c:pt>
                <c:pt idx="34">
                  <c:v>-1.6000000000000101</c:v>
                </c:pt>
                <c:pt idx="35">
                  <c:v>-1.50000000000001</c:v>
                </c:pt>
                <c:pt idx="36">
                  <c:v>-1.4000000000000099</c:v>
                </c:pt>
                <c:pt idx="37">
                  <c:v>-1.30000000000001</c:v>
                </c:pt>
                <c:pt idx="38">
                  <c:v>-1.2000000000000099</c:v>
                </c:pt>
                <c:pt idx="39">
                  <c:v>-1.1000000000000101</c:v>
                </c:pt>
                <c:pt idx="40">
                  <c:v>-1.00000000000001</c:v>
                </c:pt>
                <c:pt idx="41">
                  <c:v>-0.90000000000001001</c:v>
                </c:pt>
                <c:pt idx="42">
                  <c:v>-0.80000000000001004</c:v>
                </c:pt>
                <c:pt idx="43">
                  <c:v>-0.70000000000002005</c:v>
                </c:pt>
                <c:pt idx="44">
                  <c:v>-0.60000000000001996</c:v>
                </c:pt>
                <c:pt idx="45">
                  <c:v>-0.50000000000001998</c:v>
                </c:pt>
                <c:pt idx="46">
                  <c:v>-0.40000000000002001</c:v>
                </c:pt>
                <c:pt idx="47">
                  <c:v>-0.30000000000001997</c:v>
                </c:pt>
                <c:pt idx="48">
                  <c:v>-0.20000000000002</c:v>
                </c:pt>
                <c:pt idx="49">
                  <c:v>-0.10000000000002</c:v>
                </c:pt>
                <c:pt idx="50">
                  <c:v>-2.0428103653102899E-14</c:v>
                </c:pt>
                <c:pt idx="51">
                  <c:v>9.9999999999980105E-2</c:v>
                </c:pt>
                <c:pt idx="52">
                  <c:v>0.19999999999998</c:v>
                </c:pt>
                <c:pt idx="53">
                  <c:v>0.29999999999998</c:v>
                </c:pt>
                <c:pt idx="54">
                  <c:v>0.39999999999997998</c:v>
                </c:pt>
                <c:pt idx="55">
                  <c:v>0.49999999999998002</c:v>
                </c:pt>
                <c:pt idx="56">
                  <c:v>0.59999999999997999</c:v>
                </c:pt>
                <c:pt idx="57">
                  <c:v>0.69999999999997997</c:v>
                </c:pt>
                <c:pt idx="58">
                  <c:v>0.79999999999997995</c:v>
                </c:pt>
                <c:pt idx="59">
                  <c:v>0.89999999999998004</c:v>
                </c:pt>
                <c:pt idx="60">
                  <c:v>0.99999999999998002</c:v>
                </c:pt>
                <c:pt idx="61">
                  <c:v>1.0999999999999801</c:v>
                </c:pt>
                <c:pt idx="62">
                  <c:v>1.19999999999998</c:v>
                </c:pt>
                <c:pt idx="63">
                  <c:v>1.2999999999999801</c:v>
                </c:pt>
                <c:pt idx="64">
                  <c:v>1.3999999999999799</c:v>
                </c:pt>
                <c:pt idx="65">
                  <c:v>1.49999999999998</c:v>
                </c:pt>
                <c:pt idx="66">
                  <c:v>1.5999999999999801</c:v>
                </c:pt>
                <c:pt idx="67">
                  <c:v>1.69999999999998</c:v>
                </c:pt>
                <c:pt idx="68">
                  <c:v>1.7999999999999801</c:v>
                </c:pt>
                <c:pt idx="69">
                  <c:v>1.8999999999999799</c:v>
                </c:pt>
                <c:pt idx="70">
                  <c:v>1.99999999999998</c:v>
                </c:pt>
                <c:pt idx="71">
                  <c:v>2.0999999999999699</c:v>
                </c:pt>
                <c:pt idx="72">
                  <c:v>2.19999999999997</c:v>
                </c:pt>
                <c:pt idx="73">
                  <c:v>2.2999999999999701</c:v>
                </c:pt>
                <c:pt idx="74">
                  <c:v>2.3999999999999702</c:v>
                </c:pt>
                <c:pt idx="75">
                  <c:v>2.4999999999999698</c:v>
                </c:pt>
                <c:pt idx="76">
                  <c:v>2.5999999999999699</c:v>
                </c:pt>
                <c:pt idx="77">
                  <c:v>2.69999999999997</c:v>
                </c:pt>
                <c:pt idx="78">
                  <c:v>2.7999999999999701</c:v>
                </c:pt>
                <c:pt idx="79">
                  <c:v>2.8999999999999702</c:v>
                </c:pt>
                <c:pt idx="80">
                  <c:v>2.9999999999999698</c:v>
                </c:pt>
                <c:pt idx="81">
                  <c:v>3.0999999999999699</c:v>
                </c:pt>
                <c:pt idx="82">
                  <c:v>3.19999999999997</c:v>
                </c:pt>
                <c:pt idx="83">
                  <c:v>3.2999999999999701</c:v>
                </c:pt>
                <c:pt idx="84">
                  <c:v>3.3999999999999702</c:v>
                </c:pt>
                <c:pt idx="85">
                  <c:v>3.4999999999999698</c:v>
                </c:pt>
                <c:pt idx="86">
                  <c:v>3.5999999999999699</c:v>
                </c:pt>
                <c:pt idx="87">
                  <c:v>3.69999999999997</c:v>
                </c:pt>
                <c:pt idx="88">
                  <c:v>3.7999999999999701</c:v>
                </c:pt>
                <c:pt idx="89">
                  <c:v>3.8999999999999702</c:v>
                </c:pt>
                <c:pt idx="90">
                  <c:v>3.9999999999999698</c:v>
                </c:pt>
                <c:pt idx="91">
                  <c:v>4.0999999999999703</c:v>
                </c:pt>
                <c:pt idx="92">
                  <c:v>4.19999999999997</c:v>
                </c:pt>
                <c:pt idx="93">
                  <c:v>4.2999999999999696</c:v>
                </c:pt>
                <c:pt idx="94">
                  <c:v>4.3999999999999702</c:v>
                </c:pt>
                <c:pt idx="95">
                  <c:v>4.4999999999999698</c:v>
                </c:pt>
                <c:pt idx="96">
                  <c:v>4.5999999999999703</c:v>
                </c:pt>
                <c:pt idx="97">
                  <c:v>4.69999999999997</c:v>
                </c:pt>
                <c:pt idx="98">
                  <c:v>4.7999999999999696</c:v>
                </c:pt>
                <c:pt idx="99">
                  <c:v>4.8999999999999604</c:v>
                </c:pt>
                <c:pt idx="100">
                  <c:v>4.99999999999996</c:v>
                </c:pt>
              </c:numCache>
            </c:numRef>
          </c:xVal>
          <c:yVal>
            <c:numRef>
              <c:f>Munka1!$E$2:$E$102</c:f>
              <c:numCache>
                <c:formatCode>General</c:formatCode>
                <c:ptCount val="101"/>
                <c:pt idx="0">
                  <c:v>-0.99326205300091452</c:v>
                </c:pt>
                <c:pt idx="1">
                  <c:v>-0.99255341692907562</c:v>
                </c:pt>
                <c:pt idx="2">
                  <c:v>-0.99177025295097998</c:v>
                </c:pt>
                <c:pt idx="3">
                  <c:v>-0.99090472289830422</c:v>
                </c:pt>
                <c:pt idx="4">
                  <c:v>-0.98994816425536647</c:v>
                </c:pt>
                <c:pt idx="5">
                  <c:v>-0.98889100346175773</c:v>
                </c:pt>
                <c:pt idx="6">
                  <c:v>-0.98772266009693155</c:v>
                </c:pt>
                <c:pt idx="7">
                  <c:v>-0.98643144098779911</c:v>
                </c:pt>
                <c:pt idx="8">
                  <c:v>-0.9850044231795223</c:v>
                </c:pt>
                <c:pt idx="9">
                  <c:v>-0.98342732459823878</c:v>
                </c:pt>
                <c:pt idx="10">
                  <c:v>-0.98168436111126578</c:v>
                </c:pt>
                <c:pt idx="11">
                  <c:v>-0.97975808855419566</c:v>
                </c:pt>
                <c:pt idx="12">
                  <c:v>-0.97762922814383435</c:v>
                </c:pt>
                <c:pt idx="13">
                  <c:v>-0.97527647352966063</c:v>
                </c:pt>
                <c:pt idx="14">
                  <c:v>-0.97267627755270747</c:v>
                </c:pt>
                <c:pt idx="15">
                  <c:v>-0.96980261657768185</c:v>
                </c:pt>
                <c:pt idx="16">
                  <c:v>-0.96662673003967425</c:v>
                </c:pt>
                <c:pt idx="17">
                  <c:v>-0.96311683259876035</c:v>
                </c:pt>
                <c:pt idx="18">
                  <c:v>-0.95923779602163417</c:v>
                </c:pt>
                <c:pt idx="19">
                  <c:v>-0.95495079760644264</c:v>
                </c:pt>
                <c:pt idx="20">
                  <c:v>-0.9502129316321366</c:v>
                </c:pt>
                <c:pt idx="21">
                  <c:v>-0.9449767799435933</c:v>
                </c:pt>
                <c:pt idx="22">
                  <c:v>-0.93918993737478262</c:v>
                </c:pt>
                <c:pt idx="23">
                  <c:v>-0.93279448726025094</c:v>
                </c:pt>
                <c:pt idx="24">
                  <c:v>-0.92572642178566689</c:v>
                </c:pt>
                <c:pt idx="25">
                  <c:v>-0.91791500137610205</c:v>
                </c:pt>
                <c:pt idx="26">
                  <c:v>-0.90928204671058843</c:v>
                </c:pt>
                <c:pt idx="27">
                  <c:v>-0.89974115627719731</c:v>
                </c:pt>
                <c:pt idx="28">
                  <c:v>-0.88919684163766721</c:v>
                </c:pt>
                <c:pt idx="29">
                  <c:v>-0.87754357174701925</c:v>
                </c:pt>
                <c:pt idx="30">
                  <c:v>-0.86466471676338874</c:v>
                </c:pt>
                <c:pt idx="31">
                  <c:v>-0.85043138077736646</c:v>
                </c:pt>
                <c:pt idx="32">
                  <c:v>-0.83470111177841511</c:v>
                </c:pt>
                <c:pt idx="33">
                  <c:v>-0.8173164759472672</c:v>
                </c:pt>
                <c:pt idx="34">
                  <c:v>-0.79810348200534664</c:v>
                </c:pt>
                <c:pt idx="35">
                  <c:v>-0.77686983985157243</c:v>
                </c:pt>
                <c:pt idx="36">
                  <c:v>-0.75340303605839598</c:v>
                </c:pt>
                <c:pt idx="37">
                  <c:v>-0.72746820696599013</c:v>
                </c:pt>
                <c:pt idx="38">
                  <c:v>-0.69880578808780092</c:v>
                </c:pt>
                <c:pt idx="39">
                  <c:v>-0.66712891630192384</c:v>
                </c:pt>
                <c:pt idx="40">
                  <c:v>-0.63212055882856133</c:v>
                </c:pt>
                <c:pt idx="41">
                  <c:v>-0.593430340259405</c:v>
                </c:pt>
                <c:pt idx="42">
                  <c:v>-0.55067103588278288</c:v>
                </c:pt>
                <c:pt idx="43">
                  <c:v>-0.50341469620860047</c:v>
                </c:pt>
                <c:pt idx="44">
                  <c:v>-0.45118836390598449</c:v>
                </c:pt>
                <c:pt idx="45">
                  <c:v>-0.39346934028737868</c:v>
                </c:pt>
                <c:pt idx="46">
                  <c:v>-0.32967995396437411</c:v>
                </c:pt>
                <c:pt idx="47">
                  <c:v>-0.25918177931829689</c:v>
                </c:pt>
                <c:pt idx="48">
                  <c:v>-0.1812692469220345</c:v>
                </c:pt>
                <c:pt idx="49">
                  <c:v>-9.5162581964058579E-2</c:v>
                </c:pt>
                <c:pt idx="50">
                  <c:v>-2.042810365310288E-14</c:v>
                </c:pt>
                <c:pt idx="51">
                  <c:v>9.9999999999980105E-2</c:v>
                </c:pt>
                <c:pt idx="52">
                  <c:v>0.19999999999998</c:v>
                </c:pt>
                <c:pt idx="53">
                  <c:v>0.29999999999998</c:v>
                </c:pt>
                <c:pt idx="54">
                  <c:v>0.39999999999997998</c:v>
                </c:pt>
                <c:pt idx="55">
                  <c:v>0.49999999999998002</c:v>
                </c:pt>
                <c:pt idx="56">
                  <c:v>0.59999999999997999</c:v>
                </c:pt>
                <c:pt idx="57">
                  <c:v>0.69999999999997997</c:v>
                </c:pt>
                <c:pt idx="58">
                  <c:v>0.79999999999997995</c:v>
                </c:pt>
                <c:pt idx="59">
                  <c:v>0.89999999999998004</c:v>
                </c:pt>
                <c:pt idx="60">
                  <c:v>0.99999999999998002</c:v>
                </c:pt>
                <c:pt idx="61">
                  <c:v>1.0999999999999801</c:v>
                </c:pt>
                <c:pt idx="62">
                  <c:v>1.19999999999998</c:v>
                </c:pt>
                <c:pt idx="63">
                  <c:v>1.2999999999999801</c:v>
                </c:pt>
                <c:pt idx="64">
                  <c:v>1.3999999999999799</c:v>
                </c:pt>
                <c:pt idx="65">
                  <c:v>1.49999999999998</c:v>
                </c:pt>
                <c:pt idx="66">
                  <c:v>1.5999999999999801</c:v>
                </c:pt>
                <c:pt idx="67">
                  <c:v>1.69999999999998</c:v>
                </c:pt>
                <c:pt idx="68">
                  <c:v>1.7999999999999801</c:v>
                </c:pt>
                <c:pt idx="69">
                  <c:v>1.8999999999999799</c:v>
                </c:pt>
                <c:pt idx="70">
                  <c:v>1.99999999999998</c:v>
                </c:pt>
                <c:pt idx="71">
                  <c:v>2.0999999999999699</c:v>
                </c:pt>
                <c:pt idx="72">
                  <c:v>2.19999999999997</c:v>
                </c:pt>
                <c:pt idx="73">
                  <c:v>2.2999999999999701</c:v>
                </c:pt>
                <c:pt idx="74">
                  <c:v>2.3999999999999702</c:v>
                </c:pt>
                <c:pt idx="75">
                  <c:v>2.4999999999999698</c:v>
                </c:pt>
                <c:pt idx="76">
                  <c:v>2.5999999999999699</c:v>
                </c:pt>
                <c:pt idx="77">
                  <c:v>2.69999999999997</c:v>
                </c:pt>
                <c:pt idx="78">
                  <c:v>2.7999999999999701</c:v>
                </c:pt>
                <c:pt idx="79">
                  <c:v>2.8999999999999702</c:v>
                </c:pt>
                <c:pt idx="80">
                  <c:v>2.9999999999999698</c:v>
                </c:pt>
                <c:pt idx="81">
                  <c:v>3.0999999999999699</c:v>
                </c:pt>
                <c:pt idx="82">
                  <c:v>3.19999999999997</c:v>
                </c:pt>
                <c:pt idx="83">
                  <c:v>3.2999999999999701</c:v>
                </c:pt>
                <c:pt idx="84">
                  <c:v>3.3999999999999702</c:v>
                </c:pt>
                <c:pt idx="85">
                  <c:v>3.4999999999999698</c:v>
                </c:pt>
                <c:pt idx="86">
                  <c:v>3.5999999999999699</c:v>
                </c:pt>
                <c:pt idx="87">
                  <c:v>3.69999999999997</c:v>
                </c:pt>
                <c:pt idx="88">
                  <c:v>3.7999999999999701</c:v>
                </c:pt>
                <c:pt idx="89">
                  <c:v>3.8999999999999702</c:v>
                </c:pt>
                <c:pt idx="90">
                  <c:v>3.9999999999999698</c:v>
                </c:pt>
                <c:pt idx="91">
                  <c:v>4.0999999999999703</c:v>
                </c:pt>
                <c:pt idx="92">
                  <c:v>4.19999999999997</c:v>
                </c:pt>
                <c:pt idx="93">
                  <c:v>4.2999999999999696</c:v>
                </c:pt>
                <c:pt idx="94">
                  <c:v>4.3999999999999702</c:v>
                </c:pt>
                <c:pt idx="95">
                  <c:v>4.4999999999999698</c:v>
                </c:pt>
                <c:pt idx="96">
                  <c:v>4.5999999999999703</c:v>
                </c:pt>
                <c:pt idx="97">
                  <c:v>4.69999999999997</c:v>
                </c:pt>
                <c:pt idx="98">
                  <c:v>4.7999999999999696</c:v>
                </c:pt>
                <c:pt idx="99">
                  <c:v>4.8999999999999604</c:v>
                </c:pt>
                <c:pt idx="100">
                  <c:v>4.99999999999996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908224"/>
        <c:axId val="85908800"/>
      </c:scatterChart>
      <c:valAx>
        <c:axId val="859082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85908800"/>
        <c:crosses val="autoZero"/>
        <c:crossBetween val="midCat"/>
      </c:valAx>
      <c:valAx>
        <c:axId val="85908800"/>
        <c:scaling>
          <c:orientation val="minMax"/>
          <c:max val="5"/>
          <c:min val="-1"/>
        </c:scaling>
        <c:delete val="0"/>
        <c:axPos val="l"/>
        <c:numFmt formatCode="General" sourceLinked="1"/>
        <c:majorTickMark val="out"/>
        <c:minorTickMark val="none"/>
        <c:tickLblPos val="nextTo"/>
        <c:crossAx val="85908224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700"/>
          </a:pPr>
          <a:endParaRPr lang="hu-HU"/>
        </a:p>
      </c:txPr>
    </c:legend>
    <c:plotVisOnly val="1"/>
    <c:dispBlanksAs val="gap"/>
    <c:showDLblsOverMax val="0"/>
  </c:chart>
  <c:txPr>
    <a:bodyPr/>
    <a:lstStyle/>
    <a:p>
      <a:pPr>
        <a:defRPr sz="800"/>
      </a:pPr>
      <a:endParaRPr lang="hu-HU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Munka1!$H$1</c:f>
              <c:strCache>
                <c:ptCount val="1"/>
                <c:pt idx="0">
                  <c:v>Sigmoid</c:v>
                </c:pt>
              </c:strCache>
            </c:strRef>
          </c:tx>
          <c:marker>
            <c:symbol val="none"/>
          </c:marker>
          <c:xVal>
            <c:numRef>
              <c:f>Munka1!$A$2:$A$106</c:f>
              <c:numCache>
                <c:formatCode>General</c:formatCode>
                <c:ptCount val="105"/>
                <c:pt idx="0">
                  <c:v>-5</c:v>
                </c:pt>
                <c:pt idx="1">
                  <c:v>-4.9000000000000004</c:v>
                </c:pt>
                <c:pt idx="2">
                  <c:v>-4.8</c:v>
                </c:pt>
                <c:pt idx="3">
                  <c:v>-4.7</c:v>
                </c:pt>
                <c:pt idx="4">
                  <c:v>-4.5999999999999996</c:v>
                </c:pt>
                <c:pt idx="5">
                  <c:v>-4.5</c:v>
                </c:pt>
                <c:pt idx="6">
                  <c:v>-4.4000000000000004</c:v>
                </c:pt>
                <c:pt idx="7">
                  <c:v>-4.3</c:v>
                </c:pt>
                <c:pt idx="8">
                  <c:v>-4.2</c:v>
                </c:pt>
                <c:pt idx="9">
                  <c:v>-4.0999999999999996</c:v>
                </c:pt>
                <c:pt idx="10">
                  <c:v>-4</c:v>
                </c:pt>
                <c:pt idx="11">
                  <c:v>-3.9</c:v>
                </c:pt>
                <c:pt idx="12">
                  <c:v>-3.8</c:v>
                </c:pt>
                <c:pt idx="13">
                  <c:v>-3.7</c:v>
                </c:pt>
                <c:pt idx="14">
                  <c:v>-3.6</c:v>
                </c:pt>
                <c:pt idx="15">
                  <c:v>-3.5000000000000102</c:v>
                </c:pt>
                <c:pt idx="16">
                  <c:v>-3.4000000000000101</c:v>
                </c:pt>
                <c:pt idx="17">
                  <c:v>-3.30000000000001</c:v>
                </c:pt>
                <c:pt idx="18">
                  <c:v>-3.2000000000000099</c:v>
                </c:pt>
                <c:pt idx="19">
                  <c:v>-3.1000000000000099</c:v>
                </c:pt>
                <c:pt idx="20">
                  <c:v>-3.0000000000000102</c:v>
                </c:pt>
                <c:pt idx="21">
                  <c:v>-2.9000000000000101</c:v>
                </c:pt>
                <c:pt idx="22">
                  <c:v>-2.80000000000001</c:v>
                </c:pt>
                <c:pt idx="23">
                  <c:v>-2.7000000000000099</c:v>
                </c:pt>
                <c:pt idx="24">
                  <c:v>-2.6000000000000099</c:v>
                </c:pt>
                <c:pt idx="25">
                  <c:v>-2.5000000000000102</c:v>
                </c:pt>
                <c:pt idx="26">
                  <c:v>-2.4000000000000101</c:v>
                </c:pt>
                <c:pt idx="27">
                  <c:v>-2.30000000000001</c:v>
                </c:pt>
                <c:pt idx="28">
                  <c:v>-2.2000000000000099</c:v>
                </c:pt>
                <c:pt idx="29">
                  <c:v>-2.1000000000000099</c:v>
                </c:pt>
                <c:pt idx="30">
                  <c:v>-2.0000000000000102</c:v>
                </c:pt>
                <c:pt idx="31">
                  <c:v>-1.9000000000000099</c:v>
                </c:pt>
                <c:pt idx="32">
                  <c:v>-1.80000000000001</c:v>
                </c:pt>
                <c:pt idx="33">
                  <c:v>-1.7000000000000099</c:v>
                </c:pt>
                <c:pt idx="34">
                  <c:v>-1.6000000000000101</c:v>
                </c:pt>
                <c:pt idx="35">
                  <c:v>-1.50000000000001</c:v>
                </c:pt>
                <c:pt idx="36">
                  <c:v>-1.4000000000000099</c:v>
                </c:pt>
                <c:pt idx="37">
                  <c:v>-1.30000000000001</c:v>
                </c:pt>
                <c:pt idx="38">
                  <c:v>-1.2000000000000099</c:v>
                </c:pt>
                <c:pt idx="39">
                  <c:v>-1.1000000000000101</c:v>
                </c:pt>
                <c:pt idx="40">
                  <c:v>-1.00000000000001</c:v>
                </c:pt>
                <c:pt idx="41">
                  <c:v>-0.90000000000001001</c:v>
                </c:pt>
                <c:pt idx="42">
                  <c:v>-0.80000000000001004</c:v>
                </c:pt>
                <c:pt idx="43">
                  <c:v>-0.70000000000002005</c:v>
                </c:pt>
                <c:pt idx="44">
                  <c:v>-0.60000000000001996</c:v>
                </c:pt>
                <c:pt idx="45">
                  <c:v>-0.50000000000001998</c:v>
                </c:pt>
                <c:pt idx="46">
                  <c:v>-0.40000000000002001</c:v>
                </c:pt>
                <c:pt idx="47">
                  <c:v>-0.30000000000001997</c:v>
                </c:pt>
                <c:pt idx="48">
                  <c:v>-0.20000000000002</c:v>
                </c:pt>
                <c:pt idx="49">
                  <c:v>-0.10000000000002</c:v>
                </c:pt>
                <c:pt idx="50">
                  <c:v>-2.0428103653102899E-14</c:v>
                </c:pt>
                <c:pt idx="51">
                  <c:v>9.9999999999980105E-2</c:v>
                </c:pt>
                <c:pt idx="52">
                  <c:v>0.19999999999998</c:v>
                </c:pt>
                <c:pt idx="53">
                  <c:v>0.29999999999998</c:v>
                </c:pt>
                <c:pt idx="54">
                  <c:v>0.39999999999997998</c:v>
                </c:pt>
                <c:pt idx="55">
                  <c:v>0.49999999999998002</c:v>
                </c:pt>
                <c:pt idx="56">
                  <c:v>0.59999999999997999</c:v>
                </c:pt>
                <c:pt idx="57">
                  <c:v>0.69999999999997997</c:v>
                </c:pt>
                <c:pt idx="58">
                  <c:v>0.79999999999997995</c:v>
                </c:pt>
                <c:pt idx="59">
                  <c:v>0.89999999999998004</c:v>
                </c:pt>
                <c:pt idx="60">
                  <c:v>0.99999999999998002</c:v>
                </c:pt>
                <c:pt idx="61">
                  <c:v>1.0999999999999801</c:v>
                </c:pt>
                <c:pt idx="62">
                  <c:v>1.19999999999998</c:v>
                </c:pt>
                <c:pt idx="63">
                  <c:v>1.2999999999999801</c:v>
                </c:pt>
                <c:pt idx="64">
                  <c:v>1.3999999999999799</c:v>
                </c:pt>
                <c:pt idx="65">
                  <c:v>1.49999999999998</c:v>
                </c:pt>
                <c:pt idx="66">
                  <c:v>1.5999999999999801</c:v>
                </c:pt>
                <c:pt idx="67">
                  <c:v>1.69999999999998</c:v>
                </c:pt>
                <c:pt idx="68">
                  <c:v>1.7999999999999801</c:v>
                </c:pt>
                <c:pt idx="69">
                  <c:v>1.8999999999999799</c:v>
                </c:pt>
                <c:pt idx="70">
                  <c:v>1.99999999999998</c:v>
                </c:pt>
                <c:pt idx="71">
                  <c:v>2.0999999999999699</c:v>
                </c:pt>
                <c:pt idx="72">
                  <c:v>2.19999999999997</c:v>
                </c:pt>
                <c:pt idx="73">
                  <c:v>2.2999999999999701</c:v>
                </c:pt>
                <c:pt idx="74">
                  <c:v>2.3999999999999702</c:v>
                </c:pt>
                <c:pt idx="75">
                  <c:v>2.4999999999999698</c:v>
                </c:pt>
                <c:pt idx="76">
                  <c:v>2.5999999999999699</c:v>
                </c:pt>
                <c:pt idx="77">
                  <c:v>2.69999999999997</c:v>
                </c:pt>
                <c:pt idx="78">
                  <c:v>2.7999999999999701</c:v>
                </c:pt>
                <c:pt idx="79">
                  <c:v>2.8999999999999702</c:v>
                </c:pt>
                <c:pt idx="80">
                  <c:v>2.9999999999999698</c:v>
                </c:pt>
                <c:pt idx="81">
                  <c:v>3.0999999999999699</c:v>
                </c:pt>
                <c:pt idx="82">
                  <c:v>3.19999999999997</c:v>
                </c:pt>
                <c:pt idx="83">
                  <c:v>3.2999999999999701</c:v>
                </c:pt>
                <c:pt idx="84">
                  <c:v>3.3999999999999702</c:v>
                </c:pt>
                <c:pt idx="85">
                  <c:v>3.4999999999999698</c:v>
                </c:pt>
                <c:pt idx="86">
                  <c:v>3.5999999999999699</c:v>
                </c:pt>
                <c:pt idx="87">
                  <c:v>3.69999999999997</c:v>
                </c:pt>
                <c:pt idx="88">
                  <c:v>3.7999999999999701</c:v>
                </c:pt>
                <c:pt idx="89">
                  <c:v>3.8999999999999702</c:v>
                </c:pt>
                <c:pt idx="90">
                  <c:v>3.9999999999999698</c:v>
                </c:pt>
                <c:pt idx="91">
                  <c:v>4.0999999999999703</c:v>
                </c:pt>
                <c:pt idx="92">
                  <c:v>4.19999999999997</c:v>
                </c:pt>
                <c:pt idx="93">
                  <c:v>4.2999999999999696</c:v>
                </c:pt>
                <c:pt idx="94">
                  <c:v>4.3999999999999702</c:v>
                </c:pt>
                <c:pt idx="95">
                  <c:v>4.4999999999999698</c:v>
                </c:pt>
                <c:pt idx="96">
                  <c:v>4.5999999999999703</c:v>
                </c:pt>
                <c:pt idx="97">
                  <c:v>4.69999999999997</c:v>
                </c:pt>
                <c:pt idx="98">
                  <c:v>4.7999999999999696</c:v>
                </c:pt>
                <c:pt idx="99">
                  <c:v>4.8999999999999604</c:v>
                </c:pt>
                <c:pt idx="100">
                  <c:v>4.99999999999996</c:v>
                </c:pt>
              </c:numCache>
            </c:numRef>
          </c:xVal>
          <c:yVal>
            <c:numRef>
              <c:f>Munka1!$H$2:$H$106</c:f>
              <c:numCache>
                <c:formatCode>General</c:formatCode>
                <c:ptCount val="105"/>
                <c:pt idx="0">
                  <c:v>6.6480566707901546E-3</c:v>
                </c:pt>
                <c:pt idx="1">
                  <c:v>7.336906460837741E-3</c:v>
                </c:pt>
                <c:pt idx="2">
                  <c:v>8.095943585329498E-3</c:v>
                </c:pt>
                <c:pt idx="3">
                  <c:v>8.9320591002423934E-3</c:v>
                </c:pt>
                <c:pt idx="4">
                  <c:v>9.8527635065062038E-3</c:v>
                </c:pt>
                <c:pt idx="5">
                  <c:v>1.0866229722225234E-2</c:v>
                </c:pt>
                <c:pt idx="6">
                  <c:v>1.1981336049106471E-2</c:v>
                </c:pt>
                <c:pt idx="7">
                  <c:v>1.320770825874013E-2</c:v>
                </c:pt>
                <c:pt idx="8">
                  <c:v>1.4555759680799219E-2</c:v>
                </c:pt>
                <c:pt idx="9">
                  <c:v>1.6036727885685113E-2</c:v>
                </c:pt>
                <c:pt idx="10">
                  <c:v>1.7662706213291118E-2</c:v>
                </c:pt>
                <c:pt idx="11">
                  <c:v>1.9446668002455841E-2</c:v>
                </c:pt>
                <c:pt idx="12">
                  <c:v>2.140248091835013E-2</c:v>
                </c:pt>
                <c:pt idx="13">
                  <c:v>2.3544908255180529E-2</c:v>
                </c:pt>
                <c:pt idx="14">
                  <c:v>2.5889593509538011E-2</c:v>
                </c:pt>
                <c:pt idx="15">
                  <c:v>2.8453023879735286E-2</c:v>
                </c:pt>
                <c:pt idx="16">
                  <c:v>3.1252467658361351E-2</c:v>
                </c:pt>
                <c:pt idx="17">
                  <c:v>3.4305879766366149E-2</c:v>
                </c:pt>
                <c:pt idx="18">
                  <c:v>3.7631768954571022E-2</c:v>
                </c:pt>
                <c:pt idx="19">
                  <c:v>4.1249019512529954E-2</c:v>
                </c:pt>
                <c:pt idx="20">
                  <c:v>4.5176659730911714E-2</c:v>
                </c:pt>
                <c:pt idx="21">
                  <c:v>4.9433568936642788E-2</c:v>
                </c:pt>
                <c:pt idx="22">
                  <c:v>5.4038114756383822E-2</c:v>
                </c:pt>
                <c:pt idx="23">
                  <c:v>5.9007712483914718E-2</c:v>
                </c:pt>
                <c:pt idx="24">
                  <c:v>6.4358299175772959E-2</c:v>
                </c:pt>
                <c:pt idx="25">
                  <c:v>7.0103716545107553E-2</c:v>
                </c:pt>
                <c:pt idx="26">
                  <c:v>7.625499905185161E-2</c:v>
                </c:pt>
                <c:pt idx="27">
                  <c:v>8.2819566990740459E-2</c:v>
                </c:pt>
                <c:pt idx="28">
                  <c:v>8.9800329040068003E-2</c:v>
                </c:pt>
                <c:pt idx="29">
                  <c:v>9.7194704800624657E-2</c:v>
                </c:pt>
                <c:pt idx="30">
                  <c:v>0.10499358540350569</c:v>
                </c:pt>
                <c:pt idx="31">
                  <c:v>0.11318025926193014</c:v>
                </c:pt>
                <c:pt idx="32">
                  <c:v>0.12172934028708451</c:v>
                </c:pt>
                <c:pt idx="33">
                  <c:v>0.13060574696620716</c:v>
                </c:pt>
                <c:pt idx="34">
                  <c:v>0.13976379193306004</c:v>
                </c:pt>
                <c:pt idx="35">
                  <c:v>0.14914645207033192</c:v>
                </c:pt>
                <c:pt idx="36">
                  <c:v>0.15868489749561371</c:v>
                </c:pt>
                <c:pt idx="37">
                  <c:v>0.16829836246905927</c:v>
                </c:pt>
                <c:pt idx="38">
                  <c:v>0.17789444064680474</c:v>
                </c:pt>
                <c:pt idx="39">
                  <c:v>0.1873698795475196</c:v>
                </c:pt>
                <c:pt idx="40">
                  <c:v>0.19661193324148094</c:v>
                </c:pt>
                <c:pt idx="41">
                  <c:v>0.20550030734226257</c:v>
                </c:pt>
                <c:pt idx="42">
                  <c:v>0.2139096965202936</c:v>
                </c:pt>
                <c:pt idx="43">
                  <c:v>0.22171287329310757</c:v>
                </c:pt>
                <c:pt idx="44">
                  <c:v>0.22878424045665596</c:v>
                </c:pt>
                <c:pt idx="45">
                  <c:v>0.23500371220159333</c:v>
                </c:pt>
                <c:pt idx="46">
                  <c:v>0.2402607457415282</c:v>
                </c:pt>
                <c:pt idx="47">
                  <c:v>0.24445831169074514</c:v>
                </c:pt>
                <c:pt idx="48">
                  <c:v>0.24751657271185942</c:v>
                </c:pt>
                <c:pt idx="49">
                  <c:v>0.24937604019289172</c:v>
                </c:pt>
                <c:pt idx="50">
                  <c:v>0.25</c:v>
                </c:pt>
                <c:pt idx="51">
                  <c:v>0.24937604019289222</c:v>
                </c:pt>
                <c:pt idx="52">
                  <c:v>0.24751657271186045</c:v>
                </c:pt>
                <c:pt idx="53">
                  <c:v>0.24445831169074658</c:v>
                </c:pt>
                <c:pt idx="54">
                  <c:v>0.24026074574153011</c:v>
                </c:pt>
                <c:pt idx="55">
                  <c:v>0.23500371220159566</c:v>
                </c:pt>
                <c:pt idx="56">
                  <c:v>0.22878424045665866</c:v>
                </c:pt>
                <c:pt idx="57">
                  <c:v>0.22171287329311051</c:v>
                </c:pt>
                <c:pt idx="58">
                  <c:v>0.21390969652029604</c:v>
                </c:pt>
                <c:pt idx="59">
                  <c:v>0.20550030734226515</c:v>
                </c:pt>
                <c:pt idx="60">
                  <c:v>0.19661193324148363</c:v>
                </c:pt>
                <c:pt idx="61">
                  <c:v>0.18736987954752243</c:v>
                </c:pt>
                <c:pt idx="62">
                  <c:v>0.17789444064680759</c:v>
                </c:pt>
                <c:pt idx="63">
                  <c:v>0.16829836246906213</c:v>
                </c:pt>
                <c:pt idx="64">
                  <c:v>0.15868489749561657</c:v>
                </c:pt>
                <c:pt idx="65">
                  <c:v>0.14914645207033478</c:v>
                </c:pt>
                <c:pt idx="66">
                  <c:v>0.13976379193306285</c:v>
                </c:pt>
                <c:pt idx="67">
                  <c:v>0.13060574696620986</c:v>
                </c:pt>
                <c:pt idx="68">
                  <c:v>0.12172934028708708</c:v>
                </c:pt>
                <c:pt idx="69">
                  <c:v>0.11318025926193265</c:v>
                </c:pt>
                <c:pt idx="70">
                  <c:v>0.10499358540350814</c:v>
                </c:pt>
                <c:pt idx="71">
                  <c:v>9.7194704800627738E-2</c:v>
                </c:pt>
                <c:pt idx="72">
                  <c:v>8.9800329040070903E-2</c:v>
                </c:pt>
                <c:pt idx="73">
                  <c:v>8.2819566990743179E-2</c:v>
                </c:pt>
                <c:pt idx="74">
                  <c:v>7.6254999051854067E-2</c:v>
                </c:pt>
                <c:pt idx="75">
                  <c:v>7.0103716545109857E-2</c:v>
                </c:pt>
                <c:pt idx="76">
                  <c:v>6.4358299175775235E-2</c:v>
                </c:pt>
                <c:pt idx="77">
                  <c:v>5.9007712483916695E-2</c:v>
                </c:pt>
                <c:pt idx="78">
                  <c:v>5.4038114756385668E-2</c:v>
                </c:pt>
                <c:pt idx="79">
                  <c:v>4.9433568936644579E-2</c:v>
                </c:pt>
                <c:pt idx="80">
                  <c:v>4.517665973091331E-2</c:v>
                </c:pt>
                <c:pt idx="81">
                  <c:v>4.124901951253146E-2</c:v>
                </c:pt>
                <c:pt idx="82">
                  <c:v>3.7631768954572473E-2</c:v>
                </c:pt>
                <c:pt idx="83">
                  <c:v>3.4305879766367363E-2</c:v>
                </c:pt>
                <c:pt idx="84">
                  <c:v>3.1252467658362537E-2</c:v>
                </c:pt>
                <c:pt idx="85">
                  <c:v>2.8453023879736434E-2</c:v>
                </c:pt>
                <c:pt idx="86">
                  <c:v>2.5889593509538632E-2</c:v>
                </c:pt>
                <c:pt idx="87">
                  <c:v>2.3544908255181168E-2</c:v>
                </c:pt>
                <c:pt idx="88">
                  <c:v>2.1402480918350748E-2</c:v>
                </c:pt>
                <c:pt idx="89">
                  <c:v>1.9446668002456442E-2</c:v>
                </c:pt>
                <c:pt idx="90">
                  <c:v>1.7662706213291534E-2</c:v>
                </c:pt>
                <c:pt idx="91">
                  <c:v>1.6036727885685501E-2</c:v>
                </c:pt>
                <c:pt idx="92">
                  <c:v>1.4555759680799665E-2</c:v>
                </c:pt>
                <c:pt idx="93">
                  <c:v>1.3207708258740659E-2</c:v>
                </c:pt>
                <c:pt idx="94">
                  <c:v>1.1981336049106958E-2</c:v>
                </c:pt>
                <c:pt idx="95">
                  <c:v>1.0866229722225567E-2</c:v>
                </c:pt>
                <c:pt idx="96">
                  <c:v>9.8527635065065698E-3</c:v>
                </c:pt>
                <c:pt idx="97">
                  <c:v>8.9320591002426241E-3</c:v>
                </c:pt>
                <c:pt idx="98">
                  <c:v>8.0959435853297009E-3</c:v>
                </c:pt>
                <c:pt idx="99">
                  <c:v>7.3369064608380915E-3</c:v>
                </c:pt>
                <c:pt idx="100">
                  <c:v>6.6480566707904712E-3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Munka1!$I$1</c:f>
              <c:strCache>
                <c:ptCount val="1"/>
                <c:pt idx="0">
                  <c:v>ReLU</c:v>
                </c:pt>
              </c:strCache>
            </c:strRef>
          </c:tx>
          <c:marker>
            <c:symbol val="none"/>
          </c:marker>
          <c:xVal>
            <c:numRef>
              <c:f>Munka1!$A$2:$A$106</c:f>
              <c:numCache>
                <c:formatCode>General</c:formatCode>
                <c:ptCount val="105"/>
                <c:pt idx="0">
                  <c:v>-5</c:v>
                </c:pt>
                <c:pt idx="1">
                  <c:v>-4.9000000000000004</c:v>
                </c:pt>
                <c:pt idx="2">
                  <c:v>-4.8</c:v>
                </c:pt>
                <c:pt idx="3">
                  <c:v>-4.7</c:v>
                </c:pt>
                <c:pt idx="4">
                  <c:v>-4.5999999999999996</c:v>
                </c:pt>
                <c:pt idx="5">
                  <c:v>-4.5</c:v>
                </c:pt>
                <c:pt idx="6">
                  <c:v>-4.4000000000000004</c:v>
                </c:pt>
                <c:pt idx="7">
                  <c:v>-4.3</c:v>
                </c:pt>
                <c:pt idx="8">
                  <c:v>-4.2</c:v>
                </c:pt>
                <c:pt idx="9">
                  <c:v>-4.0999999999999996</c:v>
                </c:pt>
                <c:pt idx="10">
                  <c:v>-4</c:v>
                </c:pt>
                <c:pt idx="11">
                  <c:v>-3.9</c:v>
                </c:pt>
                <c:pt idx="12">
                  <c:v>-3.8</c:v>
                </c:pt>
                <c:pt idx="13">
                  <c:v>-3.7</c:v>
                </c:pt>
                <c:pt idx="14">
                  <c:v>-3.6</c:v>
                </c:pt>
                <c:pt idx="15">
                  <c:v>-3.5000000000000102</c:v>
                </c:pt>
                <c:pt idx="16">
                  <c:v>-3.4000000000000101</c:v>
                </c:pt>
                <c:pt idx="17">
                  <c:v>-3.30000000000001</c:v>
                </c:pt>
                <c:pt idx="18">
                  <c:v>-3.2000000000000099</c:v>
                </c:pt>
                <c:pt idx="19">
                  <c:v>-3.1000000000000099</c:v>
                </c:pt>
                <c:pt idx="20">
                  <c:v>-3.0000000000000102</c:v>
                </c:pt>
                <c:pt idx="21">
                  <c:v>-2.9000000000000101</c:v>
                </c:pt>
                <c:pt idx="22">
                  <c:v>-2.80000000000001</c:v>
                </c:pt>
                <c:pt idx="23">
                  <c:v>-2.7000000000000099</c:v>
                </c:pt>
                <c:pt idx="24">
                  <c:v>-2.6000000000000099</c:v>
                </c:pt>
                <c:pt idx="25">
                  <c:v>-2.5000000000000102</c:v>
                </c:pt>
                <c:pt idx="26">
                  <c:v>-2.4000000000000101</c:v>
                </c:pt>
                <c:pt idx="27">
                  <c:v>-2.30000000000001</c:v>
                </c:pt>
                <c:pt idx="28">
                  <c:v>-2.2000000000000099</c:v>
                </c:pt>
                <c:pt idx="29">
                  <c:v>-2.1000000000000099</c:v>
                </c:pt>
                <c:pt idx="30">
                  <c:v>-2.0000000000000102</c:v>
                </c:pt>
                <c:pt idx="31">
                  <c:v>-1.9000000000000099</c:v>
                </c:pt>
                <c:pt idx="32">
                  <c:v>-1.80000000000001</c:v>
                </c:pt>
                <c:pt idx="33">
                  <c:v>-1.7000000000000099</c:v>
                </c:pt>
                <c:pt idx="34">
                  <c:v>-1.6000000000000101</c:v>
                </c:pt>
                <c:pt idx="35">
                  <c:v>-1.50000000000001</c:v>
                </c:pt>
                <c:pt idx="36">
                  <c:v>-1.4000000000000099</c:v>
                </c:pt>
                <c:pt idx="37">
                  <c:v>-1.30000000000001</c:v>
                </c:pt>
                <c:pt idx="38">
                  <c:v>-1.2000000000000099</c:v>
                </c:pt>
                <c:pt idx="39">
                  <c:v>-1.1000000000000101</c:v>
                </c:pt>
                <c:pt idx="40">
                  <c:v>-1.00000000000001</c:v>
                </c:pt>
                <c:pt idx="41">
                  <c:v>-0.90000000000001001</c:v>
                </c:pt>
                <c:pt idx="42">
                  <c:v>-0.80000000000001004</c:v>
                </c:pt>
                <c:pt idx="43">
                  <c:v>-0.70000000000002005</c:v>
                </c:pt>
                <c:pt idx="44">
                  <c:v>-0.60000000000001996</c:v>
                </c:pt>
                <c:pt idx="45">
                  <c:v>-0.50000000000001998</c:v>
                </c:pt>
                <c:pt idx="46">
                  <c:v>-0.40000000000002001</c:v>
                </c:pt>
                <c:pt idx="47">
                  <c:v>-0.30000000000001997</c:v>
                </c:pt>
                <c:pt idx="48">
                  <c:v>-0.20000000000002</c:v>
                </c:pt>
                <c:pt idx="49">
                  <c:v>-0.10000000000002</c:v>
                </c:pt>
                <c:pt idx="50">
                  <c:v>-2.0428103653102899E-14</c:v>
                </c:pt>
                <c:pt idx="51">
                  <c:v>9.9999999999980105E-2</c:v>
                </c:pt>
                <c:pt idx="52">
                  <c:v>0.19999999999998</c:v>
                </c:pt>
                <c:pt idx="53">
                  <c:v>0.29999999999998</c:v>
                </c:pt>
                <c:pt idx="54">
                  <c:v>0.39999999999997998</c:v>
                </c:pt>
                <c:pt idx="55">
                  <c:v>0.49999999999998002</c:v>
                </c:pt>
                <c:pt idx="56">
                  <c:v>0.59999999999997999</c:v>
                </c:pt>
                <c:pt idx="57">
                  <c:v>0.69999999999997997</c:v>
                </c:pt>
                <c:pt idx="58">
                  <c:v>0.79999999999997995</c:v>
                </c:pt>
                <c:pt idx="59">
                  <c:v>0.89999999999998004</c:v>
                </c:pt>
                <c:pt idx="60">
                  <c:v>0.99999999999998002</c:v>
                </c:pt>
                <c:pt idx="61">
                  <c:v>1.0999999999999801</c:v>
                </c:pt>
                <c:pt idx="62">
                  <c:v>1.19999999999998</c:v>
                </c:pt>
                <c:pt idx="63">
                  <c:v>1.2999999999999801</c:v>
                </c:pt>
                <c:pt idx="64">
                  <c:v>1.3999999999999799</c:v>
                </c:pt>
                <c:pt idx="65">
                  <c:v>1.49999999999998</c:v>
                </c:pt>
                <c:pt idx="66">
                  <c:v>1.5999999999999801</c:v>
                </c:pt>
                <c:pt idx="67">
                  <c:v>1.69999999999998</c:v>
                </c:pt>
                <c:pt idx="68">
                  <c:v>1.7999999999999801</c:v>
                </c:pt>
                <c:pt idx="69">
                  <c:v>1.8999999999999799</c:v>
                </c:pt>
                <c:pt idx="70">
                  <c:v>1.99999999999998</c:v>
                </c:pt>
                <c:pt idx="71">
                  <c:v>2.0999999999999699</c:v>
                </c:pt>
                <c:pt idx="72">
                  <c:v>2.19999999999997</c:v>
                </c:pt>
                <c:pt idx="73">
                  <c:v>2.2999999999999701</c:v>
                </c:pt>
                <c:pt idx="74">
                  <c:v>2.3999999999999702</c:v>
                </c:pt>
                <c:pt idx="75">
                  <c:v>2.4999999999999698</c:v>
                </c:pt>
                <c:pt idx="76">
                  <c:v>2.5999999999999699</c:v>
                </c:pt>
                <c:pt idx="77">
                  <c:v>2.69999999999997</c:v>
                </c:pt>
                <c:pt idx="78">
                  <c:v>2.7999999999999701</c:v>
                </c:pt>
                <c:pt idx="79">
                  <c:v>2.8999999999999702</c:v>
                </c:pt>
                <c:pt idx="80">
                  <c:v>2.9999999999999698</c:v>
                </c:pt>
                <c:pt idx="81">
                  <c:v>3.0999999999999699</c:v>
                </c:pt>
                <c:pt idx="82">
                  <c:v>3.19999999999997</c:v>
                </c:pt>
                <c:pt idx="83">
                  <c:v>3.2999999999999701</c:v>
                </c:pt>
                <c:pt idx="84">
                  <c:v>3.3999999999999702</c:v>
                </c:pt>
                <c:pt idx="85">
                  <c:v>3.4999999999999698</c:v>
                </c:pt>
                <c:pt idx="86">
                  <c:v>3.5999999999999699</c:v>
                </c:pt>
                <c:pt idx="87">
                  <c:v>3.69999999999997</c:v>
                </c:pt>
                <c:pt idx="88">
                  <c:v>3.7999999999999701</c:v>
                </c:pt>
                <c:pt idx="89">
                  <c:v>3.8999999999999702</c:v>
                </c:pt>
                <c:pt idx="90">
                  <c:v>3.9999999999999698</c:v>
                </c:pt>
                <c:pt idx="91">
                  <c:v>4.0999999999999703</c:v>
                </c:pt>
                <c:pt idx="92">
                  <c:v>4.19999999999997</c:v>
                </c:pt>
                <c:pt idx="93">
                  <c:v>4.2999999999999696</c:v>
                </c:pt>
                <c:pt idx="94">
                  <c:v>4.3999999999999702</c:v>
                </c:pt>
                <c:pt idx="95">
                  <c:v>4.4999999999999698</c:v>
                </c:pt>
                <c:pt idx="96">
                  <c:v>4.5999999999999703</c:v>
                </c:pt>
                <c:pt idx="97">
                  <c:v>4.69999999999997</c:v>
                </c:pt>
                <c:pt idx="98">
                  <c:v>4.7999999999999696</c:v>
                </c:pt>
                <c:pt idx="99">
                  <c:v>4.8999999999999604</c:v>
                </c:pt>
                <c:pt idx="100">
                  <c:v>4.99999999999996</c:v>
                </c:pt>
              </c:numCache>
            </c:numRef>
          </c:xVal>
          <c:yVal>
            <c:numRef>
              <c:f>Munka1!$I$2:$I$106</c:f>
              <c:numCache>
                <c:formatCode>General</c:formatCode>
                <c:ptCount val="10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Munka1!$J$1</c:f>
              <c:strCache>
                <c:ptCount val="1"/>
                <c:pt idx="0">
                  <c:v>Leaky ReLU (0.1)</c:v>
                </c:pt>
              </c:strCache>
            </c:strRef>
          </c:tx>
          <c:marker>
            <c:symbol val="none"/>
          </c:marker>
          <c:xVal>
            <c:numRef>
              <c:f>Munka1!$A$2:$A$106</c:f>
              <c:numCache>
                <c:formatCode>General</c:formatCode>
                <c:ptCount val="105"/>
                <c:pt idx="0">
                  <c:v>-5</c:v>
                </c:pt>
                <c:pt idx="1">
                  <c:v>-4.9000000000000004</c:v>
                </c:pt>
                <c:pt idx="2">
                  <c:v>-4.8</c:v>
                </c:pt>
                <c:pt idx="3">
                  <c:v>-4.7</c:v>
                </c:pt>
                <c:pt idx="4">
                  <c:v>-4.5999999999999996</c:v>
                </c:pt>
                <c:pt idx="5">
                  <c:v>-4.5</c:v>
                </c:pt>
                <c:pt idx="6">
                  <c:v>-4.4000000000000004</c:v>
                </c:pt>
                <c:pt idx="7">
                  <c:v>-4.3</c:v>
                </c:pt>
                <c:pt idx="8">
                  <c:v>-4.2</c:v>
                </c:pt>
                <c:pt idx="9">
                  <c:v>-4.0999999999999996</c:v>
                </c:pt>
                <c:pt idx="10">
                  <c:v>-4</c:v>
                </c:pt>
                <c:pt idx="11">
                  <c:v>-3.9</c:v>
                </c:pt>
                <c:pt idx="12">
                  <c:v>-3.8</c:v>
                </c:pt>
                <c:pt idx="13">
                  <c:v>-3.7</c:v>
                </c:pt>
                <c:pt idx="14">
                  <c:v>-3.6</c:v>
                </c:pt>
                <c:pt idx="15">
                  <c:v>-3.5000000000000102</c:v>
                </c:pt>
                <c:pt idx="16">
                  <c:v>-3.4000000000000101</c:v>
                </c:pt>
                <c:pt idx="17">
                  <c:v>-3.30000000000001</c:v>
                </c:pt>
                <c:pt idx="18">
                  <c:v>-3.2000000000000099</c:v>
                </c:pt>
                <c:pt idx="19">
                  <c:v>-3.1000000000000099</c:v>
                </c:pt>
                <c:pt idx="20">
                  <c:v>-3.0000000000000102</c:v>
                </c:pt>
                <c:pt idx="21">
                  <c:v>-2.9000000000000101</c:v>
                </c:pt>
                <c:pt idx="22">
                  <c:v>-2.80000000000001</c:v>
                </c:pt>
                <c:pt idx="23">
                  <c:v>-2.7000000000000099</c:v>
                </c:pt>
                <c:pt idx="24">
                  <c:v>-2.6000000000000099</c:v>
                </c:pt>
                <c:pt idx="25">
                  <c:v>-2.5000000000000102</c:v>
                </c:pt>
                <c:pt idx="26">
                  <c:v>-2.4000000000000101</c:v>
                </c:pt>
                <c:pt idx="27">
                  <c:v>-2.30000000000001</c:v>
                </c:pt>
                <c:pt idx="28">
                  <c:v>-2.2000000000000099</c:v>
                </c:pt>
                <c:pt idx="29">
                  <c:v>-2.1000000000000099</c:v>
                </c:pt>
                <c:pt idx="30">
                  <c:v>-2.0000000000000102</c:v>
                </c:pt>
                <c:pt idx="31">
                  <c:v>-1.9000000000000099</c:v>
                </c:pt>
                <c:pt idx="32">
                  <c:v>-1.80000000000001</c:v>
                </c:pt>
                <c:pt idx="33">
                  <c:v>-1.7000000000000099</c:v>
                </c:pt>
                <c:pt idx="34">
                  <c:v>-1.6000000000000101</c:v>
                </c:pt>
                <c:pt idx="35">
                  <c:v>-1.50000000000001</c:v>
                </c:pt>
                <c:pt idx="36">
                  <c:v>-1.4000000000000099</c:v>
                </c:pt>
                <c:pt idx="37">
                  <c:v>-1.30000000000001</c:v>
                </c:pt>
                <c:pt idx="38">
                  <c:v>-1.2000000000000099</c:v>
                </c:pt>
                <c:pt idx="39">
                  <c:v>-1.1000000000000101</c:v>
                </c:pt>
                <c:pt idx="40">
                  <c:v>-1.00000000000001</c:v>
                </c:pt>
                <c:pt idx="41">
                  <c:v>-0.90000000000001001</c:v>
                </c:pt>
                <c:pt idx="42">
                  <c:v>-0.80000000000001004</c:v>
                </c:pt>
                <c:pt idx="43">
                  <c:v>-0.70000000000002005</c:v>
                </c:pt>
                <c:pt idx="44">
                  <c:v>-0.60000000000001996</c:v>
                </c:pt>
                <c:pt idx="45">
                  <c:v>-0.50000000000001998</c:v>
                </c:pt>
                <c:pt idx="46">
                  <c:v>-0.40000000000002001</c:v>
                </c:pt>
                <c:pt idx="47">
                  <c:v>-0.30000000000001997</c:v>
                </c:pt>
                <c:pt idx="48">
                  <c:v>-0.20000000000002</c:v>
                </c:pt>
                <c:pt idx="49">
                  <c:v>-0.10000000000002</c:v>
                </c:pt>
                <c:pt idx="50">
                  <c:v>-2.0428103653102899E-14</c:v>
                </c:pt>
                <c:pt idx="51">
                  <c:v>9.9999999999980105E-2</c:v>
                </c:pt>
                <c:pt idx="52">
                  <c:v>0.19999999999998</c:v>
                </c:pt>
                <c:pt idx="53">
                  <c:v>0.29999999999998</c:v>
                </c:pt>
                <c:pt idx="54">
                  <c:v>0.39999999999997998</c:v>
                </c:pt>
                <c:pt idx="55">
                  <c:v>0.49999999999998002</c:v>
                </c:pt>
                <c:pt idx="56">
                  <c:v>0.59999999999997999</c:v>
                </c:pt>
                <c:pt idx="57">
                  <c:v>0.69999999999997997</c:v>
                </c:pt>
                <c:pt idx="58">
                  <c:v>0.79999999999997995</c:v>
                </c:pt>
                <c:pt idx="59">
                  <c:v>0.89999999999998004</c:v>
                </c:pt>
                <c:pt idx="60">
                  <c:v>0.99999999999998002</c:v>
                </c:pt>
                <c:pt idx="61">
                  <c:v>1.0999999999999801</c:v>
                </c:pt>
                <c:pt idx="62">
                  <c:v>1.19999999999998</c:v>
                </c:pt>
                <c:pt idx="63">
                  <c:v>1.2999999999999801</c:v>
                </c:pt>
                <c:pt idx="64">
                  <c:v>1.3999999999999799</c:v>
                </c:pt>
                <c:pt idx="65">
                  <c:v>1.49999999999998</c:v>
                </c:pt>
                <c:pt idx="66">
                  <c:v>1.5999999999999801</c:v>
                </c:pt>
                <c:pt idx="67">
                  <c:v>1.69999999999998</c:v>
                </c:pt>
                <c:pt idx="68">
                  <c:v>1.7999999999999801</c:v>
                </c:pt>
                <c:pt idx="69">
                  <c:v>1.8999999999999799</c:v>
                </c:pt>
                <c:pt idx="70">
                  <c:v>1.99999999999998</c:v>
                </c:pt>
                <c:pt idx="71">
                  <c:v>2.0999999999999699</c:v>
                </c:pt>
                <c:pt idx="72">
                  <c:v>2.19999999999997</c:v>
                </c:pt>
                <c:pt idx="73">
                  <c:v>2.2999999999999701</c:v>
                </c:pt>
                <c:pt idx="74">
                  <c:v>2.3999999999999702</c:v>
                </c:pt>
                <c:pt idx="75">
                  <c:v>2.4999999999999698</c:v>
                </c:pt>
                <c:pt idx="76">
                  <c:v>2.5999999999999699</c:v>
                </c:pt>
                <c:pt idx="77">
                  <c:v>2.69999999999997</c:v>
                </c:pt>
                <c:pt idx="78">
                  <c:v>2.7999999999999701</c:v>
                </c:pt>
                <c:pt idx="79">
                  <c:v>2.8999999999999702</c:v>
                </c:pt>
                <c:pt idx="80">
                  <c:v>2.9999999999999698</c:v>
                </c:pt>
                <c:pt idx="81">
                  <c:v>3.0999999999999699</c:v>
                </c:pt>
                <c:pt idx="82">
                  <c:v>3.19999999999997</c:v>
                </c:pt>
                <c:pt idx="83">
                  <c:v>3.2999999999999701</c:v>
                </c:pt>
                <c:pt idx="84">
                  <c:v>3.3999999999999702</c:v>
                </c:pt>
                <c:pt idx="85">
                  <c:v>3.4999999999999698</c:v>
                </c:pt>
                <c:pt idx="86">
                  <c:v>3.5999999999999699</c:v>
                </c:pt>
                <c:pt idx="87">
                  <c:v>3.69999999999997</c:v>
                </c:pt>
                <c:pt idx="88">
                  <c:v>3.7999999999999701</c:v>
                </c:pt>
                <c:pt idx="89">
                  <c:v>3.8999999999999702</c:v>
                </c:pt>
                <c:pt idx="90">
                  <c:v>3.9999999999999698</c:v>
                </c:pt>
                <c:pt idx="91">
                  <c:v>4.0999999999999703</c:v>
                </c:pt>
                <c:pt idx="92">
                  <c:v>4.19999999999997</c:v>
                </c:pt>
                <c:pt idx="93">
                  <c:v>4.2999999999999696</c:v>
                </c:pt>
                <c:pt idx="94">
                  <c:v>4.3999999999999702</c:v>
                </c:pt>
                <c:pt idx="95">
                  <c:v>4.4999999999999698</c:v>
                </c:pt>
                <c:pt idx="96">
                  <c:v>4.5999999999999703</c:v>
                </c:pt>
                <c:pt idx="97">
                  <c:v>4.69999999999997</c:v>
                </c:pt>
                <c:pt idx="98">
                  <c:v>4.7999999999999696</c:v>
                </c:pt>
                <c:pt idx="99">
                  <c:v>4.8999999999999604</c:v>
                </c:pt>
                <c:pt idx="100">
                  <c:v>4.99999999999996</c:v>
                </c:pt>
              </c:numCache>
            </c:numRef>
          </c:xVal>
          <c:yVal>
            <c:numRef>
              <c:f>Munka1!$J$2:$J$106</c:f>
              <c:numCache>
                <c:formatCode>General</c:formatCode>
                <c:ptCount val="105"/>
                <c:pt idx="0">
                  <c:v>0.1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0.1</c:v>
                </c:pt>
                <c:pt idx="6">
                  <c:v>0.1</c:v>
                </c:pt>
                <c:pt idx="7">
                  <c:v>0.1</c:v>
                </c:pt>
                <c:pt idx="8">
                  <c:v>0.1</c:v>
                </c:pt>
                <c:pt idx="9">
                  <c:v>0.1</c:v>
                </c:pt>
                <c:pt idx="10">
                  <c:v>0.1</c:v>
                </c:pt>
                <c:pt idx="11">
                  <c:v>0.1</c:v>
                </c:pt>
                <c:pt idx="12">
                  <c:v>0.1</c:v>
                </c:pt>
                <c:pt idx="13">
                  <c:v>0.1</c:v>
                </c:pt>
                <c:pt idx="14">
                  <c:v>0.1</c:v>
                </c:pt>
                <c:pt idx="15">
                  <c:v>0.1</c:v>
                </c:pt>
                <c:pt idx="16">
                  <c:v>0.1</c:v>
                </c:pt>
                <c:pt idx="17">
                  <c:v>0.1</c:v>
                </c:pt>
                <c:pt idx="18">
                  <c:v>0.1</c:v>
                </c:pt>
                <c:pt idx="19">
                  <c:v>0.1</c:v>
                </c:pt>
                <c:pt idx="20">
                  <c:v>0.1</c:v>
                </c:pt>
                <c:pt idx="21">
                  <c:v>0.1</c:v>
                </c:pt>
                <c:pt idx="22">
                  <c:v>0.1</c:v>
                </c:pt>
                <c:pt idx="23">
                  <c:v>0.1</c:v>
                </c:pt>
                <c:pt idx="24">
                  <c:v>0.1</c:v>
                </c:pt>
                <c:pt idx="25">
                  <c:v>0.1</c:v>
                </c:pt>
                <c:pt idx="26">
                  <c:v>0.1</c:v>
                </c:pt>
                <c:pt idx="27">
                  <c:v>0.1</c:v>
                </c:pt>
                <c:pt idx="28">
                  <c:v>0.1</c:v>
                </c:pt>
                <c:pt idx="29">
                  <c:v>0.1</c:v>
                </c:pt>
                <c:pt idx="30">
                  <c:v>0.1</c:v>
                </c:pt>
                <c:pt idx="31">
                  <c:v>0.1</c:v>
                </c:pt>
                <c:pt idx="32">
                  <c:v>0.1</c:v>
                </c:pt>
                <c:pt idx="33">
                  <c:v>0.1</c:v>
                </c:pt>
                <c:pt idx="34">
                  <c:v>0.1</c:v>
                </c:pt>
                <c:pt idx="35">
                  <c:v>0.1</c:v>
                </c:pt>
                <c:pt idx="36">
                  <c:v>0.1</c:v>
                </c:pt>
                <c:pt idx="37">
                  <c:v>0.1</c:v>
                </c:pt>
                <c:pt idx="38">
                  <c:v>0.1</c:v>
                </c:pt>
                <c:pt idx="39">
                  <c:v>0.1</c:v>
                </c:pt>
                <c:pt idx="40">
                  <c:v>0.1</c:v>
                </c:pt>
                <c:pt idx="41">
                  <c:v>0.1</c:v>
                </c:pt>
                <c:pt idx="42">
                  <c:v>0.1</c:v>
                </c:pt>
                <c:pt idx="43">
                  <c:v>0.1</c:v>
                </c:pt>
                <c:pt idx="44">
                  <c:v>0.1</c:v>
                </c:pt>
                <c:pt idx="45">
                  <c:v>0.1</c:v>
                </c:pt>
                <c:pt idx="46">
                  <c:v>0.1</c:v>
                </c:pt>
                <c:pt idx="47">
                  <c:v>0.1</c:v>
                </c:pt>
                <c:pt idx="48">
                  <c:v>0.1</c:v>
                </c:pt>
                <c:pt idx="49">
                  <c:v>0.1</c:v>
                </c:pt>
                <c:pt idx="50">
                  <c:v>0.1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Munka1!$K$1</c:f>
              <c:strCache>
                <c:ptCount val="1"/>
                <c:pt idx="0">
                  <c:v>ELU (1)</c:v>
                </c:pt>
              </c:strCache>
            </c:strRef>
          </c:tx>
          <c:marker>
            <c:symbol val="none"/>
          </c:marker>
          <c:xVal>
            <c:numRef>
              <c:f>Munka1!$A$2:$A$106</c:f>
              <c:numCache>
                <c:formatCode>General</c:formatCode>
                <c:ptCount val="105"/>
                <c:pt idx="0">
                  <c:v>-5</c:v>
                </c:pt>
                <c:pt idx="1">
                  <c:v>-4.9000000000000004</c:v>
                </c:pt>
                <c:pt idx="2">
                  <c:v>-4.8</c:v>
                </c:pt>
                <c:pt idx="3">
                  <c:v>-4.7</c:v>
                </c:pt>
                <c:pt idx="4">
                  <c:v>-4.5999999999999996</c:v>
                </c:pt>
                <c:pt idx="5">
                  <c:v>-4.5</c:v>
                </c:pt>
                <c:pt idx="6">
                  <c:v>-4.4000000000000004</c:v>
                </c:pt>
                <c:pt idx="7">
                  <c:v>-4.3</c:v>
                </c:pt>
                <c:pt idx="8">
                  <c:v>-4.2</c:v>
                </c:pt>
                <c:pt idx="9">
                  <c:v>-4.0999999999999996</c:v>
                </c:pt>
                <c:pt idx="10">
                  <c:v>-4</c:v>
                </c:pt>
                <c:pt idx="11">
                  <c:v>-3.9</c:v>
                </c:pt>
                <c:pt idx="12">
                  <c:v>-3.8</c:v>
                </c:pt>
                <c:pt idx="13">
                  <c:v>-3.7</c:v>
                </c:pt>
                <c:pt idx="14">
                  <c:v>-3.6</c:v>
                </c:pt>
                <c:pt idx="15">
                  <c:v>-3.5000000000000102</c:v>
                </c:pt>
                <c:pt idx="16">
                  <c:v>-3.4000000000000101</c:v>
                </c:pt>
                <c:pt idx="17">
                  <c:v>-3.30000000000001</c:v>
                </c:pt>
                <c:pt idx="18">
                  <c:v>-3.2000000000000099</c:v>
                </c:pt>
                <c:pt idx="19">
                  <c:v>-3.1000000000000099</c:v>
                </c:pt>
                <c:pt idx="20">
                  <c:v>-3.0000000000000102</c:v>
                </c:pt>
                <c:pt idx="21">
                  <c:v>-2.9000000000000101</c:v>
                </c:pt>
                <c:pt idx="22">
                  <c:v>-2.80000000000001</c:v>
                </c:pt>
                <c:pt idx="23">
                  <c:v>-2.7000000000000099</c:v>
                </c:pt>
                <c:pt idx="24">
                  <c:v>-2.6000000000000099</c:v>
                </c:pt>
                <c:pt idx="25">
                  <c:v>-2.5000000000000102</c:v>
                </c:pt>
                <c:pt idx="26">
                  <c:v>-2.4000000000000101</c:v>
                </c:pt>
                <c:pt idx="27">
                  <c:v>-2.30000000000001</c:v>
                </c:pt>
                <c:pt idx="28">
                  <c:v>-2.2000000000000099</c:v>
                </c:pt>
                <c:pt idx="29">
                  <c:v>-2.1000000000000099</c:v>
                </c:pt>
                <c:pt idx="30">
                  <c:v>-2.0000000000000102</c:v>
                </c:pt>
                <c:pt idx="31">
                  <c:v>-1.9000000000000099</c:v>
                </c:pt>
                <c:pt idx="32">
                  <c:v>-1.80000000000001</c:v>
                </c:pt>
                <c:pt idx="33">
                  <c:v>-1.7000000000000099</c:v>
                </c:pt>
                <c:pt idx="34">
                  <c:v>-1.6000000000000101</c:v>
                </c:pt>
                <c:pt idx="35">
                  <c:v>-1.50000000000001</c:v>
                </c:pt>
                <c:pt idx="36">
                  <c:v>-1.4000000000000099</c:v>
                </c:pt>
                <c:pt idx="37">
                  <c:v>-1.30000000000001</c:v>
                </c:pt>
                <c:pt idx="38">
                  <c:v>-1.2000000000000099</c:v>
                </c:pt>
                <c:pt idx="39">
                  <c:v>-1.1000000000000101</c:v>
                </c:pt>
                <c:pt idx="40">
                  <c:v>-1.00000000000001</c:v>
                </c:pt>
                <c:pt idx="41">
                  <c:v>-0.90000000000001001</c:v>
                </c:pt>
                <c:pt idx="42">
                  <c:v>-0.80000000000001004</c:v>
                </c:pt>
                <c:pt idx="43">
                  <c:v>-0.70000000000002005</c:v>
                </c:pt>
                <c:pt idx="44">
                  <c:v>-0.60000000000001996</c:v>
                </c:pt>
                <c:pt idx="45">
                  <c:v>-0.50000000000001998</c:v>
                </c:pt>
                <c:pt idx="46">
                  <c:v>-0.40000000000002001</c:v>
                </c:pt>
                <c:pt idx="47">
                  <c:v>-0.30000000000001997</c:v>
                </c:pt>
                <c:pt idx="48">
                  <c:v>-0.20000000000002</c:v>
                </c:pt>
                <c:pt idx="49">
                  <c:v>-0.10000000000002</c:v>
                </c:pt>
                <c:pt idx="50">
                  <c:v>-2.0428103653102899E-14</c:v>
                </c:pt>
                <c:pt idx="51">
                  <c:v>9.9999999999980105E-2</c:v>
                </c:pt>
                <c:pt idx="52">
                  <c:v>0.19999999999998</c:v>
                </c:pt>
                <c:pt idx="53">
                  <c:v>0.29999999999998</c:v>
                </c:pt>
                <c:pt idx="54">
                  <c:v>0.39999999999997998</c:v>
                </c:pt>
                <c:pt idx="55">
                  <c:v>0.49999999999998002</c:v>
                </c:pt>
                <c:pt idx="56">
                  <c:v>0.59999999999997999</c:v>
                </c:pt>
                <c:pt idx="57">
                  <c:v>0.69999999999997997</c:v>
                </c:pt>
                <c:pt idx="58">
                  <c:v>0.79999999999997995</c:v>
                </c:pt>
                <c:pt idx="59">
                  <c:v>0.89999999999998004</c:v>
                </c:pt>
                <c:pt idx="60">
                  <c:v>0.99999999999998002</c:v>
                </c:pt>
                <c:pt idx="61">
                  <c:v>1.0999999999999801</c:v>
                </c:pt>
                <c:pt idx="62">
                  <c:v>1.19999999999998</c:v>
                </c:pt>
                <c:pt idx="63">
                  <c:v>1.2999999999999801</c:v>
                </c:pt>
                <c:pt idx="64">
                  <c:v>1.3999999999999799</c:v>
                </c:pt>
                <c:pt idx="65">
                  <c:v>1.49999999999998</c:v>
                </c:pt>
                <c:pt idx="66">
                  <c:v>1.5999999999999801</c:v>
                </c:pt>
                <c:pt idx="67">
                  <c:v>1.69999999999998</c:v>
                </c:pt>
                <c:pt idx="68">
                  <c:v>1.7999999999999801</c:v>
                </c:pt>
                <c:pt idx="69">
                  <c:v>1.8999999999999799</c:v>
                </c:pt>
                <c:pt idx="70">
                  <c:v>1.99999999999998</c:v>
                </c:pt>
                <c:pt idx="71">
                  <c:v>2.0999999999999699</c:v>
                </c:pt>
                <c:pt idx="72">
                  <c:v>2.19999999999997</c:v>
                </c:pt>
                <c:pt idx="73">
                  <c:v>2.2999999999999701</c:v>
                </c:pt>
                <c:pt idx="74">
                  <c:v>2.3999999999999702</c:v>
                </c:pt>
                <c:pt idx="75">
                  <c:v>2.4999999999999698</c:v>
                </c:pt>
                <c:pt idx="76">
                  <c:v>2.5999999999999699</c:v>
                </c:pt>
                <c:pt idx="77">
                  <c:v>2.69999999999997</c:v>
                </c:pt>
                <c:pt idx="78">
                  <c:v>2.7999999999999701</c:v>
                </c:pt>
                <c:pt idx="79">
                  <c:v>2.8999999999999702</c:v>
                </c:pt>
                <c:pt idx="80">
                  <c:v>2.9999999999999698</c:v>
                </c:pt>
                <c:pt idx="81">
                  <c:v>3.0999999999999699</c:v>
                </c:pt>
                <c:pt idx="82">
                  <c:v>3.19999999999997</c:v>
                </c:pt>
                <c:pt idx="83">
                  <c:v>3.2999999999999701</c:v>
                </c:pt>
                <c:pt idx="84">
                  <c:v>3.3999999999999702</c:v>
                </c:pt>
                <c:pt idx="85">
                  <c:v>3.4999999999999698</c:v>
                </c:pt>
                <c:pt idx="86">
                  <c:v>3.5999999999999699</c:v>
                </c:pt>
                <c:pt idx="87">
                  <c:v>3.69999999999997</c:v>
                </c:pt>
                <c:pt idx="88">
                  <c:v>3.7999999999999701</c:v>
                </c:pt>
                <c:pt idx="89">
                  <c:v>3.8999999999999702</c:v>
                </c:pt>
                <c:pt idx="90">
                  <c:v>3.9999999999999698</c:v>
                </c:pt>
                <c:pt idx="91">
                  <c:v>4.0999999999999703</c:v>
                </c:pt>
                <c:pt idx="92">
                  <c:v>4.19999999999997</c:v>
                </c:pt>
                <c:pt idx="93">
                  <c:v>4.2999999999999696</c:v>
                </c:pt>
                <c:pt idx="94">
                  <c:v>4.3999999999999702</c:v>
                </c:pt>
                <c:pt idx="95">
                  <c:v>4.4999999999999698</c:v>
                </c:pt>
                <c:pt idx="96">
                  <c:v>4.5999999999999703</c:v>
                </c:pt>
                <c:pt idx="97">
                  <c:v>4.69999999999997</c:v>
                </c:pt>
                <c:pt idx="98">
                  <c:v>4.7999999999999696</c:v>
                </c:pt>
                <c:pt idx="99">
                  <c:v>4.8999999999999604</c:v>
                </c:pt>
                <c:pt idx="100">
                  <c:v>4.99999999999996</c:v>
                </c:pt>
              </c:numCache>
            </c:numRef>
          </c:xVal>
          <c:yVal>
            <c:numRef>
              <c:f>Munka1!$K$2:$K$106</c:f>
              <c:numCache>
                <c:formatCode>General</c:formatCode>
                <c:ptCount val="105"/>
                <c:pt idx="0">
                  <c:v>6.7379469990854757E-3</c:v>
                </c:pt>
                <c:pt idx="1">
                  <c:v>7.4465830709243841E-3</c:v>
                </c:pt>
                <c:pt idx="2">
                  <c:v>8.2297470490200197E-3</c:v>
                </c:pt>
                <c:pt idx="3">
                  <c:v>9.0952771016957756E-3</c:v>
                </c:pt>
                <c:pt idx="4">
                  <c:v>1.005183574463353E-2</c:v>
                </c:pt>
                <c:pt idx="5">
                  <c:v>1.1108996538242266E-2</c:v>
                </c:pt>
                <c:pt idx="6">
                  <c:v>1.2277339903068452E-2</c:v>
                </c:pt>
                <c:pt idx="7">
                  <c:v>1.3568559012200887E-2</c:v>
                </c:pt>
                <c:pt idx="8">
                  <c:v>1.4995576820477696E-2</c:v>
                </c:pt>
                <c:pt idx="9">
                  <c:v>1.6572675401761217E-2</c:v>
                </c:pt>
                <c:pt idx="10">
                  <c:v>1.831563888873422E-2</c:v>
                </c:pt>
                <c:pt idx="11">
                  <c:v>2.0241911445804339E-2</c:v>
                </c:pt>
                <c:pt idx="12">
                  <c:v>2.237077185616565E-2</c:v>
                </c:pt>
                <c:pt idx="13">
                  <c:v>2.4723526470339374E-2</c:v>
                </c:pt>
                <c:pt idx="14">
                  <c:v>2.7323722447292531E-2</c:v>
                </c:pt>
                <c:pt idx="15">
                  <c:v>3.0197383422318147E-2</c:v>
                </c:pt>
                <c:pt idx="16">
                  <c:v>3.3373269960325747E-2</c:v>
                </c:pt>
                <c:pt idx="17">
                  <c:v>3.6883167401239647E-2</c:v>
                </c:pt>
                <c:pt idx="18">
                  <c:v>4.076220397836583E-2</c:v>
                </c:pt>
                <c:pt idx="19">
                  <c:v>4.5049202393557364E-2</c:v>
                </c:pt>
                <c:pt idx="20">
                  <c:v>4.9787068367863396E-2</c:v>
                </c:pt>
                <c:pt idx="21">
                  <c:v>5.5023220056406696E-2</c:v>
                </c:pt>
                <c:pt idx="22">
                  <c:v>6.0810062625217376E-2</c:v>
                </c:pt>
                <c:pt idx="23">
                  <c:v>6.7205512739749063E-2</c:v>
                </c:pt>
                <c:pt idx="24">
                  <c:v>7.4273578214333114E-2</c:v>
                </c:pt>
                <c:pt idx="25">
                  <c:v>8.2084998623897953E-2</c:v>
                </c:pt>
                <c:pt idx="26">
                  <c:v>9.0717953289411568E-2</c:v>
                </c:pt>
                <c:pt idx="27">
                  <c:v>0.10025884372280269</c:v>
                </c:pt>
                <c:pt idx="28">
                  <c:v>0.11080315836233279</c:v>
                </c:pt>
                <c:pt idx="29">
                  <c:v>0.12245642825298075</c:v>
                </c:pt>
                <c:pt idx="30">
                  <c:v>0.13533528323661126</c:v>
                </c:pt>
                <c:pt idx="31">
                  <c:v>0.14956861922263354</c:v>
                </c:pt>
                <c:pt idx="32">
                  <c:v>0.16529888822158489</c:v>
                </c:pt>
                <c:pt idx="33">
                  <c:v>0.1826835240527328</c:v>
                </c:pt>
                <c:pt idx="34">
                  <c:v>0.20189651799465336</c:v>
                </c:pt>
                <c:pt idx="35">
                  <c:v>0.22313016014842757</c:v>
                </c:pt>
                <c:pt idx="36">
                  <c:v>0.24659696394160402</c:v>
                </c:pt>
                <c:pt idx="37">
                  <c:v>0.27253179303400987</c:v>
                </c:pt>
                <c:pt idx="38">
                  <c:v>0.30119421191219908</c:v>
                </c:pt>
                <c:pt idx="39">
                  <c:v>0.33287108369807616</c:v>
                </c:pt>
                <c:pt idx="40">
                  <c:v>0.36787944117143867</c:v>
                </c:pt>
                <c:pt idx="41">
                  <c:v>0.406569659740595</c:v>
                </c:pt>
                <c:pt idx="42">
                  <c:v>0.44932896411721712</c:v>
                </c:pt>
                <c:pt idx="43">
                  <c:v>0.49658530379139953</c:v>
                </c:pt>
                <c:pt idx="44">
                  <c:v>0.54881163609401551</c:v>
                </c:pt>
                <c:pt idx="45">
                  <c:v>0.60653065971262132</c:v>
                </c:pt>
                <c:pt idx="46">
                  <c:v>0.67032004603562589</c:v>
                </c:pt>
                <c:pt idx="47">
                  <c:v>0.74081822068170311</c:v>
                </c:pt>
                <c:pt idx="48">
                  <c:v>0.8187307530779655</c:v>
                </c:pt>
                <c:pt idx="49">
                  <c:v>0.90483741803594142</c:v>
                </c:pt>
                <c:pt idx="50">
                  <c:v>0.99999999999997957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416960"/>
        <c:axId val="103417536"/>
      </c:scatterChart>
      <c:valAx>
        <c:axId val="103416960"/>
        <c:scaling>
          <c:orientation val="minMax"/>
          <c:max val="5"/>
          <c:min val="-5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800"/>
            </a:pPr>
            <a:endParaRPr lang="hu-HU"/>
          </a:p>
        </c:txPr>
        <c:crossAx val="103417536"/>
        <c:crosses val="autoZero"/>
        <c:crossBetween val="midCat"/>
      </c:valAx>
      <c:valAx>
        <c:axId val="10341753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800"/>
            </a:pPr>
            <a:endParaRPr lang="hu-HU"/>
          </a:p>
        </c:txPr>
        <c:crossAx val="103416960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700"/>
          </a:pPr>
          <a:endParaRPr lang="hu-HU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1424F-3A08-44E4-A0AB-094E8826E98F}" type="datetimeFigureOut">
              <a:rPr lang="hu-HU" smtClean="0"/>
              <a:t>2017.08.21.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827B35-420A-48F1-A82E-3D47511072D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18904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512B5-E810-47C0-87C2-847511A4C5BB}" type="slidenum">
              <a:rPr lang="hu-HU" smtClean="0"/>
              <a:t>66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0535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 - Title Slide (white bcg logo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3972" y="1393740"/>
            <a:ext cx="7516059" cy="1635175"/>
          </a:xfrm>
        </p:spPr>
        <p:txBody>
          <a:bodyPr anchor="b">
            <a:noAutofit/>
          </a:bodyPr>
          <a:lstStyle>
            <a:lvl1pPr algn="l">
              <a:defRPr lang="en-US" sz="5100" b="0" i="0" kern="1200" cap="none" normalizeH="0" baseline="0" smtClean="0">
                <a:solidFill>
                  <a:schemeClr val="bg1"/>
                </a:solidFill>
                <a:effectLst>
                  <a:outerShdw dist="12700" dir="13500000" algn="tl" rotWithShape="0">
                    <a:srgbClr val="000000">
                      <a:alpha val="17000"/>
                    </a:srgbClr>
                  </a:outerShdw>
                </a:effectLst>
                <a:latin typeface="Exo 2 Light"/>
                <a:ea typeface="+mj-ea"/>
                <a:cs typeface="Exo 2"/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1075" y="3253876"/>
            <a:ext cx="7528955" cy="107667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bg1">
                    <a:lumMod val="95000"/>
                  </a:schemeClr>
                </a:solidFill>
              </a:defRPr>
            </a:lvl1pPr>
            <a:lvl2pPr marL="487832" indent="0" algn="ctr">
              <a:buNone/>
              <a:defRPr sz="2100"/>
            </a:lvl2pPr>
            <a:lvl3pPr marL="975665" indent="0" algn="ctr">
              <a:buNone/>
              <a:defRPr sz="1900"/>
            </a:lvl3pPr>
            <a:lvl4pPr marL="1463497" indent="0" algn="ctr">
              <a:buNone/>
              <a:defRPr sz="1700"/>
            </a:lvl4pPr>
            <a:lvl5pPr marL="1951330" indent="0" algn="ctr">
              <a:buNone/>
              <a:defRPr sz="1700"/>
            </a:lvl5pPr>
            <a:lvl6pPr marL="2439162" indent="0" algn="ctr">
              <a:buNone/>
              <a:defRPr sz="1700"/>
            </a:lvl6pPr>
            <a:lvl7pPr marL="2926994" indent="0" algn="ctr">
              <a:buNone/>
              <a:defRPr sz="1700"/>
            </a:lvl7pPr>
            <a:lvl8pPr marL="3414827" indent="0" algn="ctr">
              <a:buNone/>
              <a:defRPr sz="1700"/>
            </a:lvl8pPr>
            <a:lvl9pPr marL="3902659" indent="0" algn="ctr">
              <a:buNone/>
              <a:defRPr sz="1700"/>
            </a:lvl9pPr>
          </a:lstStyle>
          <a:p>
            <a:r>
              <a:rPr lang="en-US" smtClean="0"/>
              <a:t>Click to edit Master subtitle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1074" y="4567258"/>
            <a:ext cx="1668055" cy="364767"/>
          </a:xfrm>
        </p:spPr>
        <p:txBody>
          <a:bodyPr/>
          <a:lstStyle>
            <a:lvl1pPr algn="l">
              <a:defRPr sz="15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3F547E-570C-4FBB-A5B0-74C222EB800C}" type="datetimeFigureOut">
              <a:rPr lang="hu-HU" smtClean="0"/>
              <a:t>2017.08.21.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1074" y="6203935"/>
            <a:ext cx="4997257" cy="364767"/>
          </a:xfrm>
        </p:spPr>
        <p:txBody>
          <a:bodyPr/>
          <a:lstStyle>
            <a:lvl1pPr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hu-HU"/>
          </a:p>
        </p:txBody>
      </p:sp>
      <p:grpSp>
        <p:nvGrpSpPr>
          <p:cNvPr id="9" name="Group 8"/>
          <p:cNvGrpSpPr/>
          <p:nvPr/>
        </p:nvGrpSpPr>
        <p:grpSpPr>
          <a:xfrm>
            <a:off x="6610246" y="5067439"/>
            <a:ext cx="2533754" cy="1001082"/>
            <a:chOff x="6504666" y="4415242"/>
            <a:chExt cx="2493284" cy="875715"/>
          </a:xfrm>
        </p:grpSpPr>
        <p:sp>
          <p:nvSpPr>
            <p:cNvPr id="6" name="Rectangle 5"/>
            <p:cNvSpPr/>
            <p:nvPr userDrawn="1"/>
          </p:nvSpPr>
          <p:spPr>
            <a:xfrm>
              <a:off x="6504666" y="4415242"/>
              <a:ext cx="2493284" cy="875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7385" y="4604232"/>
              <a:ext cx="2187847" cy="4977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7365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547E-570C-4FBB-A5B0-74C222EB800C}" type="datetimeFigureOut">
              <a:rPr lang="hu-HU" smtClean="0"/>
              <a:t>2017.08.21.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EEC5-D271-4293-B87A-E4CA1983CA32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1"/>
            <a:ext cx="1868610" cy="4804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" y="1"/>
            <a:ext cx="9144000" cy="241960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6" tIns="48783" rIns="97566" bIns="48783" rtlCol="0" anchor="ctr"/>
          <a:lstStyle/>
          <a:p>
            <a:pPr algn="ctr"/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3015498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547E-570C-4FBB-A5B0-74C222EB800C}" type="datetimeFigureOut">
              <a:rPr lang="hu-HU" smtClean="0"/>
              <a:t>2017.08.21.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EEC5-D271-4293-B87A-E4CA1983CA3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8251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(bas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82024-6FFC-42FF-8E2C-3A651BAC41EA}" type="datetimeFigureOut">
              <a:rPr lang="hu-HU" smtClean="0"/>
              <a:t>2017.08.21.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A382-6575-4366-8BF4-466C072903FA}" type="slidenum">
              <a:rPr lang="hu-HU" smtClean="0"/>
              <a:t>‹#›</a:t>
            </a:fld>
            <a:endParaRPr lang="hu-HU"/>
          </a:p>
        </p:txBody>
      </p:sp>
      <p:sp>
        <p:nvSpPr>
          <p:cNvPr id="8" name="Rectangle 7"/>
          <p:cNvSpPr/>
          <p:nvPr/>
        </p:nvSpPr>
        <p:spPr>
          <a:xfrm>
            <a:off x="0" y="1803098"/>
            <a:ext cx="585349" cy="12346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6" tIns="48783" rIns="97566" bIns="48783" rtlCol="0" anchor="ctr"/>
          <a:lstStyle/>
          <a:p>
            <a:pPr algn="ctr"/>
            <a:endParaRPr lang="en-US" sz="1900"/>
          </a:p>
        </p:txBody>
      </p:sp>
      <p:sp>
        <p:nvSpPr>
          <p:cNvPr id="9" name="Rectangle 8"/>
          <p:cNvSpPr/>
          <p:nvPr/>
        </p:nvSpPr>
        <p:spPr>
          <a:xfrm>
            <a:off x="1" y="1"/>
            <a:ext cx="9144000" cy="241960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6" tIns="48783" rIns="97566" bIns="48783" rtlCol="0" anchor="ctr"/>
          <a:lstStyle/>
          <a:p>
            <a:pPr algn="ctr"/>
            <a:endParaRPr lang="en-US" sz="190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1"/>
            <a:ext cx="1868610" cy="4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66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 - 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3974" y="1393740"/>
            <a:ext cx="7516059" cy="1635175"/>
          </a:xfrm>
        </p:spPr>
        <p:txBody>
          <a:bodyPr anchor="b">
            <a:noAutofit/>
          </a:bodyPr>
          <a:lstStyle>
            <a:lvl1pPr algn="l">
              <a:defRPr lang="en-US" sz="5100" b="0" i="0" kern="1200" cap="none" normalizeH="0" baseline="0" smtClean="0">
                <a:solidFill>
                  <a:schemeClr val="bg1"/>
                </a:solidFill>
                <a:effectLst>
                  <a:outerShdw dist="12700" dir="13500000" algn="tl" rotWithShape="0">
                    <a:srgbClr val="000000">
                      <a:alpha val="17000"/>
                    </a:srgbClr>
                  </a:outerShdw>
                </a:effectLst>
                <a:latin typeface="Exo 2 Light"/>
                <a:ea typeface="+mj-ea"/>
                <a:cs typeface="Exo 2"/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1077" y="3253876"/>
            <a:ext cx="7528955" cy="107667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bg1">
                    <a:lumMod val="95000"/>
                  </a:schemeClr>
                </a:solidFill>
              </a:defRPr>
            </a:lvl1pPr>
            <a:lvl2pPr marL="487824" indent="0" algn="ctr">
              <a:buNone/>
              <a:defRPr sz="2100"/>
            </a:lvl2pPr>
            <a:lvl3pPr marL="975650" indent="0" algn="ctr">
              <a:buNone/>
              <a:defRPr sz="1900"/>
            </a:lvl3pPr>
            <a:lvl4pPr marL="1463474" indent="0" algn="ctr">
              <a:buNone/>
              <a:defRPr sz="1700"/>
            </a:lvl4pPr>
            <a:lvl5pPr marL="1951300" indent="0" algn="ctr">
              <a:buNone/>
              <a:defRPr sz="1700"/>
            </a:lvl5pPr>
            <a:lvl6pPr marL="2439126" indent="0" algn="ctr">
              <a:buNone/>
              <a:defRPr sz="1700"/>
            </a:lvl6pPr>
            <a:lvl7pPr marL="2926950" indent="0" algn="ctr">
              <a:buNone/>
              <a:defRPr sz="1700"/>
            </a:lvl7pPr>
            <a:lvl8pPr marL="3414775" indent="0" algn="ctr">
              <a:buNone/>
              <a:defRPr sz="1700"/>
            </a:lvl8pPr>
            <a:lvl9pPr marL="3902599" indent="0" algn="ctr">
              <a:buNone/>
              <a:defRPr sz="1700"/>
            </a:lvl9pPr>
          </a:lstStyle>
          <a:p>
            <a:r>
              <a:rPr lang="en-US" smtClean="0"/>
              <a:t>Click to edit Master subtitle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1076" y="4567260"/>
            <a:ext cx="1668055" cy="364767"/>
          </a:xfrm>
        </p:spPr>
        <p:txBody>
          <a:bodyPr/>
          <a:lstStyle>
            <a:lvl1pPr algn="l">
              <a:defRPr sz="15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1116C06-7617-41BA-9A01-D592C37AA5D4}" type="datetime1">
              <a:rPr lang="en-US" smtClean="0"/>
              <a:t>8/21/2017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1074" y="6203937"/>
            <a:ext cx="4997257" cy="364767"/>
          </a:xfrm>
        </p:spPr>
        <p:txBody>
          <a:bodyPr/>
          <a:lstStyle>
            <a:lvl1pPr>
              <a:defRPr sz="1100">
                <a:solidFill>
                  <a:srgbClr val="4F5465"/>
                </a:solidFill>
              </a:defRPr>
            </a:lvl1pPr>
          </a:lstStyle>
          <a:p>
            <a:endParaRPr lang="hu-HU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96" y="6078274"/>
            <a:ext cx="2379996" cy="60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09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 - Title and Content (basic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82" y="473177"/>
            <a:ext cx="8216841" cy="110292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63582" y="1810217"/>
            <a:ext cx="8216841" cy="39154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94" y="6195907"/>
            <a:ext cx="1758649" cy="380823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5998776" y="6203939"/>
            <a:ext cx="818405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algn="r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pPr/>
              <a:t>8/21/2017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8267" y="6203939"/>
            <a:ext cx="4997257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marL="0" algn="l" defTabSz="4878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1000" b="0" i="0" kern="1200" cap="none" normalizeH="0" baseline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82" y="6203939"/>
            <a:ext cx="337496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algn="l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14662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 - Title and Content (dense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82" y="255579"/>
            <a:ext cx="8216841" cy="8096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63009" y="1151550"/>
            <a:ext cx="8217984" cy="484864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94" y="6195907"/>
            <a:ext cx="1758649" cy="380823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5998776" y="6203939"/>
            <a:ext cx="818405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algn="r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pPr/>
              <a:t>8/21/2017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8267" y="6203939"/>
            <a:ext cx="4997257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marL="0" algn="l" defTabSz="4878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1000" b="0" i="0" kern="1200" cap="none" normalizeH="0" baseline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82" y="6203939"/>
            <a:ext cx="337496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algn="l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0696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 - Section Header (w/ numbering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0920" y="2596801"/>
            <a:ext cx="6987608" cy="1102920"/>
          </a:xfrm>
        </p:spPr>
        <p:txBody>
          <a:bodyPr anchor="ctr">
            <a:noAutofit/>
          </a:bodyPr>
          <a:lstStyle>
            <a:lvl1pPr>
              <a:defRPr lang="hu-HU" sz="3800" b="0" i="0" kern="1200" cap="none" normalizeH="0" baseline="0" dirty="0">
                <a:solidFill>
                  <a:schemeClr val="bg1"/>
                </a:solidFill>
                <a:effectLst/>
                <a:latin typeface="Exo 2 Ligh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3579" y="2887034"/>
            <a:ext cx="1068263" cy="812686"/>
          </a:xfrm>
        </p:spPr>
        <p:txBody>
          <a:bodyPr anchor="ctr">
            <a:noAutofit/>
          </a:bodyPr>
          <a:lstStyle>
            <a:lvl1pPr marL="0" indent="0" algn="ctr">
              <a:buNone/>
              <a:defRPr sz="5100">
                <a:solidFill>
                  <a:schemeClr val="bg1"/>
                </a:solidFill>
              </a:defRPr>
            </a:lvl1pPr>
            <a:lvl2pPr marL="48782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7565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46347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195130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43912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292695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41477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390259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dirty="0" smtClean="0"/>
              <a:t>00</a:t>
            </a:r>
            <a:endParaRPr lang="en-US" dirty="0" smtClean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63579" y="2596801"/>
            <a:ext cx="1068263" cy="29023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hu-HU" dirty="0" smtClean="0"/>
              <a:t>SECTION</a:t>
            </a:r>
            <a:endParaRPr lang="en-US" dirty="0" smtClean="0"/>
          </a:p>
        </p:txBody>
      </p:sp>
      <p:pic>
        <p:nvPicPr>
          <p:cNvPr id="13" name="Picture 12" descr="dot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29" y="2187380"/>
            <a:ext cx="312110" cy="19217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4"/>
            <a:ext cx="1868610" cy="4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30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 - Section Header (w/o numbering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0920" y="2596801"/>
            <a:ext cx="6987608" cy="1102920"/>
          </a:xfrm>
        </p:spPr>
        <p:txBody>
          <a:bodyPr anchor="ctr">
            <a:noAutofit/>
          </a:bodyPr>
          <a:lstStyle>
            <a:lvl1pPr>
              <a:defRPr lang="hu-HU" sz="3800" b="0" i="0" kern="1200" cap="none" normalizeH="0" baseline="0" dirty="0">
                <a:solidFill>
                  <a:schemeClr val="bg1"/>
                </a:solidFill>
                <a:effectLst/>
                <a:latin typeface="Exo 2 Ligh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pic>
        <p:nvPicPr>
          <p:cNvPr id="13" name="Picture 12" descr="dot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29" y="2187380"/>
            <a:ext cx="312110" cy="19217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4"/>
            <a:ext cx="1868610" cy="4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38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Y - Two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82" y="473177"/>
            <a:ext cx="8216841" cy="11029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579" y="1814700"/>
            <a:ext cx="4030984" cy="39920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2763" y="1814700"/>
            <a:ext cx="4026558" cy="39920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94" y="6195907"/>
            <a:ext cx="1758649" cy="380823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5998776" y="6203939"/>
            <a:ext cx="818405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algn="r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pPr/>
              <a:t>8/21/2017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8267" y="6203939"/>
            <a:ext cx="4997257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marL="0" algn="l" defTabSz="4878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1000" b="0" i="0" kern="1200" cap="none" normalizeH="0" baseline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82" y="6203939"/>
            <a:ext cx="337496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algn="l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88890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 - Title Only (basic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82" y="473177"/>
            <a:ext cx="8216841" cy="11029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94" y="6195907"/>
            <a:ext cx="1758649" cy="380823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998776" y="6203939"/>
            <a:ext cx="818405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algn="r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pPr/>
              <a:t>8/21/2017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8267" y="6203939"/>
            <a:ext cx="4997257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marL="0" algn="l" defTabSz="4878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1000" b="0" i="0" kern="1200" cap="none" normalizeH="0" baseline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82" y="6203939"/>
            <a:ext cx="337496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algn="l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4713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 - Title Slide (inverse logo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3972" y="1393740"/>
            <a:ext cx="7516059" cy="1635175"/>
          </a:xfrm>
        </p:spPr>
        <p:txBody>
          <a:bodyPr anchor="b">
            <a:noAutofit/>
          </a:bodyPr>
          <a:lstStyle>
            <a:lvl1pPr algn="l">
              <a:defRPr lang="en-US" sz="5100" b="0" i="0" kern="1200" cap="none" normalizeH="0" baseline="0" smtClean="0">
                <a:solidFill>
                  <a:schemeClr val="bg1"/>
                </a:solidFill>
                <a:effectLst>
                  <a:outerShdw dist="12700" dir="13500000" algn="tl" rotWithShape="0">
                    <a:srgbClr val="000000">
                      <a:alpha val="17000"/>
                    </a:srgbClr>
                  </a:outerShdw>
                </a:effectLst>
                <a:latin typeface="Exo 2 Light"/>
                <a:ea typeface="+mj-ea"/>
                <a:cs typeface="Exo 2"/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1075" y="3253876"/>
            <a:ext cx="7528955" cy="107667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bg1">
                    <a:lumMod val="95000"/>
                  </a:schemeClr>
                </a:solidFill>
              </a:defRPr>
            </a:lvl1pPr>
            <a:lvl2pPr marL="487832" indent="0" algn="ctr">
              <a:buNone/>
              <a:defRPr sz="2100"/>
            </a:lvl2pPr>
            <a:lvl3pPr marL="975665" indent="0" algn="ctr">
              <a:buNone/>
              <a:defRPr sz="1900"/>
            </a:lvl3pPr>
            <a:lvl4pPr marL="1463497" indent="0" algn="ctr">
              <a:buNone/>
              <a:defRPr sz="1700"/>
            </a:lvl4pPr>
            <a:lvl5pPr marL="1951330" indent="0" algn="ctr">
              <a:buNone/>
              <a:defRPr sz="1700"/>
            </a:lvl5pPr>
            <a:lvl6pPr marL="2439162" indent="0" algn="ctr">
              <a:buNone/>
              <a:defRPr sz="1700"/>
            </a:lvl6pPr>
            <a:lvl7pPr marL="2926994" indent="0" algn="ctr">
              <a:buNone/>
              <a:defRPr sz="1700"/>
            </a:lvl7pPr>
            <a:lvl8pPr marL="3414827" indent="0" algn="ctr">
              <a:buNone/>
              <a:defRPr sz="1700"/>
            </a:lvl8pPr>
            <a:lvl9pPr marL="3902659" indent="0" algn="ctr">
              <a:buNone/>
              <a:defRPr sz="1700"/>
            </a:lvl9pPr>
          </a:lstStyle>
          <a:p>
            <a:r>
              <a:rPr lang="en-US" smtClean="0"/>
              <a:t>Click to edit Master subtitle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1074" y="4567258"/>
            <a:ext cx="1668055" cy="364767"/>
          </a:xfrm>
        </p:spPr>
        <p:txBody>
          <a:bodyPr/>
          <a:lstStyle>
            <a:lvl1pPr algn="l">
              <a:defRPr sz="15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3F547E-570C-4FBB-A5B0-74C222EB800C}" type="datetimeFigureOut">
              <a:rPr lang="hu-HU" smtClean="0"/>
              <a:t>2017.08.21.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1074" y="6203935"/>
            <a:ext cx="4997257" cy="364767"/>
          </a:xfrm>
        </p:spPr>
        <p:txBody>
          <a:bodyPr/>
          <a:lstStyle>
            <a:lvl1pPr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hu-H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969" y="6144346"/>
            <a:ext cx="2202453" cy="47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98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 - Title Only (dense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82" y="255579"/>
            <a:ext cx="8216841" cy="8096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94" y="6195907"/>
            <a:ext cx="1758649" cy="380823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998776" y="6203939"/>
            <a:ext cx="818405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algn="r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pPr/>
              <a:t>8/21/2017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8267" y="6203939"/>
            <a:ext cx="4997257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marL="0" algn="l" defTabSz="4878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1000" b="0" i="0" kern="1200" cap="none" normalizeH="0" baseline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82" y="6203939"/>
            <a:ext cx="337496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algn="l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64222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Y - Blan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94" y="6195907"/>
            <a:ext cx="1758649" cy="380823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998776" y="6203939"/>
            <a:ext cx="818405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algn="r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pPr/>
              <a:t>8/21/2017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8267" y="6203939"/>
            <a:ext cx="4997257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marL="0" algn="l" defTabSz="4878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1000" b="0" i="0" kern="1200" cap="none" normalizeH="0" baseline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82" y="6203939"/>
            <a:ext cx="337496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algn="l">
              <a:defRPr lang="hu-HU" sz="1000" b="0" i="0" kern="1200" cap="none" normalizeH="0" baseline="0" smtClean="0">
                <a:solidFill>
                  <a:schemeClr val="bg1">
                    <a:lumMod val="95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88086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 - 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312" y="1393740"/>
            <a:ext cx="7516059" cy="1635175"/>
          </a:xfrm>
        </p:spPr>
        <p:txBody>
          <a:bodyPr anchor="b">
            <a:noAutofit/>
          </a:bodyPr>
          <a:lstStyle>
            <a:lvl1pPr algn="l">
              <a:defRPr lang="en-US" sz="4300" b="0" i="0" kern="1200" cap="none" normalizeH="0" baseline="0" smtClean="0">
                <a:solidFill>
                  <a:srgbClr val="3076AD"/>
                </a:solidFill>
                <a:effectLst>
                  <a:outerShdw dist="12700" dir="13500000" algn="tl" rotWithShape="0">
                    <a:srgbClr val="000000">
                      <a:alpha val="17000"/>
                    </a:srgbClr>
                  </a:outerShdw>
                </a:effectLst>
                <a:latin typeface="Exo 2 Light"/>
                <a:ea typeface="+mj-ea"/>
                <a:cs typeface="Exo 2"/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4415" y="3080646"/>
            <a:ext cx="7528955" cy="107667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2"/>
                </a:solidFill>
              </a:defRPr>
            </a:lvl1pPr>
            <a:lvl2pPr marL="487821" indent="0" algn="ctr">
              <a:buNone/>
              <a:defRPr sz="2100"/>
            </a:lvl2pPr>
            <a:lvl3pPr marL="975642" indent="0" algn="ctr">
              <a:buNone/>
              <a:defRPr sz="1900"/>
            </a:lvl3pPr>
            <a:lvl4pPr marL="1463463" indent="0" algn="ctr">
              <a:buNone/>
              <a:defRPr sz="1700"/>
            </a:lvl4pPr>
            <a:lvl5pPr marL="1951285" indent="0" algn="ctr">
              <a:buNone/>
              <a:defRPr sz="1700"/>
            </a:lvl5pPr>
            <a:lvl6pPr marL="2439108" indent="0" algn="ctr">
              <a:buNone/>
              <a:defRPr sz="1700"/>
            </a:lvl6pPr>
            <a:lvl7pPr marL="2926928" indent="0" algn="ctr">
              <a:buNone/>
              <a:defRPr sz="1700"/>
            </a:lvl7pPr>
            <a:lvl8pPr marL="3414749" indent="0" algn="ctr">
              <a:buNone/>
              <a:defRPr sz="1700"/>
            </a:lvl8pPr>
            <a:lvl9pPr marL="3902570" indent="0" algn="ctr">
              <a:buNone/>
              <a:defRPr sz="1700"/>
            </a:lvl9pPr>
          </a:lstStyle>
          <a:p>
            <a:r>
              <a:rPr lang="en-US" smtClean="0"/>
              <a:t>Click to edit Master subtitle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4411" y="4402280"/>
            <a:ext cx="1668055" cy="364767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fld id="{E1116C06-7617-41BA-9A01-D592C37AA5D4}" type="datetime1">
              <a:rPr lang="en-US" smtClean="0"/>
              <a:pPr/>
              <a:t>8/21/2017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4415" y="6203939"/>
            <a:ext cx="4997257" cy="364767"/>
          </a:xfrm>
        </p:spPr>
        <p:txBody>
          <a:bodyPr/>
          <a:lstStyle>
            <a:lvl1pPr>
              <a:defRPr sz="1100">
                <a:solidFill>
                  <a:srgbClr val="4F5465"/>
                </a:solidFill>
              </a:defRPr>
            </a:lvl1pPr>
          </a:lstStyle>
          <a:p>
            <a:endParaRPr lang="hu-HU"/>
          </a:p>
        </p:txBody>
      </p:sp>
      <p:sp>
        <p:nvSpPr>
          <p:cNvPr id="7" name="Rectangle 6"/>
          <p:cNvSpPr/>
          <p:nvPr userDrawn="1"/>
        </p:nvSpPr>
        <p:spPr>
          <a:xfrm>
            <a:off x="0" y="4"/>
            <a:ext cx="146337" cy="6858000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rgbClr val="73AC27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3" tIns="48781" rIns="97563" bIns="48781" rtlCol="0" anchor="ctr"/>
          <a:lstStyle/>
          <a:p>
            <a:pPr algn="ctr"/>
            <a:endParaRPr lang="en-US" sz="19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96" y="6081780"/>
            <a:ext cx="2379996" cy="60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8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 - Title and Content (dens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83" y="338068"/>
            <a:ext cx="8216841" cy="462086"/>
          </a:xfrm>
        </p:spPr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63009" y="986570"/>
            <a:ext cx="8217984" cy="4848642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46337" cy="2263456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rgbClr val="73AC27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3" tIns="48781" rIns="97563" bIns="48781" rtlCol="0" anchor="ctr"/>
          <a:lstStyle/>
          <a:p>
            <a:pPr algn="ctr"/>
            <a:endParaRPr lang="en-US" sz="190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5998777" y="6203940"/>
            <a:ext cx="818405" cy="364767"/>
          </a:xfrm>
        </p:spPr>
        <p:txBody>
          <a:bodyPr/>
          <a:lstStyle/>
          <a:p>
            <a:fld id="{F8653551-3C63-4643-8B93-2AE30B4CE001}" type="datetime1">
              <a:rPr lang="en-US" smtClean="0"/>
              <a:t>8/21/2017</a:t>
            </a:fld>
            <a:endParaRPr lang="hu-HU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98267" y="6203940"/>
            <a:ext cx="4997257" cy="364767"/>
          </a:xfr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3583" y="6203940"/>
            <a:ext cx="337496" cy="364767"/>
          </a:xfrm>
        </p:spPr>
        <p:txBody>
          <a:bodyPr/>
          <a:lstStyle/>
          <a:p>
            <a:fld id="{8AEB5A24-6342-47B8-B5FB-283ED4EC0E41}" type="slidenum">
              <a:rPr lang="hu-HU" smtClean="0"/>
              <a:t>‹#›</a:t>
            </a:fld>
            <a:endParaRPr lang="hu-HU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5"/>
            <a:ext cx="1868610" cy="4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29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 - Section Header (w/ numbering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350" y="2596801"/>
            <a:ext cx="6987608" cy="859523"/>
          </a:xfrm>
        </p:spPr>
        <p:txBody>
          <a:bodyPr anchor="ctr">
            <a:noAutofit/>
          </a:bodyPr>
          <a:lstStyle>
            <a:lvl1pPr>
              <a:defRPr lang="hu-HU" sz="3800" b="0" i="0" kern="1200" cap="none" normalizeH="0" baseline="0" dirty="0">
                <a:solidFill>
                  <a:srgbClr val="7F7F7F"/>
                </a:solidFill>
                <a:effectLst/>
                <a:latin typeface="Exo 2 Ligh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26352" y="2306569"/>
            <a:ext cx="1068263" cy="290232"/>
          </a:xfrm>
        </p:spPr>
        <p:txBody>
          <a:bodyPr anchor="ctr">
            <a:noAutofit/>
          </a:bodyPr>
          <a:lstStyle>
            <a:lvl1pPr marL="0" indent="0" algn="ctr">
              <a:buNone/>
              <a:defRPr sz="1300">
                <a:solidFill>
                  <a:srgbClr val="7F7F7F"/>
                </a:solidFill>
              </a:defRPr>
            </a:lvl1pPr>
          </a:lstStyle>
          <a:p>
            <a:pPr lvl="0"/>
            <a:r>
              <a:rPr lang="hu-HU" dirty="0" smtClean="0"/>
              <a:t>SECTION</a:t>
            </a:r>
            <a:endParaRPr lang="en-US" dirty="0" smtClean="0"/>
          </a:p>
        </p:txBody>
      </p:sp>
      <p:sp>
        <p:nvSpPr>
          <p:cNvPr id="7" name="Rectangle 6"/>
          <p:cNvSpPr/>
          <p:nvPr userDrawn="1"/>
        </p:nvSpPr>
        <p:spPr>
          <a:xfrm>
            <a:off x="0" y="1930261"/>
            <a:ext cx="146337" cy="2263456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rgbClr val="73AC27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3" tIns="48781" rIns="97563" bIns="48781" rtlCol="0" anchor="ctr"/>
          <a:lstStyle/>
          <a:p>
            <a:pPr algn="ctr"/>
            <a:endParaRPr lang="en-US" sz="190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5"/>
            <a:ext cx="1868610" cy="4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01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 - Section Header (w/o numbering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6350" y="2530810"/>
            <a:ext cx="6987608" cy="859523"/>
          </a:xfrm>
        </p:spPr>
        <p:txBody>
          <a:bodyPr anchor="ctr">
            <a:noAutofit/>
          </a:bodyPr>
          <a:lstStyle>
            <a:lvl1pPr>
              <a:defRPr lang="hu-HU" sz="3800" b="0" i="0" kern="1200" cap="none" normalizeH="0" baseline="0" dirty="0">
                <a:solidFill>
                  <a:srgbClr val="7F7F7F"/>
                </a:solidFill>
                <a:effectLst/>
                <a:latin typeface="Exo 2 Ligh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1930261"/>
            <a:ext cx="146337" cy="2263456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rgbClr val="73AC27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3" tIns="48781" rIns="97563" bIns="48781" rtlCol="0" anchor="ctr"/>
          <a:lstStyle/>
          <a:p>
            <a:pPr algn="ctr"/>
            <a:endParaRPr lang="en-US" sz="190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5"/>
            <a:ext cx="1868610" cy="4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04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 - 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3583" y="338068"/>
            <a:ext cx="8216841" cy="462086"/>
          </a:xfrm>
        </p:spPr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3"/>
          </p:nvPr>
        </p:nvSpPr>
        <p:spPr>
          <a:xfrm>
            <a:off x="463009" y="986570"/>
            <a:ext cx="4031555" cy="4848642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sp>
        <p:nvSpPr>
          <p:cNvPr id="16" name="Content Placeholder 12"/>
          <p:cNvSpPr>
            <a:spLocks noGrp="1"/>
          </p:cNvSpPr>
          <p:nvPr>
            <p:ph sz="quarter" idx="14"/>
          </p:nvPr>
        </p:nvSpPr>
        <p:spPr>
          <a:xfrm>
            <a:off x="4685531" y="986570"/>
            <a:ext cx="4031555" cy="4848642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146337" cy="2263456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rgbClr val="73AC27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3" tIns="48781" rIns="97563" bIns="48781" rtlCol="0" anchor="ctr"/>
          <a:lstStyle/>
          <a:p>
            <a:pPr algn="ctr"/>
            <a:endParaRPr lang="en-US" sz="190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5998777" y="6203940"/>
            <a:ext cx="818405" cy="364767"/>
          </a:xfrm>
        </p:spPr>
        <p:txBody>
          <a:bodyPr/>
          <a:lstStyle/>
          <a:p>
            <a:fld id="{F8653551-3C63-4643-8B93-2AE30B4CE001}" type="datetime1">
              <a:rPr lang="en-US" smtClean="0"/>
              <a:t>8/21/2017</a:t>
            </a:fld>
            <a:endParaRPr lang="hu-HU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98267" y="6203940"/>
            <a:ext cx="4997257" cy="364767"/>
          </a:xfrm>
        </p:spPr>
        <p:txBody>
          <a:bodyPr/>
          <a:lstStyle/>
          <a:p>
            <a:endParaRPr lang="hu-HU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3583" y="6203940"/>
            <a:ext cx="337496" cy="364767"/>
          </a:xfrm>
        </p:spPr>
        <p:txBody>
          <a:bodyPr/>
          <a:lstStyle/>
          <a:p>
            <a:fld id="{8AEB5A24-6342-47B8-B5FB-283ED4EC0E41}" type="slidenum">
              <a:rPr lang="hu-HU" smtClean="0"/>
              <a:t>‹#›</a:t>
            </a:fld>
            <a:endParaRPr lang="hu-HU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5"/>
            <a:ext cx="1868610" cy="4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82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 - Title Only (basic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3583" y="338068"/>
            <a:ext cx="8216841" cy="462086"/>
          </a:xfrm>
        </p:spPr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146337" cy="2263456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rgbClr val="73AC27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3" tIns="48781" rIns="97563" bIns="48781" rtlCol="0" anchor="ctr"/>
          <a:lstStyle/>
          <a:p>
            <a:pPr algn="ctr"/>
            <a:endParaRPr lang="en-US" sz="190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5998777" y="6203940"/>
            <a:ext cx="818405" cy="364767"/>
          </a:xfrm>
        </p:spPr>
        <p:txBody>
          <a:bodyPr/>
          <a:lstStyle/>
          <a:p>
            <a:fld id="{F8653551-3C63-4643-8B93-2AE30B4CE001}" type="datetime1">
              <a:rPr lang="en-US" smtClean="0"/>
              <a:t>8/21/2017</a:t>
            </a:fld>
            <a:endParaRPr lang="hu-HU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98267" y="6203940"/>
            <a:ext cx="4997257" cy="364767"/>
          </a:xfrm>
        </p:spPr>
        <p:txBody>
          <a:bodyPr/>
          <a:lstStyle/>
          <a:p>
            <a:endParaRPr lang="hu-HU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3583" y="6203940"/>
            <a:ext cx="337496" cy="364767"/>
          </a:xfrm>
        </p:spPr>
        <p:txBody>
          <a:bodyPr/>
          <a:lstStyle/>
          <a:p>
            <a:fld id="{8AEB5A24-6342-47B8-B5FB-283ED4EC0E41}" type="slidenum">
              <a:rPr lang="hu-HU" smtClean="0"/>
              <a:t>‹#›</a:t>
            </a:fld>
            <a:endParaRPr lang="hu-HU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5"/>
            <a:ext cx="1868610" cy="4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77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 - Title Only (dens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46337" cy="2263456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rgbClr val="73AC27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3" tIns="48781" rIns="97563" bIns="48781" rtlCol="0" anchor="ctr"/>
          <a:lstStyle/>
          <a:p>
            <a:pPr algn="ctr"/>
            <a:endParaRPr lang="en-US" sz="190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998777" y="6203940"/>
            <a:ext cx="818405" cy="364767"/>
          </a:xfrm>
        </p:spPr>
        <p:txBody>
          <a:bodyPr/>
          <a:lstStyle/>
          <a:p>
            <a:fld id="{F8653551-3C63-4643-8B93-2AE30B4CE001}" type="datetime1">
              <a:rPr lang="en-US" smtClean="0"/>
              <a:t>8/21/2017</a:t>
            </a:fld>
            <a:endParaRPr lang="hu-H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98267" y="6203940"/>
            <a:ext cx="4997257" cy="364767"/>
          </a:xfrm>
        </p:spPr>
        <p:txBody>
          <a:bodyPr/>
          <a:lstStyle/>
          <a:p>
            <a:endParaRPr lang="hu-HU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3583" y="6203940"/>
            <a:ext cx="337496" cy="364767"/>
          </a:xfrm>
        </p:spPr>
        <p:txBody>
          <a:bodyPr/>
          <a:lstStyle/>
          <a:p>
            <a:fld id="{8AEB5A24-6342-47B8-B5FB-283ED4EC0E41}" type="slidenum">
              <a:rPr lang="hu-HU" smtClean="0"/>
              <a:t>‹#›</a:t>
            </a:fld>
            <a:endParaRPr lang="hu-HU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5"/>
            <a:ext cx="1868610" cy="4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49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 -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998777" y="6203940"/>
            <a:ext cx="818405" cy="364767"/>
          </a:xfrm>
        </p:spPr>
        <p:txBody>
          <a:bodyPr/>
          <a:lstStyle/>
          <a:p>
            <a:fld id="{F8653551-3C63-4643-8B93-2AE30B4CE001}" type="datetime1">
              <a:rPr lang="en-US" smtClean="0"/>
              <a:t>8/21/2017</a:t>
            </a:fld>
            <a:endParaRPr lang="hu-HU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98267" y="6203940"/>
            <a:ext cx="4997257" cy="364767"/>
          </a:xfrm>
        </p:spPr>
        <p:txBody>
          <a:bodyPr/>
          <a:lstStyle/>
          <a:p>
            <a:endParaRPr lang="hu-HU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3583" y="6203940"/>
            <a:ext cx="337496" cy="364767"/>
          </a:xfrm>
        </p:spPr>
        <p:txBody>
          <a:bodyPr/>
          <a:lstStyle/>
          <a:p>
            <a:fld id="{8AEB5A24-6342-47B8-B5FB-283ED4EC0E41}" type="slidenum">
              <a:rPr lang="hu-HU" smtClean="0"/>
              <a:t>‹#›</a:t>
            </a:fld>
            <a:endParaRPr lang="hu-HU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5"/>
            <a:ext cx="1868610" cy="4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68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 - Title and Content (bas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547E-570C-4FBB-A5B0-74C222EB800C}" type="datetimeFigureOut">
              <a:rPr lang="hu-HU" smtClean="0"/>
              <a:t>2017.08.21.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EEC5-D271-4293-B87A-E4CA1983CA32}" type="slidenum">
              <a:rPr lang="hu-HU" smtClean="0"/>
              <a:t>‹#›</a:t>
            </a:fld>
            <a:endParaRPr lang="hu-HU"/>
          </a:p>
        </p:txBody>
      </p:sp>
      <p:sp>
        <p:nvSpPr>
          <p:cNvPr id="8" name="Rectangle 7"/>
          <p:cNvSpPr/>
          <p:nvPr/>
        </p:nvSpPr>
        <p:spPr>
          <a:xfrm>
            <a:off x="0" y="1803098"/>
            <a:ext cx="585349" cy="12346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6" tIns="48783" rIns="97566" bIns="48783" rtlCol="0" anchor="ctr"/>
          <a:lstStyle/>
          <a:p>
            <a:pPr algn="ctr"/>
            <a:endParaRPr lang="en-US" sz="1900"/>
          </a:p>
        </p:txBody>
      </p:sp>
      <p:sp>
        <p:nvSpPr>
          <p:cNvPr id="9" name="Rectangle 8"/>
          <p:cNvSpPr/>
          <p:nvPr/>
        </p:nvSpPr>
        <p:spPr>
          <a:xfrm>
            <a:off x="1" y="1"/>
            <a:ext cx="9144000" cy="241960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6" tIns="48783" rIns="97566" bIns="48783" rtlCol="0" anchor="ctr"/>
          <a:lstStyle/>
          <a:p>
            <a:pPr algn="ctr"/>
            <a:endParaRPr lang="en-US" sz="190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1"/>
            <a:ext cx="1868610" cy="4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82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 - Title and Content (dens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80" y="255577"/>
            <a:ext cx="8216841" cy="8096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547E-570C-4FBB-A5B0-74C222EB800C}" type="datetimeFigureOut">
              <a:rPr lang="hu-HU" smtClean="0"/>
              <a:t>2017.08.21.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EEC5-D271-4293-B87A-E4CA1983CA32}" type="slidenum">
              <a:rPr lang="hu-HU" smtClean="0"/>
              <a:t>‹#›</a:t>
            </a:fld>
            <a:endParaRPr lang="hu-HU"/>
          </a:p>
        </p:txBody>
      </p:sp>
      <p:sp>
        <p:nvSpPr>
          <p:cNvPr id="9" name="Rectangle 8"/>
          <p:cNvSpPr/>
          <p:nvPr/>
        </p:nvSpPr>
        <p:spPr>
          <a:xfrm>
            <a:off x="1" y="1"/>
            <a:ext cx="9144000" cy="241960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6" tIns="48783" rIns="97566" bIns="48783" rtlCol="0" anchor="ctr"/>
          <a:lstStyle/>
          <a:p>
            <a:pPr algn="ctr"/>
            <a:endParaRPr lang="en-US" sz="190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63009" y="1234041"/>
            <a:ext cx="8217984" cy="484864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1"/>
            <a:ext cx="1868610" cy="4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04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 - Section Header (w/ numbering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0920" y="2596801"/>
            <a:ext cx="6987608" cy="1102920"/>
          </a:xfrm>
        </p:spPr>
        <p:txBody>
          <a:bodyPr anchor="ctr">
            <a:noAutofit/>
          </a:bodyPr>
          <a:lstStyle>
            <a:lvl1pPr>
              <a:defRPr lang="hu-HU" sz="3800" b="0" i="0" kern="1200" cap="none" normalizeH="0" baseline="0" dirty="0">
                <a:solidFill>
                  <a:schemeClr val="bg1"/>
                </a:solidFill>
                <a:effectLst/>
                <a:latin typeface="Exo 2 Ligh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3579" y="2887034"/>
            <a:ext cx="1068263" cy="812686"/>
          </a:xfrm>
        </p:spPr>
        <p:txBody>
          <a:bodyPr anchor="ctr">
            <a:noAutofit/>
          </a:bodyPr>
          <a:lstStyle>
            <a:lvl1pPr marL="0" indent="0" algn="ctr">
              <a:buNone/>
              <a:defRPr sz="5100">
                <a:solidFill>
                  <a:schemeClr val="bg1"/>
                </a:solidFill>
              </a:defRPr>
            </a:lvl1pPr>
            <a:lvl2pPr marL="487832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756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46349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195133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43916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292699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41482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390265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dirty="0" smtClean="0"/>
              <a:t>00</a:t>
            </a:r>
            <a:endParaRPr lang="en-US" dirty="0" smtClean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63579" y="2596801"/>
            <a:ext cx="1068263" cy="29023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hu-HU" dirty="0" smtClean="0"/>
              <a:t>SECTION</a:t>
            </a:r>
            <a:endParaRPr lang="en-US" dirty="0" smtClean="0"/>
          </a:p>
        </p:txBody>
      </p:sp>
      <p:pic>
        <p:nvPicPr>
          <p:cNvPr id="13" name="Picture 12" descr="do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27" y="2187378"/>
            <a:ext cx="312110" cy="19217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1"/>
            <a:ext cx="1868610" cy="4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03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 - Section Header (w/o numbering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0920" y="2596801"/>
            <a:ext cx="6987608" cy="1102920"/>
          </a:xfrm>
        </p:spPr>
        <p:txBody>
          <a:bodyPr anchor="ctr">
            <a:noAutofit/>
          </a:bodyPr>
          <a:lstStyle>
            <a:lvl1pPr>
              <a:defRPr lang="hu-HU" sz="3800" b="0" i="0" kern="1200" cap="none" normalizeH="0" baseline="0" dirty="0">
                <a:solidFill>
                  <a:schemeClr val="bg1"/>
                </a:solidFill>
                <a:effectLst/>
                <a:latin typeface="Exo 2 Ligh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pic>
        <p:nvPicPr>
          <p:cNvPr id="13" name="Picture 12" descr="do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27" y="2187378"/>
            <a:ext cx="312110" cy="19217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1"/>
            <a:ext cx="1868610" cy="4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42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B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579" y="2020924"/>
            <a:ext cx="4030984" cy="39920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2761" y="2020924"/>
            <a:ext cx="4026558" cy="39920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547E-570C-4FBB-A5B0-74C222EB800C}" type="datetimeFigureOut">
              <a:rPr lang="hu-HU" smtClean="0"/>
              <a:t>2017.08.21.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EEC5-D271-4293-B87A-E4CA1983CA32}" type="slidenum">
              <a:rPr lang="hu-HU" smtClean="0"/>
              <a:t>‹#›</a:t>
            </a:fld>
            <a:endParaRPr lang="hu-H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1"/>
            <a:ext cx="1868610" cy="48045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1"/>
            <a:ext cx="9144000" cy="241960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6" tIns="48783" rIns="97566" bIns="48783" rtlCol="0" anchor="ctr"/>
          <a:lstStyle/>
          <a:p>
            <a:pPr algn="ctr"/>
            <a:endParaRPr lang="en-US" sz="1900"/>
          </a:p>
        </p:txBody>
      </p:sp>
      <p:sp>
        <p:nvSpPr>
          <p:cNvPr id="14" name="Rectangle 13"/>
          <p:cNvSpPr/>
          <p:nvPr/>
        </p:nvSpPr>
        <p:spPr>
          <a:xfrm>
            <a:off x="0" y="1803098"/>
            <a:ext cx="585349" cy="12346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6" tIns="48783" rIns="97566" bIns="48783" rtlCol="0" anchor="ctr"/>
          <a:lstStyle/>
          <a:p>
            <a:pPr algn="ctr"/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2083256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 - Title Only (bas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547E-570C-4FBB-A5B0-74C222EB800C}" type="datetimeFigureOut">
              <a:rPr lang="hu-HU" smtClean="0"/>
              <a:t>2017.08.21.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EEC5-D271-4293-B87A-E4CA1983CA32}" type="slidenum">
              <a:rPr lang="hu-HU" smtClean="0"/>
              <a:t>‹#›</a:t>
            </a:fld>
            <a:endParaRPr lang="hu-H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1"/>
            <a:ext cx="1868610" cy="48045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1"/>
            <a:ext cx="9144000" cy="241960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6" tIns="48783" rIns="97566" bIns="48783" rtlCol="0" anchor="ctr"/>
          <a:lstStyle/>
          <a:p>
            <a:pPr algn="ctr"/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2300447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 - Title Only (dens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80" y="255577"/>
            <a:ext cx="8216841" cy="8096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547E-570C-4FBB-A5B0-74C222EB800C}" type="datetimeFigureOut">
              <a:rPr lang="hu-HU" smtClean="0"/>
              <a:t>2017.08.21.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EEC5-D271-4293-B87A-E4CA1983CA32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53" y="6146091"/>
            <a:ext cx="1868610" cy="48045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1"/>
            <a:ext cx="9144000" cy="241960"/>
          </a:xfrm>
          <a:prstGeom prst="rect">
            <a:avLst/>
          </a:prstGeom>
          <a:gradFill flip="none" rotWithShape="1">
            <a:gsLst>
              <a:gs pos="0">
                <a:srgbClr val="3076AD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66" tIns="48783" rIns="97566" bIns="48783" rtlCol="0" anchor="ctr"/>
          <a:lstStyle/>
          <a:p>
            <a:pPr algn="ctr"/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1908445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25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3580" y="514422"/>
            <a:ext cx="8216841" cy="1102920"/>
          </a:xfrm>
          <a:prstGeom prst="rect">
            <a:avLst/>
          </a:prstGeom>
        </p:spPr>
        <p:txBody>
          <a:bodyPr vert="horz" lIns="97566" tIns="48783" rIns="97566" bIns="4878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3580" y="2057686"/>
            <a:ext cx="8216841" cy="3915485"/>
          </a:xfrm>
          <a:prstGeom prst="rect">
            <a:avLst/>
          </a:prstGeom>
        </p:spPr>
        <p:txBody>
          <a:bodyPr vert="horz" lIns="97566" tIns="48783" rIns="97566" bIns="4878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8774" y="6203936"/>
            <a:ext cx="818405" cy="364767"/>
          </a:xfrm>
          <a:prstGeom prst="rect">
            <a:avLst/>
          </a:prstGeom>
        </p:spPr>
        <p:txBody>
          <a:bodyPr vert="horz" lIns="97566" tIns="48783" rIns="97566" bIns="48783" rtlCol="0" anchor="ctr"/>
          <a:lstStyle>
            <a:lvl1pPr algn="r">
              <a:defRPr lang="hu-HU" sz="1000" b="0" i="0" kern="1200" cap="none" normalizeH="0" baseline="0" smtClean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673F547E-570C-4FBB-A5B0-74C222EB800C}" type="datetimeFigureOut">
              <a:rPr lang="hu-HU" smtClean="0"/>
              <a:t>2017.08.21.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8267" y="6203936"/>
            <a:ext cx="4997257" cy="364767"/>
          </a:xfrm>
          <a:prstGeom prst="rect">
            <a:avLst/>
          </a:prstGeom>
        </p:spPr>
        <p:txBody>
          <a:bodyPr vert="horz" lIns="97566" tIns="48783" rIns="97566" bIns="48783" rtlCol="0" anchor="ctr"/>
          <a:lstStyle>
            <a:lvl1pPr marL="0" algn="l" defTabSz="4878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1000" b="0" i="0" kern="1200" cap="none" normalizeH="0" baseline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80" y="6203936"/>
            <a:ext cx="337496" cy="364767"/>
          </a:xfrm>
          <a:prstGeom prst="rect">
            <a:avLst/>
          </a:prstGeom>
        </p:spPr>
        <p:txBody>
          <a:bodyPr vert="horz" lIns="97566" tIns="48783" rIns="97566" bIns="48783" rtlCol="0" anchor="ctr"/>
          <a:lstStyle>
            <a:lvl1pPr algn="l">
              <a:defRPr lang="hu-HU" sz="1000" b="0" i="0" kern="1200" cap="none" normalizeH="0" baseline="0" smtClean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E4FEEC5-D271-4293-B87A-E4CA1983CA3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3532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91" r:id="rId12"/>
  </p:sldLayoutIdLst>
  <p:timing>
    <p:tnLst>
      <p:par>
        <p:cTn id="1" dur="indefinite" restart="never" nodeType="tmRoot"/>
      </p:par>
    </p:tnLst>
  </p:timing>
  <p:txStyles>
    <p:titleStyle>
      <a:lvl1pPr algn="l" defTabSz="975665" rtl="0" eaLnBrk="1" latinLnBrk="0" hangingPunct="1">
        <a:lnSpc>
          <a:spcPct val="90000"/>
        </a:lnSpc>
        <a:spcBef>
          <a:spcPct val="0"/>
        </a:spcBef>
        <a:buNone/>
        <a:defRPr lang="hu-HU" sz="3200" b="0" i="0" kern="1200" cap="none" normalizeH="0" baseline="0" dirty="0">
          <a:solidFill>
            <a:schemeClr val="accent1"/>
          </a:solidFill>
          <a:effectLst/>
          <a:latin typeface="Exo 2 Light"/>
          <a:ea typeface="+mj-ea"/>
          <a:cs typeface="+mj-cs"/>
        </a:defRPr>
      </a:lvl1pPr>
    </p:titleStyle>
    <p:bodyStyle>
      <a:lvl1pPr marL="243916" indent="-243916" algn="l" defTabSz="975665" rtl="0" eaLnBrk="1" latinLnBrk="0" hangingPunct="1">
        <a:lnSpc>
          <a:spcPct val="100000"/>
        </a:lnSpc>
        <a:spcBef>
          <a:spcPts val="1067"/>
        </a:spcBef>
        <a:buClr>
          <a:srgbClr val="3076AD"/>
        </a:buClr>
        <a:buSzPct val="120000"/>
        <a:buFont typeface="Arial" panose="020B0604020202020204" pitchFamily="34" charset="0"/>
        <a:buChar char="•"/>
        <a:defRPr sz="26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1pPr>
      <a:lvl2pPr marL="731749" indent="-243916" algn="l" defTabSz="975665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Font typeface="Wingdings" panose="05000000000000000000" pitchFamily="2" charset="2"/>
        <a:buChar char="§"/>
        <a:defRPr sz="21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2pPr>
      <a:lvl3pPr marL="1219581" indent="-243916" algn="l" defTabSz="975665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SzPct val="100000"/>
        <a:buFont typeface="Courier New" panose="02070309020205020404" pitchFamily="49" charset="0"/>
        <a:buChar char="o"/>
        <a:defRPr sz="19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3pPr>
      <a:lvl4pPr marL="1707413" indent="-243916" algn="l" defTabSz="975665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Font typeface="Exo 2 Light" panose="00000400000000000000" pitchFamily="2" charset="-18"/>
        <a:buChar char="–"/>
        <a:defRPr sz="17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4pPr>
      <a:lvl5pPr marL="2195246" indent="-243916" algn="l" defTabSz="975665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SzPct val="120000"/>
        <a:buFont typeface="Arial" panose="020B0604020202020204" pitchFamily="34" charset="0"/>
        <a:buChar char="•"/>
        <a:defRPr sz="17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5pPr>
      <a:lvl6pPr marL="2683078" indent="-243916" algn="l" defTabSz="975665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70911" indent="-243916" algn="l" defTabSz="975665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658743" indent="-243916" algn="l" defTabSz="975665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146575" indent="-243916" algn="l" defTabSz="975665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756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7832" algn="l" defTabSz="9756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5665" algn="l" defTabSz="9756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63497" algn="l" defTabSz="9756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51330" algn="l" defTabSz="9756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9162" algn="l" defTabSz="9756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26994" algn="l" defTabSz="9756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14827" algn="l" defTabSz="9756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02659" algn="l" defTabSz="9756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3581" y="514422"/>
            <a:ext cx="8216841" cy="1102920"/>
          </a:xfrm>
          <a:prstGeom prst="rect">
            <a:avLst/>
          </a:prstGeom>
        </p:spPr>
        <p:txBody>
          <a:bodyPr vert="horz" lIns="97565" tIns="48782" rIns="97565" bIns="4878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3581" y="2057687"/>
            <a:ext cx="8216841" cy="3915485"/>
          </a:xfrm>
          <a:prstGeom prst="rect">
            <a:avLst/>
          </a:prstGeom>
        </p:spPr>
        <p:txBody>
          <a:bodyPr vert="horz" lIns="97565" tIns="48782" rIns="97565" bIns="4878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8775" y="6203937"/>
            <a:ext cx="818405" cy="364767"/>
          </a:xfrm>
          <a:prstGeom prst="rect">
            <a:avLst/>
          </a:prstGeom>
        </p:spPr>
        <p:txBody>
          <a:bodyPr vert="horz" lIns="97565" tIns="48782" rIns="97565" bIns="48782" rtlCol="0" anchor="ctr"/>
          <a:lstStyle>
            <a:lvl1pPr algn="r">
              <a:defRPr lang="hu-HU" sz="1000" b="0" i="0" kern="1200" cap="none" normalizeH="0" baseline="0" smtClean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t>8/21/2017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8267" y="6203937"/>
            <a:ext cx="4997257" cy="364767"/>
          </a:xfrm>
          <a:prstGeom prst="rect">
            <a:avLst/>
          </a:prstGeom>
        </p:spPr>
        <p:txBody>
          <a:bodyPr vert="horz" lIns="97565" tIns="48782" rIns="97565" bIns="48782" rtlCol="0" anchor="ctr"/>
          <a:lstStyle>
            <a:lvl1pPr marL="0" algn="l" defTabSz="4878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1000" b="0" i="0" kern="1200" cap="none" normalizeH="0" baseline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81" y="6203937"/>
            <a:ext cx="337496" cy="364767"/>
          </a:xfrm>
          <a:prstGeom prst="rect">
            <a:avLst/>
          </a:prstGeom>
        </p:spPr>
        <p:txBody>
          <a:bodyPr vert="horz" lIns="97565" tIns="48782" rIns="97565" bIns="48782" rtlCol="0" anchor="ctr"/>
          <a:lstStyle>
            <a:lvl1pPr algn="l">
              <a:defRPr lang="hu-HU" sz="1000" b="0" i="0" kern="1200" cap="none" normalizeH="0" baseline="0" smtClean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8134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75657" rtl="0" eaLnBrk="1" latinLnBrk="0" hangingPunct="1">
        <a:lnSpc>
          <a:spcPct val="90000"/>
        </a:lnSpc>
        <a:spcBef>
          <a:spcPct val="0"/>
        </a:spcBef>
        <a:buNone/>
        <a:defRPr lang="hu-HU" sz="3200" b="0" i="0" kern="1200" cap="none" normalizeH="0" baseline="0" dirty="0">
          <a:solidFill>
            <a:schemeClr val="accent1"/>
          </a:solidFill>
          <a:effectLst/>
          <a:latin typeface="Exo 2 Light"/>
          <a:ea typeface="+mj-ea"/>
          <a:cs typeface="+mj-cs"/>
        </a:defRPr>
      </a:lvl1pPr>
    </p:titleStyle>
    <p:bodyStyle>
      <a:lvl1pPr marL="243914" indent="-243914" algn="l" defTabSz="975657" rtl="0" eaLnBrk="1" latinLnBrk="0" hangingPunct="1">
        <a:lnSpc>
          <a:spcPct val="100000"/>
        </a:lnSpc>
        <a:spcBef>
          <a:spcPts val="1067"/>
        </a:spcBef>
        <a:buClr>
          <a:srgbClr val="3076AD"/>
        </a:buClr>
        <a:buSzPct val="120000"/>
        <a:buFont typeface="Arial" panose="020B0604020202020204" pitchFamily="34" charset="0"/>
        <a:buChar char="•"/>
        <a:defRPr sz="26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1pPr>
      <a:lvl2pPr marL="731743" indent="-243914" algn="l" defTabSz="975657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Font typeface="Wingdings" panose="05000000000000000000" pitchFamily="2" charset="2"/>
        <a:buChar char="§"/>
        <a:defRPr sz="21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2pPr>
      <a:lvl3pPr marL="1219571" indent="-243914" algn="l" defTabSz="975657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SzPct val="100000"/>
        <a:buFont typeface="Courier New" panose="02070309020205020404" pitchFamily="49" charset="0"/>
        <a:buChar char="o"/>
        <a:defRPr sz="19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3pPr>
      <a:lvl4pPr marL="1707400" indent="-243914" algn="l" defTabSz="975657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Font typeface="Exo 2 Light" panose="00000400000000000000" pitchFamily="2" charset="-18"/>
        <a:buChar char="–"/>
        <a:defRPr sz="17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4pPr>
      <a:lvl5pPr marL="2195230" indent="-243914" algn="l" defTabSz="975657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SzPct val="120000"/>
        <a:buFont typeface="Arial" panose="020B0604020202020204" pitchFamily="34" charset="0"/>
        <a:buChar char="•"/>
        <a:defRPr sz="17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5pPr>
      <a:lvl6pPr marL="2683058" indent="-243914" algn="l" defTabSz="975657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70887" indent="-243914" algn="l" defTabSz="975657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658715" indent="-243914" algn="l" defTabSz="975657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146543" indent="-243914" algn="l" defTabSz="975657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7565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7828" algn="l" defTabSz="97565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5657" algn="l" defTabSz="97565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63485" algn="l" defTabSz="97565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51315" algn="l" defTabSz="97565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9144" algn="l" defTabSz="97565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26972" algn="l" defTabSz="97565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14801" algn="l" defTabSz="97565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02629" algn="l" defTabSz="97565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3582" y="514422"/>
            <a:ext cx="8216841" cy="1102920"/>
          </a:xfrm>
          <a:prstGeom prst="rect">
            <a:avLst/>
          </a:prstGeom>
        </p:spPr>
        <p:txBody>
          <a:bodyPr vert="horz" lIns="97564" tIns="48781" rIns="97564" bIns="4878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3582" y="2057689"/>
            <a:ext cx="8216841" cy="3915485"/>
          </a:xfrm>
          <a:prstGeom prst="rect">
            <a:avLst/>
          </a:prstGeom>
        </p:spPr>
        <p:txBody>
          <a:bodyPr vert="horz" lIns="97564" tIns="48781" rIns="97564" bIns="4878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8776" y="6203939"/>
            <a:ext cx="818405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algn="r">
              <a:defRPr lang="hu-HU" sz="1000" b="0" i="0" kern="1200" cap="none" normalizeH="0" baseline="0" smtClean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C0BAA9E7-2FFD-454E-B54E-C6C0E8E08EC2}" type="datetime1">
              <a:rPr lang="en-US" smtClean="0"/>
              <a:t>8/21/2017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8267" y="6203939"/>
            <a:ext cx="4997257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marL="0" algn="l" defTabSz="4878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u-HU" sz="1000" b="0" i="0" kern="1200" cap="none" normalizeH="0" baseline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82" y="6203939"/>
            <a:ext cx="337496" cy="364767"/>
          </a:xfrm>
          <a:prstGeom prst="rect">
            <a:avLst/>
          </a:prstGeom>
        </p:spPr>
        <p:txBody>
          <a:bodyPr vert="horz" lIns="97564" tIns="48781" rIns="97564" bIns="48781" rtlCol="0" anchor="ctr"/>
          <a:lstStyle>
            <a:lvl1pPr algn="l">
              <a:defRPr lang="hu-HU" sz="1000" b="0" i="0" kern="1200" cap="none" normalizeH="0" baseline="0" smtClean="0">
                <a:solidFill>
                  <a:schemeClr val="bg1">
                    <a:lumMod val="50000"/>
                  </a:schemeClr>
                </a:solidFill>
                <a:effectLst/>
                <a:latin typeface="Exo 2 Light"/>
                <a:ea typeface="+mj-ea"/>
                <a:cs typeface="Exo 2"/>
              </a:defRPr>
            </a:lvl1pPr>
          </a:lstStyle>
          <a:p>
            <a:fld id="{8AEB5A24-6342-47B8-B5FB-283ED4EC0E41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5356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75650" rtl="0" eaLnBrk="1" latinLnBrk="0" hangingPunct="1">
        <a:lnSpc>
          <a:spcPct val="90000"/>
        </a:lnSpc>
        <a:spcBef>
          <a:spcPct val="0"/>
        </a:spcBef>
        <a:buNone/>
        <a:defRPr lang="hu-HU" sz="3200" b="0" i="0" kern="1200" cap="none" normalizeH="0" baseline="0" dirty="0">
          <a:solidFill>
            <a:schemeClr val="accent1"/>
          </a:solidFill>
          <a:effectLst/>
          <a:latin typeface="Exo 2 Light"/>
          <a:ea typeface="+mj-ea"/>
          <a:cs typeface="+mj-cs"/>
        </a:defRPr>
      </a:lvl1pPr>
    </p:titleStyle>
    <p:bodyStyle>
      <a:lvl1pPr marL="243912" indent="-243912" algn="l" defTabSz="975650" rtl="0" eaLnBrk="1" latinLnBrk="0" hangingPunct="1">
        <a:lnSpc>
          <a:spcPct val="100000"/>
        </a:lnSpc>
        <a:spcBef>
          <a:spcPts val="1067"/>
        </a:spcBef>
        <a:buClr>
          <a:srgbClr val="3076AD"/>
        </a:buClr>
        <a:buSzPct val="120000"/>
        <a:buFont typeface="Arial" panose="020B0604020202020204" pitchFamily="34" charset="0"/>
        <a:buChar char="•"/>
        <a:defRPr sz="26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1pPr>
      <a:lvl2pPr marL="731738" indent="-243912" algn="l" defTabSz="975650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Font typeface="Wingdings" panose="05000000000000000000" pitchFamily="2" charset="2"/>
        <a:buChar char="§"/>
        <a:defRPr sz="21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2pPr>
      <a:lvl3pPr marL="1219562" indent="-243912" algn="l" defTabSz="975650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SzPct val="100000"/>
        <a:buFont typeface="Courier New" panose="02070309020205020404" pitchFamily="49" charset="0"/>
        <a:buChar char="o"/>
        <a:defRPr sz="19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3pPr>
      <a:lvl4pPr marL="1707387" indent="-243912" algn="l" defTabSz="975650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Font typeface="Exo 2 Light" panose="00000400000000000000" pitchFamily="2" charset="-18"/>
        <a:buChar char="–"/>
        <a:defRPr sz="17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4pPr>
      <a:lvl5pPr marL="2195214" indent="-243912" algn="l" defTabSz="975650" rtl="0" eaLnBrk="1" latinLnBrk="0" hangingPunct="1">
        <a:lnSpc>
          <a:spcPct val="100000"/>
        </a:lnSpc>
        <a:spcBef>
          <a:spcPts val="534"/>
        </a:spcBef>
        <a:buClr>
          <a:srgbClr val="3076AD"/>
        </a:buClr>
        <a:buSzPct val="120000"/>
        <a:buFont typeface="Arial" panose="020B0604020202020204" pitchFamily="34" charset="0"/>
        <a:buChar char="•"/>
        <a:defRPr sz="1700" kern="1200">
          <a:solidFill>
            <a:schemeClr val="tx1">
              <a:lumMod val="65000"/>
              <a:lumOff val="35000"/>
            </a:schemeClr>
          </a:solidFill>
          <a:latin typeface="Exo 2 Light" panose="00000400000000000000" pitchFamily="2" charset="-18"/>
          <a:ea typeface="+mn-ea"/>
          <a:cs typeface="+mn-cs"/>
        </a:defRPr>
      </a:lvl5pPr>
      <a:lvl6pPr marL="2683038" indent="-243912" algn="l" defTabSz="975650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70863" indent="-243912" algn="l" defTabSz="975650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658688" indent="-243912" algn="l" defTabSz="975650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146511" indent="-243912" algn="l" defTabSz="975650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7565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7824" algn="l" defTabSz="97565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5650" algn="l" defTabSz="97565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63474" algn="l" defTabSz="97565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51300" algn="l" defTabSz="97565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9126" algn="l" defTabSz="97565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26950" algn="l" defTabSz="97565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14775" algn="l" defTabSz="97565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02599" algn="l" defTabSz="97565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9" Type="http://schemas.openxmlformats.org/officeDocument/2006/relationships/image" Target="../media/image112.png"/><Relationship Id="rId21" Type="http://schemas.openxmlformats.org/officeDocument/2006/relationships/image" Target="../media/image94.png"/><Relationship Id="rId34" Type="http://schemas.openxmlformats.org/officeDocument/2006/relationships/image" Target="../media/image107.png"/><Relationship Id="rId42" Type="http://schemas.openxmlformats.org/officeDocument/2006/relationships/image" Target="../media/image115.png"/><Relationship Id="rId47" Type="http://schemas.openxmlformats.org/officeDocument/2006/relationships/image" Target="../media/image120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6" Type="http://schemas.openxmlformats.org/officeDocument/2006/relationships/image" Target="../media/image89.png"/><Relationship Id="rId29" Type="http://schemas.openxmlformats.org/officeDocument/2006/relationships/image" Target="../media/image102.png"/><Relationship Id="rId11" Type="http://schemas.openxmlformats.org/officeDocument/2006/relationships/image" Target="../media/image84.pn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37" Type="http://schemas.openxmlformats.org/officeDocument/2006/relationships/image" Target="../media/image110.png"/><Relationship Id="rId40" Type="http://schemas.openxmlformats.org/officeDocument/2006/relationships/image" Target="../media/image113.png"/><Relationship Id="rId45" Type="http://schemas.openxmlformats.org/officeDocument/2006/relationships/image" Target="../media/image118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36" Type="http://schemas.openxmlformats.org/officeDocument/2006/relationships/image" Target="../media/image109.png"/><Relationship Id="rId49" Type="http://schemas.openxmlformats.org/officeDocument/2006/relationships/image" Target="../media/image122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31" Type="http://schemas.openxmlformats.org/officeDocument/2006/relationships/image" Target="../media/image104.png"/><Relationship Id="rId44" Type="http://schemas.openxmlformats.org/officeDocument/2006/relationships/image" Target="../media/image117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Relationship Id="rId35" Type="http://schemas.openxmlformats.org/officeDocument/2006/relationships/image" Target="../media/image108.png"/><Relationship Id="rId43" Type="http://schemas.openxmlformats.org/officeDocument/2006/relationships/image" Target="../media/image116.png"/><Relationship Id="rId48" Type="http://schemas.openxmlformats.org/officeDocument/2006/relationships/image" Target="../media/image121.png"/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98.png"/><Relationship Id="rId33" Type="http://schemas.openxmlformats.org/officeDocument/2006/relationships/image" Target="../media/image106.png"/><Relationship Id="rId38" Type="http://schemas.openxmlformats.org/officeDocument/2006/relationships/image" Target="../media/image111.png"/><Relationship Id="rId46" Type="http://schemas.openxmlformats.org/officeDocument/2006/relationships/image" Target="../media/image119.png"/><Relationship Id="rId20" Type="http://schemas.openxmlformats.org/officeDocument/2006/relationships/image" Target="../media/image93.png"/><Relationship Id="rId41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gif"/><Relationship Id="rId4" Type="http://schemas.openxmlformats.org/officeDocument/2006/relationships/image" Target="../media/image76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2515" TargetMode="External"/><Relationship Id="rId2" Type="http://schemas.openxmlformats.org/officeDocument/2006/relationships/hyperlink" Target="https://arxiv.org/abs/1412.6980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1212.5701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0.png"/><Relationship Id="rId5" Type="http://schemas.openxmlformats.org/officeDocument/2006/relationships/image" Target="../media/image410.png"/><Relationship Id="rId15" Type="http://schemas.openxmlformats.org/officeDocument/2006/relationships/image" Target="../media/image140.png"/><Relationship Id="rId10" Type="http://schemas.openxmlformats.org/officeDocument/2006/relationships/image" Target="../media/image18.png"/><Relationship Id="rId4" Type="http://schemas.openxmlformats.org/officeDocument/2006/relationships/image" Target="../media/image310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9.png"/><Relationship Id="rId18" Type="http://schemas.openxmlformats.org/officeDocument/2006/relationships/image" Target="../media/image36.png"/><Relationship Id="rId26" Type="http://schemas.openxmlformats.org/officeDocument/2006/relationships/image" Target="../media/image18.png"/><Relationship Id="rId3" Type="http://schemas.openxmlformats.org/officeDocument/2006/relationships/image" Target="../media/image23.png"/><Relationship Id="rId21" Type="http://schemas.openxmlformats.org/officeDocument/2006/relationships/image" Target="../media/image39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5.png"/><Relationship Id="rId25" Type="http://schemas.openxmlformats.org/officeDocument/2006/relationships/image" Target="../media/image42.png"/><Relationship Id="rId2" Type="http://schemas.openxmlformats.org/officeDocument/2006/relationships/image" Target="../media/image22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16.png"/><Relationship Id="rId32" Type="http://schemas.openxmlformats.org/officeDocument/2006/relationships/image" Target="../media/image48.png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4.png"/><Relationship Id="rId10" Type="http://schemas.openxmlformats.org/officeDocument/2006/relationships/image" Target="../media/image30.png"/><Relationship Id="rId19" Type="http://schemas.openxmlformats.org/officeDocument/2006/relationships/image" Target="../media/image37.png"/><Relationship Id="rId31" Type="http://schemas.openxmlformats.org/officeDocument/2006/relationships/image" Target="../media/image47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15.png"/><Relationship Id="rId22" Type="http://schemas.openxmlformats.org/officeDocument/2006/relationships/image" Target="../media/image40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9" Type="http://schemas.openxmlformats.org/officeDocument/2006/relationships/image" Target="../media/image52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42" Type="http://schemas.openxmlformats.org/officeDocument/2006/relationships/image" Target="../media/image5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41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4" Type="http://schemas.openxmlformats.org/officeDocument/2006/relationships/image" Target="../media/image57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43" Type="http://schemas.openxmlformats.org/officeDocument/2006/relationships/image" Target="../media/image56.png"/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9" Type="http://schemas.openxmlformats.org/officeDocument/2006/relationships/image" Target="../media/image58.png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42" Type="http://schemas.openxmlformats.org/officeDocument/2006/relationships/image" Target="../media/image71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41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40" Type="http://schemas.openxmlformats.org/officeDocument/2006/relationships/image" Target="../media/image68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4" Type="http://schemas.openxmlformats.org/officeDocument/2006/relationships/image" Target="../media/image6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Relationship Id="rId43" Type="http://schemas.openxmlformats.org/officeDocument/2006/relationships/image" Target="../media/image72.png"/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0.png"/><Relationship Id="rId18" Type="http://schemas.openxmlformats.org/officeDocument/2006/relationships/image" Target="../media/image610.png"/><Relationship Id="rId26" Type="http://schemas.openxmlformats.org/officeDocument/2006/relationships/image" Target="../media/image69.png"/><Relationship Id="rId39" Type="http://schemas.openxmlformats.org/officeDocument/2006/relationships/image" Target="../media/image820.png"/><Relationship Id="rId21" Type="http://schemas.openxmlformats.org/officeDocument/2006/relationships/image" Target="../media/image64.png"/><Relationship Id="rId34" Type="http://schemas.openxmlformats.org/officeDocument/2006/relationships/image" Target="../media/image770.png"/><Relationship Id="rId42" Type="http://schemas.openxmlformats.org/officeDocument/2006/relationships/image" Target="../media/image850.png"/><Relationship Id="rId47" Type="http://schemas.openxmlformats.org/officeDocument/2006/relationships/image" Target="../media/image900.png"/><Relationship Id="rId50" Type="http://schemas.openxmlformats.org/officeDocument/2006/relationships/image" Target="../media/image930.png"/><Relationship Id="rId55" Type="http://schemas.openxmlformats.org/officeDocument/2006/relationships/image" Target="../media/image980.png"/><Relationship Id="rId7" Type="http://schemas.openxmlformats.org/officeDocument/2006/relationships/image" Target="../media/image500.png"/><Relationship Id="rId2" Type="http://schemas.openxmlformats.org/officeDocument/2006/relationships/image" Target="../media/image450.png"/><Relationship Id="rId16" Type="http://schemas.openxmlformats.org/officeDocument/2006/relationships/image" Target="../media/image590.png"/><Relationship Id="rId29" Type="http://schemas.openxmlformats.org/officeDocument/2006/relationships/image" Target="../media/image72.png"/><Relationship Id="rId11" Type="http://schemas.openxmlformats.org/officeDocument/2006/relationships/image" Target="../media/image540.png"/><Relationship Id="rId24" Type="http://schemas.openxmlformats.org/officeDocument/2006/relationships/image" Target="../media/image67.png"/><Relationship Id="rId32" Type="http://schemas.openxmlformats.org/officeDocument/2006/relationships/image" Target="../media/image750.png"/><Relationship Id="rId37" Type="http://schemas.openxmlformats.org/officeDocument/2006/relationships/image" Target="../media/image800.png"/><Relationship Id="rId40" Type="http://schemas.openxmlformats.org/officeDocument/2006/relationships/image" Target="../media/image830.png"/><Relationship Id="rId45" Type="http://schemas.openxmlformats.org/officeDocument/2006/relationships/image" Target="../media/image880.png"/><Relationship Id="rId53" Type="http://schemas.openxmlformats.org/officeDocument/2006/relationships/image" Target="../media/image960.png"/><Relationship Id="rId58" Type="http://schemas.openxmlformats.org/officeDocument/2006/relationships/image" Target="../media/image1010.png"/><Relationship Id="rId5" Type="http://schemas.openxmlformats.org/officeDocument/2006/relationships/image" Target="../media/image480.png"/><Relationship Id="rId61" Type="http://schemas.openxmlformats.org/officeDocument/2006/relationships/image" Target="../media/image1040.png"/><Relationship Id="rId19" Type="http://schemas.openxmlformats.org/officeDocument/2006/relationships/image" Target="../media/image620.png"/><Relationship Id="rId14" Type="http://schemas.openxmlformats.org/officeDocument/2006/relationships/image" Target="../media/image570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0.png"/><Relationship Id="rId35" Type="http://schemas.openxmlformats.org/officeDocument/2006/relationships/image" Target="../media/image780.png"/><Relationship Id="rId43" Type="http://schemas.openxmlformats.org/officeDocument/2006/relationships/image" Target="../media/image860.png"/><Relationship Id="rId48" Type="http://schemas.openxmlformats.org/officeDocument/2006/relationships/image" Target="../media/image910.png"/><Relationship Id="rId56" Type="http://schemas.openxmlformats.org/officeDocument/2006/relationships/image" Target="../media/image990.png"/><Relationship Id="rId8" Type="http://schemas.openxmlformats.org/officeDocument/2006/relationships/image" Target="../media/image510.png"/><Relationship Id="rId51" Type="http://schemas.openxmlformats.org/officeDocument/2006/relationships/image" Target="../media/image940.png"/><Relationship Id="rId3" Type="http://schemas.openxmlformats.org/officeDocument/2006/relationships/image" Target="../media/image460.png"/><Relationship Id="rId12" Type="http://schemas.openxmlformats.org/officeDocument/2006/relationships/image" Target="../media/image550.png"/><Relationship Id="rId17" Type="http://schemas.openxmlformats.org/officeDocument/2006/relationships/image" Target="../media/image600.png"/><Relationship Id="rId25" Type="http://schemas.openxmlformats.org/officeDocument/2006/relationships/image" Target="../media/image68.png"/><Relationship Id="rId33" Type="http://schemas.openxmlformats.org/officeDocument/2006/relationships/image" Target="../media/image760.png"/><Relationship Id="rId38" Type="http://schemas.openxmlformats.org/officeDocument/2006/relationships/image" Target="../media/image810.png"/><Relationship Id="rId46" Type="http://schemas.openxmlformats.org/officeDocument/2006/relationships/image" Target="../media/image890.png"/><Relationship Id="rId59" Type="http://schemas.openxmlformats.org/officeDocument/2006/relationships/image" Target="../media/image1020.png"/><Relationship Id="rId20" Type="http://schemas.openxmlformats.org/officeDocument/2006/relationships/image" Target="../media/image630.png"/><Relationship Id="rId41" Type="http://schemas.openxmlformats.org/officeDocument/2006/relationships/image" Target="../media/image840.png"/><Relationship Id="rId54" Type="http://schemas.openxmlformats.org/officeDocument/2006/relationships/image" Target="../media/image9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0.png"/><Relationship Id="rId15" Type="http://schemas.openxmlformats.org/officeDocument/2006/relationships/image" Target="../media/image580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36" Type="http://schemas.openxmlformats.org/officeDocument/2006/relationships/image" Target="../media/image790.png"/><Relationship Id="rId49" Type="http://schemas.openxmlformats.org/officeDocument/2006/relationships/image" Target="../media/image920.png"/><Relationship Id="rId57" Type="http://schemas.openxmlformats.org/officeDocument/2006/relationships/image" Target="../media/image1000.png"/><Relationship Id="rId10" Type="http://schemas.openxmlformats.org/officeDocument/2006/relationships/image" Target="../media/image530.png"/><Relationship Id="rId31" Type="http://schemas.openxmlformats.org/officeDocument/2006/relationships/image" Target="../media/image740.png"/><Relationship Id="rId44" Type="http://schemas.openxmlformats.org/officeDocument/2006/relationships/image" Target="../media/image870.png"/><Relationship Id="rId52" Type="http://schemas.openxmlformats.org/officeDocument/2006/relationships/image" Target="../media/image950.png"/><Relationship Id="rId60" Type="http://schemas.openxmlformats.org/officeDocument/2006/relationships/image" Target="../media/image1030.png"/><Relationship Id="rId4" Type="http://schemas.openxmlformats.org/officeDocument/2006/relationships/image" Target="../media/image470.png"/><Relationship Id="rId9" Type="http://schemas.openxmlformats.org/officeDocument/2006/relationships/image" Target="../media/image52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Deep Learning for Recommender Systems</a:t>
            </a:r>
            <a:endParaRPr lang="hu-HU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01075" y="3253876"/>
            <a:ext cx="7528955" cy="1543276"/>
          </a:xfrm>
        </p:spPr>
        <p:txBody>
          <a:bodyPr>
            <a:normAutofit fontScale="92500" lnSpcReduction="20000"/>
          </a:bodyPr>
          <a:lstStyle/>
          <a:p>
            <a:r>
              <a:rPr lang="hu-HU" b="1" dirty="0" smtClean="0"/>
              <a:t>Balázs Hidasi </a:t>
            </a:r>
          </a:p>
          <a:p>
            <a:r>
              <a:rPr lang="hu-HU" sz="1900" dirty="0" smtClean="0"/>
              <a:t>Head of Research @ Gravity R&amp;D</a:t>
            </a:r>
          </a:p>
          <a:p>
            <a:r>
              <a:rPr lang="hu-HU" sz="1900" dirty="0" smtClean="0">
                <a:solidFill>
                  <a:schemeClr val="bg1"/>
                </a:solidFill>
              </a:rPr>
              <a:t>balazs.hidasi@gravityrd.com</a:t>
            </a:r>
          </a:p>
          <a:p>
            <a:r>
              <a:rPr lang="hu-HU" sz="1900" dirty="0"/>
              <a:t>RecSys Summer School, 21-25 August, 2017, Bozen-Bolzano</a:t>
            </a:r>
            <a:endParaRPr lang="hu-HU" sz="1700" dirty="0"/>
          </a:p>
          <a:p>
            <a:endParaRPr lang="hu-HU" sz="1900" dirty="0"/>
          </a:p>
        </p:txBody>
      </p:sp>
    </p:spTree>
    <p:extLst>
      <p:ext uri="{BB962C8B-B14F-4D97-AF65-F5344CB8AC3E}">
        <p14:creationId xmlns:p14="http://schemas.microsoft.com/office/powerpoint/2010/main" val="97332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Neural Winters</a:t>
            </a:r>
            <a:endParaRPr lang="hu-H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63580" y="2057686"/>
            <a:ext cx="8216841" cy="3027498"/>
          </a:xfrm>
        </p:spPr>
        <p:txBody>
          <a:bodyPr>
            <a:normAutofit fontScale="47500" lnSpcReduction="20000"/>
          </a:bodyPr>
          <a:lstStyle/>
          <a:p>
            <a:r>
              <a:rPr lang="hu-HU" dirty="0" smtClean="0"/>
              <a:t>Reasons:</a:t>
            </a:r>
          </a:p>
          <a:p>
            <a:pPr lvl="1"/>
            <a:r>
              <a:rPr lang="hu-HU" dirty="0" smtClean="0"/>
              <a:t>Inflated expectations</a:t>
            </a:r>
          </a:p>
          <a:p>
            <a:pPr lvl="1"/>
            <a:r>
              <a:rPr lang="hu-HU" dirty="0" smtClean="0"/>
              <a:t>Underdelivering</a:t>
            </a:r>
          </a:p>
          <a:p>
            <a:pPr lvl="1"/>
            <a:r>
              <a:rPr lang="hu-HU" dirty="0" smtClean="0"/>
              <a:t>Hard to train the networks</a:t>
            </a:r>
          </a:p>
          <a:p>
            <a:r>
              <a:rPr lang="hu-HU" dirty="0" smtClean="0"/>
              <a:t>Results in disappointment</a:t>
            </a:r>
          </a:p>
          <a:p>
            <a:pPr lvl="1"/>
            <a:r>
              <a:rPr lang="hu-HU" dirty="0" smtClean="0"/>
              <a:t>People abandoning the field</a:t>
            </a:r>
          </a:p>
          <a:p>
            <a:pPr lvl="1"/>
            <a:r>
              <a:rPr lang="hu-HU" dirty="0" smtClean="0"/>
              <a:t>Lower funding</a:t>
            </a:r>
          </a:p>
          <a:p>
            <a:r>
              <a:rPr lang="hu-HU" dirty="0" smtClean="0"/>
              <a:t>First neural winter in the 1970s, second in the 1990s</a:t>
            </a:r>
          </a:p>
          <a:p>
            <a:pPr lvl="1"/>
            <a:r>
              <a:rPr lang="hu-HU" dirty="0" smtClean="0"/>
              <a:t>Gives way to other methods</a:t>
            </a:r>
          </a:p>
          <a:p>
            <a:r>
              <a:rPr lang="hu-HU" dirty="0" smtClean="0"/>
              <a:t>Deep learning is not new</a:t>
            </a:r>
          </a:p>
          <a:p>
            <a:pPr lvl="1"/>
            <a:r>
              <a:rPr lang="hu-HU" dirty="0" smtClean="0"/>
              <a:t>First deep models were proposed in the late 1960s</a:t>
            </a:r>
          </a:p>
          <a:p>
            <a:r>
              <a:rPr lang="hu-HU" dirty="0" smtClean="0"/>
              <a:t>The area was revived in the mid-2000s by layerwise training</a:t>
            </a:r>
          </a:p>
          <a:p>
            <a:r>
              <a:rPr lang="hu-HU" dirty="0" smtClean="0"/>
              <a:t>Deep learning boom has started around 2012-2013</a:t>
            </a:r>
            <a:endParaRPr lang="hu-H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9" y="5085184"/>
            <a:ext cx="6948264" cy="1676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839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 253"/>
          <p:cNvSpPr/>
          <p:nvPr/>
        </p:nvSpPr>
        <p:spPr>
          <a:xfrm>
            <a:off x="6791525" y="6147269"/>
            <a:ext cx="2215274" cy="594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Intermission – Layerwise training</a:t>
            </a:r>
            <a:endParaRPr lang="hu-H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63582" y="2057686"/>
            <a:ext cx="4464778" cy="4785680"/>
          </a:xfrm>
        </p:spPr>
        <p:txBody>
          <a:bodyPr>
            <a:normAutofit fontScale="47500" lnSpcReduction="20000"/>
          </a:bodyPr>
          <a:lstStyle/>
          <a:p>
            <a:r>
              <a:rPr lang="hu-HU" dirty="0" smtClean="0">
                <a:solidFill>
                  <a:schemeClr val="accent1"/>
                </a:solidFill>
              </a:rPr>
              <a:t>[</a:t>
            </a:r>
            <a:r>
              <a:rPr lang="hu-HU" dirty="0" err="1" smtClean="0">
                <a:solidFill>
                  <a:schemeClr val="accent1"/>
                </a:solidFill>
              </a:rPr>
              <a:t>Hinton</a:t>
            </a:r>
            <a:r>
              <a:rPr lang="hu-HU" dirty="0" smtClean="0">
                <a:solidFill>
                  <a:schemeClr val="accent1"/>
                </a:solidFill>
              </a:rPr>
              <a:t> et. </a:t>
            </a:r>
            <a:r>
              <a:rPr lang="hu-HU" dirty="0" err="1">
                <a:solidFill>
                  <a:schemeClr val="accent1"/>
                </a:solidFill>
              </a:rPr>
              <a:t>a</a:t>
            </a:r>
            <a:r>
              <a:rPr lang="hu-HU" dirty="0" err="1" smtClean="0">
                <a:solidFill>
                  <a:schemeClr val="accent1"/>
                </a:solidFill>
              </a:rPr>
              <a:t>l</a:t>
            </a:r>
            <a:r>
              <a:rPr lang="hu-HU" dirty="0" smtClean="0">
                <a:solidFill>
                  <a:schemeClr val="accent1"/>
                </a:solidFill>
              </a:rPr>
              <a:t>, 2006]</a:t>
            </a:r>
          </a:p>
          <a:p>
            <a:r>
              <a:rPr lang="hu-HU" dirty="0" err="1" smtClean="0"/>
              <a:t>To</a:t>
            </a:r>
            <a:r>
              <a:rPr lang="hu-HU" dirty="0" smtClean="0"/>
              <a:t> avoid saturation of the activation functions</a:t>
            </a:r>
          </a:p>
          <a:p>
            <a:r>
              <a:rPr lang="hu-HU" dirty="0" smtClean="0"/>
              <a:t>Layerwise training:</a:t>
            </a:r>
          </a:p>
          <a:p>
            <a:pPr lvl="1"/>
            <a:r>
              <a:rPr lang="en-US" dirty="0"/>
              <a:t>1. Train a network with a single hidden layer, where the desired output is the same as the input</a:t>
            </a:r>
          </a:p>
          <a:p>
            <a:pPr lvl="2"/>
            <a:r>
              <a:rPr lang="en-US" dirty="0"/>
              <a:t>Unsupervised learning (</a:t>
            </a:r>
            <a:r>
              <a:rPr lang="en-US" dirty="0" err="1"/>
              <a:t>autoassociative</a:t>
            </a:r>
            <a:r>
              <a:rPr lang="en-US" dirty="0"/>
              <a:t> neural network)</a:t>
            </a:r>
          </a:p>
          <a:p>
            <a:pPr lvl="2"/>
            <a:r>
              <a:rPr lang="en-US" dirty="0"/>
              <a:t>The hidden layer learns a latent representation of the input</a:t>
            </a:r>
          </a:p>
          <a:p>
            <a:pPr lvl="1"/>
            <a:r>
              <a:rPr lang="en-US" dirty="0"/>
              <a:t>2. Cut the output layer</a:t>
            </a:r>
          </a:p>
          <a:p>
            <a:pPr lvl="1"/>
            <a:r>
              <a:rPr lang="en-US" dirty="0"/>
              <a:t>3. Train a new network with a single layer, using the hidden layer of the previous network as the input</a:t>
            </a:r>
          </a:p>
          <a:p>
            <a:pPr lvl="2"/>
            <a:r>
              <a:rPr lang="en-US" dirty="0"/>
              <a:t>Repeat from 2 fro some more layers</a:t>
            </a:r>
          </a:p>
          <a:p>
            <a:pPr lvl="1"/>
            <a:r>
              <a:rPr lang="en-US" dirty="0"/>
              <a:t>4. For supervised learning, put a final layer on the top of this structure and optionally fine tune the weights</a:t>
            </a:r>
          </a:p>
          <a:p>
            <a:r>
              <a:rPr lang="en-US" dirty="0"/>
              <a:t>What happens?</a:t>
            </a:r>
          </a:p>
          <a:p>
            <a:pPr lvl="1"/>
            <a:r>
              <a:rPr lang="en-US" dirty="0"/>
              <a:t>The weights are not initialized randomly</a:t>
            </a:r>
          </a:p>
          <a:p>
            <a:pPr lvl="1"/>
            <a:r>
              <a:rPr lang="en-US" dirty="0"/>
              <a:t>Rather they are set to produce latent representations in the hidden layer</a:t>
            </a:r>
          </a:p>
          <a:p>
            <a:pPr lvl="1"/>
            <a:r>
              <a:rPr lang="en-US" dirty="0"/>
              <a:t>Vanishing gradient is still in the lower layers</a:t>
            </a:r>
          </a:p>
          <a:p>
            <a:pPr lvl="1"/>
            <a:r>
              <a:rPr lang="en-US" dirty="0"/>
              <a:t>No problem, the weights are set to sensible </a:t>
            </a:r>
            <a:r>
              <a:rPr lang="en-US" dirty="0" smtClean="0"/>
              <a:t>values</a:t>
            </a:r>
            <a:endParaRPr lang="hu-HU" dirty="0" smtClean="0"/>
          </a:p>
          <a:p>
            <a:r>
              <a:rPr lang="hu-HU" dirty="0" smtClean="0"/>
              <a:t>Deep Belief Networks (DBN), Deep Boltzmann Machines (DBM)</a:t>
            </a:r>
            <a:endParaRPr lang="hu-HU" dirty="0"/>
          </a:p>
          <a:p>
            <a:r>
              <a:rPr lang="hu-HU" dirty="0" smtClean="0"/>
              <a:t>Was replaced by end-to-end training &amp; non-saturating activations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val 63"/>
              <p:cNvSpPr/>
              <p:nvPr/>
            </p:nvSpPr>
            <p:spPr>
              <a:xfrm>
                <a:off x="8042965" y="734587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Oval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2965" y="734587"/>
                <a:ext cx="288032" cy="288032"/>
              </a:xfrm>
              <a:prstGeom prst="ellipse">
                <a:avLst/>
              </a:prstGeom>
              <a:blipFill rotWithShape="1">
                <a:blip r:embed="rId2"/>
                <a:stretch>
                  <a:fillRect l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Oval 64"/>
              <p:cNvSpPr/>
              <p:nvPr/>
            </p:nvSpPr>
            <p:spPr>
              <a:xfrm>
                <a:off x="7649715" y="734587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Oval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715" y="734587"/>
                <a:ext cx="288032" cy="288032"/>
              </a:xfrm>
              <a:prstGeom prst="ellipse">
                <a:avLst/>
              </a:prstGeom>
              <a:blipFill rotWithShape="1">
                <a:blip r:embed="rId3"/>
                <a:stretch>
                  <a:fillRect l="-8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val 65"/>
              <p:cNvSpPr/>
              <p:nvPr/>
            </p:nvSpPr>
            <p:spPr>
              <a:xfrm>
                <a:off x="7283742" y="734587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Oval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742" y="734587"/>
                <a:ext cx="288032" cy="288032"/>
              </a:xfrm>
              <a:prstGeom prst="ellipse">
                <a:avLst/>
              </a:prstGeom>
              <a:blipFill rotWithShape="1">
                <a:blip r:embed="rId4"/>
                <a:stretch>
                  <a:fillRect l="-8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/>
              <p:cNvSpPr/>
              <p:nvPr/>
            </p:nvSpPr>
            <p:spPr>
              <a:xfrm>
                <a:off x="8378444" y="1382659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67" name="Oval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444" y="1382659"/>
                <a:ext cx="288032" cy="288032"/>
              </a:xfrm>
              <a:prstGeom prst="ellipse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val 67"/>
              <p:cNvSpPr/>
              <p:nvPr/>
            </p:nvSpPr>
            <p:spPr>
              <a:xfrm>
                <a:off x="8018404" y="1382659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68" name="Oval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404" y="1382659"/>
                <a:ext cx="288032" cy="288032"/>
              </a:xfrm>
              <a:prstGeom prst="ellipse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/>
              <p:cNvSpPr/>
              <p:nvPr/>
            </p:nvSpPr>
            <p:spPr>
              <a:xfrm>
                <a:off x="7658364" y="1382659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69" name="Oval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364" y="1382659"/>
                <a:ext cx="288032" cy="288032"/>
              </a:xfrm>
              <a:prstGeom prst="ellipse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69"/>
              <p:cNvSpPr/>
              <p:nvPr/>
            </p:nvSpPr>
            <p:spPr>
              <a:xfrm>
                <a:off x="6938284" y="1382659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70" name="Oval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284" y="1382659"/>
                <a:ext cx="288032" cy="288032"/>
              </a:xfrm>
              <a:prstGeom prst="ellipse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/>
              <p:cNvSpPr/>
              <p:nvPr/>
            </p:nvSpPr>
            <p:spPr>
              <a:xfrm>
                <a:off x="7298324" y="1382659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71" name="Oval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324" y="1382659"/>
                <a:ext cx="288032" cy="288032"/>
              </a:xfrm>
              <a:prstGeom prst="ellipse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Connector 71"/>
          <p:cNvCxnSpPr>
            <a:stCxn id="70" idx="0"/>
            <a:endCxn id="66" idx="4"/>
          </p:cNvCxnSpPr>
          <p:nvPr/>
        </p:nvCxnSpPr>
        <p:spPr>
          <a:xfrm flipV="1">
            <a:off x="7082300" y="1022619"/>
            <a:ext cx="345458" cy="36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71" idx="0"/>
            <a:endCxn id="66" idx="4"/>
          </p:cNvCxnSpPr>
          <p:nvPr/>
        </p:nvCxnSpPr>
        <p:spPr>
          <a:xfrm flipH="1" flipV="1">
            <a:off x="7427758" y="1022619"/>
            <a:ext cx="14582" cy="36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9" idx="0"/>
            <a:endCxn id="65" idx="4"/>
          </p:cNvCxnSpPr>
          <p:nvPr/>
        </p:nvCxnSpPr>
        <p:spPr>
          <a:xfrm flipH="1" flipV="1">
            <a:off x="7793731" y="1022619"/>
            <a:ext cx="8649" cy="36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9" idx="0"/>
            <a:endCxn id="66" idx="4"/>
          </p:cNvCxnSpPr>
          <p:nvPr/>
        </p:nvCxnSpPr>
        <p:spPr>
          <a:xfrm flipH="1" flipV="1">
            <a:off x="7427758" y="1022619"/>
            <a:ext cx="374622" cy="36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8" idx="0"/>
            <a:endCxn id="66" idx="4"/>
          </p:cNvCxnSpPr>
          <p:nvPr/>
        </p:nvCxnSpPr>
        <p:spPr>
          <a:xfrm flipH="1" flipV="1">
            <a:off x="7427758" y="1022619"/>
            <a:ext cx="734662" cy="36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7" idx="0"/>
            <a:endCxn id="66" idx="4"/>
          </p:cNvCxnSpPr>
          <p:nvPr/>
        </p:nvCxnSpPr>
        <p:spPr>
          <a:xfrm flipH="1" flipV="1">
            <a:off x="7427758" y="1022619"/>
            <a:ext cx="1094702" cy="36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0" idx="0"/>
            <a:endCxn id="65" idx="4"/>
          </p:cNvCxnSpPr>
          <p:nvPr/>
        </p:nvCxnSpPr>
        <p:spPr>
          <a:xfrm flipV="1">
            <a:off x="7082300" y="1022619"/>
            <a:ext cx="711431" cy="36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70" idx="0"/>
            <a:endCxn id="64" idx="4"/>
          </p:cNvCxnSpPr>
          <p:nvPr/>
        </p:nvCxnSpPr>
        <p:spPr>
          <a:xfrm flipV="1">
            <a:off x="7082300" y="1022619"/>
            <a:ext cx="1104681" cy="36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71" idx="0"/>
            <a:endCxn id="65" idx="4"/>
          </p:cNvCxnSpPr>
          <p:nvPr/>
        </p:nvCxnSpPr>
        <p:spPr>
          <a:xfrm flipV="1">
            <a:off x="7442340" y="1022619"/>
            <a:ext cx="351391" cy="36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71" idx="0"/>
            <a:endCxn id="64" idx="4"/>
          </p:cNvCxnSpPr>
          <p:nvPr/>
        </p:nvCxnSpPr>
        <p:spPr>
          <a:xfrm flipV="1">
            <a:off x="7442340" y="1022619"/>
            <a:ext cx="744641" cy="36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9" idx="0"/>
            <a:endCxn id="64" idx="4"/>
          </p:cNvCxnSpPr>
          <p:nvPr/>
        </p:nvCxnSpPr>
        <p:spPr>
          <a:xfrm flipV="1">
            <a:off x="7802380" y="1022619"/>
            <a:ext cx="384601" cy="36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68" idx="0"/>
            <a:endCxn id="65" idx="4"/>
          </p:cNvCxnSpPr>
          <p:nvPr/>
        </p:nvCxnSpPr>
        <p:spPr>
          <a:xfrm flipH="1" flipV="1">
            <a:off x="7793731" y="1022619"/>
            <a:ext cx="368689" cy="36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68" idx="0"/>
            <a:endCxn id="64" idx="4"/>
          </p:cNvCxnSpPr>
          <p:nvPr/>
        </p:nvCxnSpPr>
        <p:spPr>
          <a:xfrm flipV="1">
            <a:off x="8162420" y="1022619"/>
            <a:ext cx="24561" cy="36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7" idx="0"/>
            <a:endCxn id="64" idx="4"/>
          </p:cNvCxnSpPr>
          <p:nvPr/>
        </p:nvCxnSpPr>
        <p:spPr>
          <a:xfrm flipH="1" flipV="1">
            <a:off x="8186981" y="1022619"/>
            <a:ext cx="335479" cy="36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67" idx="0"/>
            <a:endCxn id="65" idx="4"/>
          </p:cNvCxnSpPr>
          <p:nvPr/>
        </p:nvCxnSpPr>
        <p:spPr>
          <a:xfrm flipH="1" flipV="1">
            <a:off x="7793731" y="1022619"/>
            <a:ext cx="728729" cy="36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Oval 86"/>
              <p:cNvSpPr/>
              <p:nvPr/>
            </p:nvSpPr>
            <p:spPr>
              <a:xfrm>
                <a:off x="8076919" y="3022562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7" name="Oval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919" y="3022562"/>
                <a:ext cx="288032" cy="288032"/>
              </a:xfrm>
              <a:prstGeom prst="ellipse">
                <a:avLst/>
              </a:prstGeom>
              <a:blipFill rotWithShape="1">
                <a:blip r:embed="rId10"/>
                <a:stretch>
                  <a:fillRect l="-8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Oval 87"/>
              <p:cNvSpPr/>
              <p:nvPr/>
            </p:nvSpPr>
            <p:spPr>
              <a:xfrm>
                <a:off x="7683669" y="3022562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8" name="Oval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669" y="3022562"/>
                <a:ext cx="288032" cy="288032"/>
              </a:xfrm>
              <a:prstGeom prst="ellipse">
                <a:avLst/>
              </a:prstGeom>
              <a:blipFill rotWithShape="1">
                <a:blip r:embed="rId11"/>
                <a:stretch>
                  <a:fillRect l="-6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/>
              <p:cNvSpPr/>
              <p:nvPr/>
            </p:nvSpPr>
            <p:spPr>
              <a:xfrm>
                <a:off x="7317696" y="3022562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Oval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696" y="3022562"/>
                <a:ext cx="288032" cy="288032"/>
              </a:xfrm>
              <a:prstGeom prst="ellipse">
                <a:avLst/>
              </a:prstGeom>
              <a:blipFill rotWithShape="1">
                <a:blip r:embed="rId12"/>
                <a:stretch>
                  <a:fillRect l="-6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Oval 89"/>
              <p:cNvSpPr/>
              <p:nvPr/>
            </p:nvSpPr>
            <p:spPr>
              <a:xfrm>
                <a:off x="8403749" y="3656824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90" name="Oval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749" y="3656824"/>
                <a:ext cx="288032" cy="288032"/>
              </a:xfrm>
              <a:prstGeom prst="ellipse">
                <a:avLst/>
              </a:prstGeom>
              <a:blipFill rotWithShape="1">
                <a:blip r:embed="rId13"/>
                <a:stretch>
                  <a:fillRect l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Oval 90"/>
              <p:cNvSpPr/>
              <p:nvPr/>
            </p:nvSpPr>
            <p:spPr>
              <a:xfrm>
                <a:off x="8043709" y="3656824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91" name="Oval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3709" y="3656824"/>
                <a:ext cx="288032" cy="288032"/>
              </a:xfrm>
              <a:prstGeom prst="ellipse">
                <a:avLst/>
              </a:prstGeom>
              <a:blipFill rotWithShape="1">
                <a:blip r:embed="rId14"/>
                <a:stretch>
                  <a:fillRect l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Oval 91"/>
              <p:cNvSpPr/>
              <p:nvPr/>
            </p:nvSpPr>
            <p:spPr>
              <a:xfrm>
                <a:off x="7683669" y="3656824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92" name="Oval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669" y="3656824"/>
                <a:ext cx="288032" cy="288032"/>
              </a:xfrm>
              <a:prstGeom prst="ellipse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Oval 92"/>
              <p:cNvSpPr/>
              <p:nvPr/>
            </p:nvSpPr>
            <p:spPr>
              <a:xfrm>
                <a:off x="6963589" y="3656824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93" name="Oval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589" y="3656824"/>
                <a:ext cx="288032" cy="288032"/>
              </a:xfrm>
              <a:prstGeom prst="ellipse">
                <a:avLst/>
              </a:prstGeom>
              <a:blipFill rotWithShape="1"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Oval 93"/>
              <p:cNvSpPr/>
              <p:nvPr/>
            </p:nvSpPr>
            <p:spPr>
              <a:xfrm>
                <a:off x="7323629" y="3656824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94" name="Oval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629" y="3656824"/>
                <a:ext cx="288032" cy="288032"/>
              </a:xfrm>
              <a:prstGeom prst="ellipse">
                <a:avLst/>
              </a:prstGeom>
              <a:blipFill rotWithShape="1"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/>
          <p:cNvCxnSpPr>
            <a:stCxn id="93" idx="0"/>
            <a:endCxn id="89" idx="4"/>
          </p:cNvCxnSpPr>
          <p:nvPr/>
        </p:nvCxnSpPr>
        <p:spPr>
          <a:xfrm flipV="1">
            <a:off x="7107605" y="3310594"/>
            <a:ext cx="354107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4" idx="0"/>
            <a:endCxn id="89" idx="4"/>
          </p:cNvCxnSpPr>
          <p:nvPr/>
        </p:nvCxnSpPr>
        <p:spPr>
          <a:xfrm flipH="1" flipV="1">
            <a:off x="7461712" y="3310594"/>
            <a:ext cx="5933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92" idx="0"/>
            <a:endCxn id="88" idx="4"/>
          </p:cNvCxnSpPr>
          <p:nvPr/>
        </p:nvCxnSpPr>
        <p:spPr>
          <a:xfrm flipV="1">
            <a:off x="7827685" y="3310594"/>
            <a:ext cx="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92" idx="0"/>
            <a:endCxn id="89" idx="4"/>
          </p:cNvCxnSpPr>
          <p:nvPr/>
        </p:nvCxnSpPr>
        <p:spPr>
          <a:xfrm flipH="1" flipV="1">
            <a:off x="7461712" y="3310594"/>
            <a:ext cx="365973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91" idx="0"/>
            <a:endCxn id="89" idx="4"/>
          </p:cNvCxnSpPr>
          <p:nvPr/>
        </p:nvCxnSpPr>
        <p:spPr>
          <a:xfrm flipH="1" flipV="1">
            <a:off x="7461712" y="3310594"/>
            <a:ext cx="726013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0" idx="0"/>
            <a:endCxn id="89" idx="4"/>
          </p:cNvCxnSpPr>
          <p:nvPr/>
        </p:nvCxnSpPr>
        <p:spPr>
          <a:xfrm flipH="1" flipV="1">
            <a:off x="7461712" y="3310594"/>
            <a:ext cx="1086053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93" idx="0"/>
            <a:endCxn id="88" idx="4"/>
          </p:cNvCxnSpPr>
          <p:nvPr/>
        </p:nvCxnSpPr>
        <p:spPr>
          <a:xfrm flipV="1">
            <a:off x="7107605" y="3310594"/>
            <a:ext cx="72008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3" idx="0"/>
            <a:endCxn id="87" idx="4"/>
          </p:cNvCxnSpPr>
          <p:nvPr/>
        </p:nvCxnSpPr>
        <p:spPr>
          <a:xfrm flipV="1">
            <a:off x="7107605" y="3310594"/>
            <a:ext cx="111333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94" idx="0"/>
            <a:endCxn id="88" idx="4"/>
          </p:cNvCxnSpPr>
          <p:nvPr/>
        </p:nvCxnSpPr>
        <p:spPr>
          <a:xfrm flipV="1">
            <a:off x="7467645" y="3310594"/>
            <a:ext cx="36004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94" idx="0"/>
            <a:endCxn id="87" idx="4"/>
          </p:cNvCxnSpPr>
          <p:nvPr/>
        </p:nvCxnSpPr>
        <p:spPr>
          <a:xfrm flipV="1">
            <a:off x="7467645" y="3310594"/>
            <a:ext cx="75329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92" idx="0"/>
            <a:endCxn id="87" idx="4"/>
          </p:cNvCxnSpPr>
          <p:nvPr/>
        </p:nvCxnSpPr>
        <p:spPr>
          <a:xfrm flipV="1">
            <a:off x="7827685" y="3310594"/>
            <a:ext cx="39325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91" idx="0"/>
            <a:endCxn id="88" idx="4"/>
          </p:cNvCxnSpPr>
          <p:nvPr/>
        </p:nvCxnSpPr>
        <p:spPr>
          <a:xfrm flipH="1" flipV="1">
            <a:off x="7827685" y="3310594"/>
            <a:ext cx="36004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91" idx="0"/>
            <a:endCxn id="87" idx="4"/>
          </p:cNvCxnSpPr>
          <p:nvPr/>
        </p:nvCxnSpPr>
        <p:spPr>
          <a:xfrm flipV="1">
            <a:off x="8187725" y="3310594"/>
            <a:ext cx="3321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90" idx="0"/>
            <a:endCxn id="87" idx="4"/>
          </p:cNvCxnSpPr>
          <p:nvPr/>
        </p:nvCxnSpPr>
        <p:spPr>
          <a:xfrm flipH="1" flipV="1">
            <a:off x="8220935" y="3310594"/>
            <a:ext cx="32683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0" idx="0"/>
            <a:endCxn id="88" idx="4"/>
          </p:cNvCxnSpPr>
          <p:nvPr/>
        </p:nvCxnSpPr>
        <p:spPr>
          <a:xfrm flipH="1" flipV="1">
            <a:off x="7827685" y="3310594"/>
            <a:ext cx="72008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/>
              <p:cNvSpPr/>
              <p:nvPr/>
            </p:nvSpPr>
            <p:spPr>
              <a:xfrm>
                <a:off x="7880294" y="2518506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Oval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294" y="2518506"/>
                <a:ext cx="288032" cy="288032"/>
              </a:xfrm>
              <a:prstGeom prst="ellipse">
                <a:avLst/>
              </a:prstGeom>
              <a:blipFill rotWithShape="1">
                <a:blip r:embed="rId17"/>
                <a:stretch>
                  <a:fillRect l="-8163" b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Oval 110"/>
              <p:cNvSpPr/>
              <p:nvPr/>
            </p:nvSpPr>
            <p:spPr>
              <a:xfrm>
                <a:off x="7487044" y="2518506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1" name="Oval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044" y="2518506"/>
                <a:ext cx="288032" cy="288032"/>
              </a:xfrm>
              <a:prstGeom prst="ellipse">
                <a:avLst/>
              </a:prstGeom>
              <a:blipFill rotWithShape="1">
                <a:blip r:embed="rId18"/>
                <a:stretch>
                  <a:fillRect l="-8163" b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Straight Connector 111"/>
          <p:cNvCxnSpPr>
            <a:stCxn id="89" idx="0"/>
            <a:endCxn id="111" idx="4"/>
          </p:cNvCxnSpPr>
          <p:nvPr/>
        </p:nvCxnSpPr>
        <p:spPr>
          <a:xfrm flipV="1">
            <a:off x="7461712" y="2806538"/>
            <a:ext cx="169348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89" idx="0"/>
            <a:endCxn id="110" idx="4"/>
          </p:cNvCxnSpPr>
          <p:nvPr/>
        </p:nvCxnSpPr>
        <p:spPr>
          <a:xfrm flipV="1">
            <a:off x="7461712" y="2806538"/>
            <a:ext cx="562598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88" idx="0"/>
            <a:endCxn id="111" idx="4"/>
          </p:cNvCxnSpPr>
          <p:nvPr/>
        </p:nvCxnSpPr>
        <p:spPr>
          <a:xfrm flipH="1" flipV="1">
            <a:off x="7631060" y="2806538"/>
            <a:ext cx="196625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88" idx="0"/>
            <a:endCxn id="110" idx="4"/>
          </p:cNvCxnSpPr>
          <p:nvPr/>
        </p:nvCxnSpPr>
        <p:spPr>
          <a:xfrm flipV="1">
            <a:off x="7827685" y="2806538"/>
            <a:ext cx="196625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87" idx="0"/>
            <a:endCxn id="110" idx="4"/>
          </p:cNvCxnSpPr>
          <p:nvPr/>
        </p:nvCxnSpPr>
        <p:spPr>
          <a:xfrm flipH="1" flipV="1">
            <a:off x="8024310" y="2806538"/>
            <a:ext cx="196625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87" idx="0"/>
            <a:endCxn id="111" idx="4"/>
          </p:cNvCxnSpPr>
          <p:nvPr/>
        </p:nvCxnSpPr>
        <p:spPr>
          <a:xfrm flipH="1" flipV="1">
            <a:off x="7631060" y="2806538"/>
            <a:ext cx="589875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8529687" y="1002288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smtClean="0"/>
              <a:t>Train</a:t>
            </a:r>
            <a:endParaRPr lang="hu-HU" sz="1400" dirty="0"/>
          </a:p>
        </p:txBody>
      </p:sp>
      <p:sp>
        <p:nvSpPr>
          <p:cNvPr id="119" name="TextBox 118"/>
          <p:cNvSpPr txBox="1"/>
          <p:nvPr/>
        </p:nvSpPr>
        <p:spPr>
          <a:xfrm>
            <a:off x="8498276" y="2714785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smtClean="0"/>
              <a:t>Train</a:t>
            </a:r>
            <a:endParaRPr lang="hu-HU" sz="1400" dirty="0"/>
          </a:p>
        </p:txBody>
      </p:sp>
      <p:sp>
        <p:nvSpPr>
          <p:cNvPr id="120" name="TextBox 119"/>
          <p:cNvSpPr txBox="1"/>
          <p:nvPr/>
        </p:nvSpPr>
        <p:spPr>
          <a:xfrm>
            <a:off x="8482984" y="3292559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smtClean="0"/>
              <a:t>Fixed</a:t>
            </a:r>
            <a:endParaRPr lang="hu-HU" sz="1400" dirty="0"/>
          </a:p>
        </p:txBody>
      </p:sp>
      <p:sp>
        <p:nvSpPr>
          <p:cNvPr id="121" name="Down Arrow 120"/>
          <p:cNvSpPr/>
          <p:nvPr/>
        </p:nvSpPr>
        <p:spPr>
          <a:xfrm>
            <a:off x="7738534" y="1731807"/>
            <a:ext cx="166003" cy="21602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/>
              <p:cNvSpPr/>
              <p:nvPr/>
            </p:nvSpPr>
            <p:spPr>
              <a:xfrm>
                <a:off x="8090412" y="5921072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2" name="Oval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412" y="5921072"/>
                <a:ext cx="288032" cy="288032"/>
              </a:xfrm>
              <a:prstGeom prst="ellipse">
                <a:avLst/>
              </a:prstGeom>
              <a:blipFill rotWithShape="1">
                <a:blip r:embed="rId19"/>
                <a:stretch>
                  <a:fillRect l="-8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Oval 122"/>
              <p:cNvSpPr/>
              <p:nvPr/>
            </p:nvSpPr>
            <p:spPr>
              <a:xfrm>
                <a:off x="7697162" y="5921072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3" name="Oval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162" y="5921072"/>
                <a:ext cx="288032" cy="288032"/>
              </a:xfrm>
              <a:prstGeom prst="ellipse">
                <a:avLst/>
              </a:prstGeom>
              <a:blipFill rotWithShape="1">
                <a:blip r:embed="rId20"/>
                <a:stretch>
                  <a:fillRect l="-8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Oval 123"/>
              <p:cNvSpPr/>
              <p:nvPr/>
            </p:nvSpPr>
            <p:spPr>
              <a:xfrm>
                <a:off x="7331189" y="5921072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4" name="Oval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189" y="5921072"/>
                <a:ext cx="288032" cy="288032"/>
              </a:xfrm>
              <a:prstGeom prst="ellipse">
                <a:avLst/>
              </a:prstGeom>
              <a:blipFill rotWithShape="1">
                <a:blip r:embed="rId21"/>
                <a:stretch>
                  <a:fillRect l="-8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/>
              <p:cNvSpPr/>
              <p:nvPr/>
            </p:nvSpPr>
            <p:spPr>
              <a:xfrm>
                <a:off x="8417242" y="6555334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125" name="Oval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242" y="6555334"/>
                <a:ext cx="288032" cy="288032"/>
              </a:xfrm>
              <a:prstGeom prst="ellipse">
                <a:avLst/>
              </a:prstGeom>
              <a:blipFill rotWithShape="1">
                <a:blip r:embed="rId22"/>
                <a:stretch>
                  <a:fillRect l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Oval 125"/>
              <p:cNvSpPr/>
              <p:nvPr/>
            </p:nvSpPr>
            <p:spPr>
              <a:xfrm>
                <a:off x="8057202" y="6555334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126" name="Oval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202" y="6555334"/>
                <a:ext cx="288032" cy="288032"/>
              </a:xfrm>
              <a:prstGeom prst="ellipse">
                <a:avLst/>
              </a:prstGeom>
              <a:blipFill rotWithShape="1">
                <a:blip r:embed="rId23"/>
                <a:stretch>
                  <a:fillRect l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/>
              <p:cNvSpPr/>
              <p:nvPr/>
            </p:nvSpPr>
            <p:spPr>
              <a:xfrm>
                <a:off x="7697162" y="6555334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127" name="Oval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162" y="6555334"/>
                <a:ext cx="288032" cy="288032"/>
              </a:xfrm>
              <a:prstGeom prst="ellipse">
                <a:avLst/>
              </a:prstGeom>
              <a:blipFill rotWithShape="1">
                <a:blip r:embed="rId24"/>
                <a:stretch>
                  <a:fillRect l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Oval 127"/>
              <p:cNvSpPr/>
              <p:nvPr/>
            </p:nvSpPr>
            <p:spPr>
              <a:xfrm>
                <a:off x="6977082" y="6555334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128" name="Oval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082" y="6555334"/>
                <a:ext cx="288032" cy="288032"/>
              </a:xfrm>
              <a:prstGeom prst="ellipse">
                <a:avLst/>
              </a:prstGeom>
              <a:blipFill rotWithShape="1">
                <a:blip r:embed="rId25"/>
                <a:stretch>
                  <a:fillRect l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/>
              <p:cNvSpPr/>
              <p:nvPr/>
            </p:nvSpPr>
            <p:spPr>
              <a:xfrm>
                <a:off x="7337122" y="6555334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129" name="Oval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122" y="6555334"/>
                <a:ext cx="288032" cy="288032"/>
              </a:xfrm>
              <a:prstGeom prst="ellipse">
                <a:avLst/>
              </a:prstGeom>
              <a:blipFill rotWithShape="1">
                <a:blip r:embed="rId26"/>
                <a:stretch>
                  <a:fillRect l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Connector 129"/>
          <p:cNvCxnSpPr>
            <a:stCxn id="128" idx="0"/>
            <a:endCxn id="124" idx="4"/>
          </p:cNvCxnSpPr>
          <p:nvPr/>
        </p:nvCxnSpPr>
        <p:spPr>
          <a:xfrm flipV="1">
            <a:off x="7121098" y="6209104"/>
            <a:ext cx="354107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29" idx="0"/>
            <a:endCxn id="124" idx="4"/>
          </p:cNvCxnSpPr>
          <p:nvPr/>
        </p:nvCxnSpPr>
        <p:spPr>
          <a:xfrm flipH="1" flipV="1">
            <a:off x="7475205" y="6209104"/>
            <a:ext cx="5933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127" idx="0"/>
            <a:endCxn id="123" idx="4"/>
          </p:cNvCxnSpPr>
          <p:nvPr/>
        </p:nvCxnSpPr>
        <p:spPr>
          <a:xfrm flipV="1">
            <a:off x="7841178" y="6209104"/>
            <a:ext cx="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27" idx="0"/>
            <a:endCxn id="124" idx="4"/>
          </p:cNvCxnSpPr>
          <p:nvPr/>
        </p:nvCxnSpPr>
        <p:spPr>
          <a:xfrm flipH="1" flipV="1">
            <a:off x="7475205" y="6209104"/>
            <a:ext cx="365973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126" idx="0"/>
            <a:endCxn id="124" idx="4"/>
          </p:cNvCxnSpPr>
          <p:nvPr/>
        </p:nvCxnSpPr>
        <p:spPr>
          <a:xfrm flipH="1" flipV="1">
            <a:off x="7475205" y="6209104"/>
            <a:ext cx="726013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25" idx="0"/>
            <a:endCxn id="124" idx="4"/>
          </p:cNvCxnSpPr>
          <p:nvPr/>
        </p:nvCxnSpPr>
        <p:spPr>
          <a:xfrm flipH="1" flipV="1">
            <a:off x="7475205" y="6209104"/>
            <a:ext cx="1086053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28" idx="0"/>
            <a:endCxn id="123" idx="4"/>
          </p:cNvCxnSpPr>
          <p:nvPr/>
        </p:nvCxnSpPr>
        <p:spPr>
          <a:xfrm flipV="1">
            <a:off x="7121098" y="6209104"/>
            <a:ext cx="72008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28" idx="0"/>
            <a:endCxn id="122" idx="4"/>
          </p:cNvCxnSpPr>
          <p:nvPr/>
        </p:nvCxnSpPr>
        <p:spPr>
          <a:xfrm flipV="1">
            <a:off x="7121098" y="6209104"/>
            <a:ext cx="111333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29" idx="0"/>
            <a:endCxn id="123" idx="4"/>
          </p:cNvCxnSpPr>
          <p:nvPr/>
        </p:nvCxnSpPr>
        <p:spPr>
          <a:xfrm flipV="1">
            <a:off x="7481138" y="6209104"/>
            <a:ext cx="36004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29" idx="0"/>
            <a:endCxn id="122" idx="4"/>
          </p:cNvCxnSpPr>
          <p:nvPr/>
        </p:nvCxnSpPr>
        <p:spPr>
          <a:xfrm flipV="1">
            <a:off x="7481138" y="6209104"/>
            <a:ext cx="75329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27" idx="0"/>
            <a:endCxn id="122" idx="4"/>
          </p:cNvCxnSpPr>
          <p:nvPr/>
        </p:nvCxnSpPr>
        <p:spPr>
          <a:xfrm flipV="1">
            <a:off x="7841178" y="6209104"/>
            <a:ext cx="39325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26" idx="0"/>
            <a:endCxn id="123" idx="4"/>
          </p:cNvCxnSpPr>
          <p:nvPr/>
        </p:nvCxnSpPr>
        <p:spPr>
          <a:xfrm flipH="1" flipV="1">
            <a:off x="7841178" y="6209104"/>
            <a:ext cx="36004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26" idx="0"/>
            <a:endCxn id="122" idx="4"/>
          </p:cNvCxnSpPr>
          <p:nvPr/>
        </p:nvCxnSpPr>
        <p:spPr>
          <a:xfrm flipV="1">
            <a:off x="8201218" y="6209104"/>
            <a:ext cx="3321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25" idx="0"/>
            <a:endCxn id="122" idx="4"/>
          </p:cNvCxnSpPr>
          <p:nvPr/>
        </p:nvCxnSpPr>
        <p:spPr>
          <a:xfrm flipH="1" flipV="1">
            <a:off x="8234428" y="6209104"/>
            <a:ext cx="32683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25" idx="0"/>
            <a:endCxn id="123" idx="4"/>
          </p:cNvCxnSpPr>
          <p:nvPr/>
        </p:nvCxnSpPr>
        <p:spPr>
          <a:xfrm flipH="1" flipV="1">
            <a:off x="7841178" y="6209104"/>
            <a:ext cx="72008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Oval 144"/>
              <p:cNvSpPr/>
              <p:nvPr/>
            </p:nvSpPr>
            <p:spPr>
              <a:xfrm>
                <a:off x="7893787" y="5417016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5" name="Oval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787" y="5417016"/>
                <a:ext cx="288032" cy="288032"/>
              </a:xfrm>
              <a:prstGeom prst="ellipse">
                <a:avLst/>
              </a:prstGeom>
              <a:blipFill rotWithShape="1">
                <a:blip r:embed="rId27"/>
                <a:stretch>
                  <a:fillRect l="-8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Oval 145"/>
              <p:cNvSpPr/>
              <p:nvPr/>
            </p:nvSpPr>
            <p:spPr>
              <a:xfrm>
                <a:off x="7500537" y="5417016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6" name="Oval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537" y="5417016"/>
                <a:ext cx="288032" cy="288032"/>
              </a:xfrm>
              <a:prstGeom prst="ellipse">
                <a:avLst/>
              </a:prstGeom>
              <a:blipFill rotWithShape="1">
                <a:blip r:embed="rId28"/>
                <a:stretch>
                  <a:fillRect l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Straight Connector 146"/>
          <p:cNvCxnSpPr>
            <a:stCxn id="124" idx="0"/>
            <a:endCxn id="146" idx="4"/>
          </p:cNvCxnSpPr>
          <p:nvPr/>
        </p:nvCxnSpPr>
        <p:spPr>
          <a:xfrm flipV="1">
            <a:off x="7475205" y="5705048"/>
            <a:ext cx="169348" cy="21602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24" idx="0"/>
            <a:endCxn id="145" idx="4"/>
          </p:cNvCxnSpPr>
          <p:nvPr/>
        </p:nvCxnSpPr>
        <p:spPr>
          <a:xfrm flipV="1">
            <a:off x="7475205" y="5705048"/>
            <a:ext cx="562598" cy="21602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23" idx="0"/>
            <a:endCxn id="146" idx="4"/>
          </p:cNvCxnSpPr>
          <p:nvPr/>
        </p:nvCxnSpPr>
        <p:spPr>
          <a:xfrm flipH="1" flipV="1">
            <a:off x="7644553" y="5705048"/>
            <a:ext cx="196625" cy="21602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23" idx="0"/>
            <a:endCxn id="145" idx="4"/>
          </p:cNvCxnSpPr>
          <p:nvPr/>
        </p:nvCxnSpPr>
        <p:spPr>
          <a:xfrm flipV="1">
            <a:off x="7841178" y="5705048"/>
            <a:ext cx="196625" cy="21602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22" idx="0"/>
            <a:endCxn id="145" idx="4"/>
          </p:cNvCxnSpPr>
          <p:nvPr/>
        </p:nvCxnSpPr>
        <p:spPr>
          <a:xfrm flipH="1" flipV="1">
            <a:off x="8037803" y="5705048"/>
            <a:ext cx="196625" cy="21602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22" idx="0"/>
            <a:endCxn id="146" idx="4"/>
          </p:cNvCxnSpPr>
          <p:nvPr/>
        </p:nvCxnSpPr>
        <p:spPr>
          <a:xfrm flipH="1" flipV="1">
            <a:off x="7644553" y="5705048"/>
            <a:ext cx="589875" cy="21602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8517678" y="5159129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smtClean="0"/>
              <a:t>Train</a:t>
            </a:r>
            <a:endParaRPr lang="hu-HU" sz="1400" dirty="0"/>
          </a:p>
        </p:txBody>
      </p:sp>
      <p:sp>
        <p:nvSpPr>
          <p:cNvPr id="154" name="TextBox 153"/>
          <p:cNvSpPr txBox="1"/>
          <p:nvPr/>
        </p:nvSpPr>
        <p:spPr>
          <a:xfrm>
            <a:off x="8502755" y="6191069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smtClean="0"/>
              <a:t>Fixed</a:t>
            </a:r>
            <a:endParaRPr lang="hu-H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Oval 154"/>
              <p:cNvSpPr/>
              <p:nvPr/>
            </p:nvSpPr>
            <p:spPr>
              <a:xfrm>
                <a:off x="7476190" y="4846898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5" name="Oval 1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190" y="4846898"/>
                <a:ext cx="288032" cy="288032"/>
              </a:xfrm>
              <a:prstGeom prst="ellipse">
                <a:avLst/>
              </a:prstGeom>
              <a:blipFill rotWithShape="1">
                <a:blip r:embed="rId29"/>
                <a:stretch>
                  <a:fillRect l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Oval 155"/>
              <p:cNvSpPr/>
              <p:nvPr/>
            </p:nvSpPr>
            <p:spPr>
              <a:xfrm>
                <a:off x="7082940" y="4846898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6" name="Oval 1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940" y="4846898"/>
                <a:ext cx="288032" cy="288032"/>
              </a:xfrm>
              <a:prstGeom prst="ellipse">
                <a:avLst/>
              </a:prstGeom>
              <a:blipFill rotWithShape="1">
                <a:blip r:embed="rId30"/>
                <a:stretch>
                  <a:fillRect l="-8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Oval 156"/>
              <p:cNvSpPr/>
              <p:nvPr/>
            </p:nvSpPr>
            <p:spPr>
              <a:xfrm>
                <a:off x="8249675" y="4840952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7" name="Oval 1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675" y="4840952"/>
                <a:ext cx="288032" cy="288032"/>
              </a:xfrm>
              <a:prstGeom prst="ellipse">
                <a:avLst/>
              </a:prstGeom>
              <a:blipFill rotWithShape="1">
                <a:blip r:embed="rId31"/>
                <a:stretch>
                  <a:fillRect l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Oval 157"/>
              <p:cNvSpPr/>
              <p:nvPr/>
            </p:nvSpPr>
            <p:spPr>
              <a:xfrm>
                <a:off x="7856425" y="4840952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8" name="Oval 1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425" y="4840952"/>
                <a:ext cx="288032" cy="288032"/>
              </a:xfrm>
              <a:prstGeom prst="ellipse">
                <a:avLst/>
              </a:prstGeom>
              <a:blipFill rotWithShape="1">
                <a:blip r:embed="rId32"/>
                <a:stretch>
                  <a:fillRect l="-8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TextBox 158"/>
          <p:cNvSpPr txBox="1"/>
          <p:nvPr/>
        </p:nvSpPr>
        <p:spPr>
          <a:xfrm>
            <a:off x="8502386" y="5659171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smtClean="0"/>
              <a:t>Fixed</a:t>
            </a:r>
            <a:endParaRPr lang="hu-HU" sz="1400" dirty="0"/>
          </a:p>
        </p:txBody>
      </p:sp>
      <p:cxnSp>
        <p:nvCxnSpPr>
          <p:cNvPr id="160" name="Straight Connector 159"/>
          <p:cNvCxnSpPr>
            <a:stCxn id="146" idx="0"/>
            <a:endCxn id="156" idx="4"/>
          </p:cNvCxnSpPr>
          <p:nvPr/>
        </p:nvCxnSpPr>
        <p:spPr>
          <a:xfrm flipH="1" flipV="1">
            <a:off x="7226956" y="5134930"/>
            <a:ext cx="417597" cy="2820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46" idx="0"/>
            <a:endCxn id="155" idx="4"/>
          </p:cNvCxnSpPr>
          <p:nvPr/>
        </p:nvCxnSpPr>
        <p:spPr>
          <a:xfrm flipH="1" flipV="1">
            <a:off x="7620206" y="5134930"/>
            <a:ext cx="24347" cy="2820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146" idx="0"/>
            <a:endCxn id="158" idx="4"/>
          </p:cNvCxnSpPr>
          <p:nvPr/>
        </p:nvCxnSpPr>
        <p:spPr>
          <a:xfrm flipV="1">
            <a:off x="7644553" y="5128984"/>
            <a:ext cx="355888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46" idx="0"/>
            <a:endCxn id="157" idx="4"/>
          </p:cNvCxnSpPr>
          <p:nvPr/>
        </p:nvCxnSpPr>
        <p:spPr>
          <a:xfrm flipV="1">
            <a:off x="7644553" y="5128984"/>
            <a:ext cx="749138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45" idx="0"/>
            <a:endCxn id="157" idx="4"/>
          </p:cNvCxnSpPr>
          <p:nvPr/>
        </p:nvCxnSpPr>
        <p:spPr>
          <a:xfrm flipV="1">
            <a:off x="8037803" y="5128984"/>
            <a:ext cx="355888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45" idx="0"/>
            <a:endCxn id="158" idx="4"/>
          </p:cNvCxnSpPr>
          <p:nvPr/>
        </p:nvCxnSpPr>
        <p:spPr>
          <a:xfrm flipH="1" flipV="1">
            <a:off x="8000441" y="5128984"/>
            <a:ext cx="37362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45" idx="0"/>
            <a:endCxn id="155" idx="4"/>
          </p:cNvCxnSpPr>
          <p:nvPr/>
        </p:nvCxnSpPr>
        <p:spPr>
          <a:xfrm flipH="1" flipV="1">
            <a:off x="7620206" y="5134930"/>
            <a:ext cx="417597" cy="2820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45" idx="0"/>
            <a:endCxn id="156" idx="4"/>
          </p:cNvCxnSpPr>
          <p:nvPr/>
        </p:nvCxnSpPr>
        <p:spPr>
          <a:xfrm flipH="1" flipV="1">
            <a:off x="7226956" y="5134930"/>
            <a:ext cx="810847" cy="2820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Down Arrow 167"/>
          <p:cNvSpPr/>
          <p:nvPr/>
        </p:nvSpPr>
        <p:spPr>
          <a:xfrm>
            <a:off x="7753088" y="4044243"/>
            <a:ext cx="166003" cy="21602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Oval 168"/>
              <p:cNvSpPr/>
              <p:nvPr/>
            </p:nvSpPr>
            <p:spPr>
              <a:xfrm>
                <a:off x="8357623" y="116632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169" name="Oval 1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623" y="116632"/>
                <a:ext cx="288032" cy="288032"/>
              </a:xfrm>
              <a:prstGeom prst="ellipse">
                <a:avLst/>
              </a:prstGeom>
              <a:blipFill rotWithShape="1">
                <a:blip r:embed="rId33"/>
                <a:stretch>
                  <a:fillRect l="-2041" b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Oval 169"/>
              <p:cNvSpPr/>
              <p:nvPr/>
            </p:nvSpPr>
            <p:spPr>
              <a:xfrm>
                <a:off x="7997583" y="116632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170" name="Oval 1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583" y="116632"/>
                <a:ext cx="288032" cy="288032"/>
              </a:xfrm>
              <a:prstGeom prst="ellipse">
                <a:avLst/>
              </a:prstGeom>
              <a:blipFill rotWithShape="1">
                <a:blip r:embed="rId14"/>
                <a:stretch>
                  <a:fillRect l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Oval 170"/>
              <p:cNvSpPr/>
              <p:nvPr/>
            </p:nvSpPr>
            <p:spPr>
              <a:xfrm>
                <a:off x="7637543" y="116632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171" name="Oval 1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543" y="116632"/>
                <a:ext cx="288032" cy="288032"/>
              </a:xfrm>
              <a:prstGeom prst="ellipse">
                <a:avLst/>
              </a:prstGeom>
              <a:blipFill rotWithShape="1">
                <a:blip r:embed="rId34"/>
                <a:stretch>
                  <a:fillRect l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Oval 171"/>
              <p:cNvSpPr/>
              <p:nvPr/>
            </p:nvSpPr>
            <p:spPr>
              <a:xfrm>
                <a:off x="6917463" y="116632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172" name="Oval 1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63" y="116632"/>
                <a:ext cx="288032" cy="288032"/>
              </a:xfrm>
              <a:prstGeom prst="ellipse">
                <a:avLst/>
              </a:prstGeom>
              <a:blipFill rotWithShape="1">
                <a:blip r:embed="rId3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Oval 172"/>
              <p:cNvSpPr/>
              <p:nvPr/>
            </p:nvSpPr>
            <p:spPr>
              <a:xfrm>
                <a:off x="7277503" y="116632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173" name="Oval 1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503" y="116632"/>
                <a:ext cx="288032" cy="288032"/>
              </a:xfrm>
              <a:prstGeom prst="ellipse">
                <a:avLst/>
              </a:prstGeom>
              <a:blipFill rotWithShape="1">
                <a:blip r:embed="rId36"/>
                <a:stretch>
                  <a:fillRect l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Straight Connector 173"/>
          <p:cNvCxnSpPr>
            <a:stCxn id="66" idx="0"/>
            <a:endCxn id="172" idx="4"/>
          </p:cNvCxnSpPr>
          <p:nvPr/>
        </p:nvCxnSpPr>
        <p:spPr>
          <a:xfrm flipH="1" flipV="1">
            <a:off x="7061479" y="404664"/>
            <a:ext cx="366279" cy="3299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65" idx="0"/>
            <a:endCxn id="172" idx="4"/>
          </p:cNvCxnSpPr>
          <p:nvPr/>
        </p:nvCxnSpPr>
        <p:spPr>
          <a:xfrm flipH="1" flipV="1">
            <a:off x="7061479" y="404664"/>
            <a:ext cx="732252" cy="3299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64" idx="0"/>
            <a:endCxn id="172" idx="4"/>
          </p:cNvCxnSpPr>
          <p:nvPr/>
        </p:nvCxnSpPr>
        <p:spPr>
          <a:xfrm flipH="1" flipV="1">
            <a:off x="7061479" y="404664"/>
            <a:ext cx="1125502" cy="3299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66" idx="0"/>
            <a:endCxn id="173" idx="4"/>
          </p:cNvCxnSpPr>
          <p:nvPr/>
        </p:nvCxnSpPr>
        <p:spPr>
          <a:xfrm flipH="1" flipV="1">
            <a:off x="7421519" y="404664"/>
            <a:ext cx="6239" cy="3299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65" idx="0"/>
            <a:endCxn id="173" idx="4"/>
          </p:cNvCxnSpPr>
          <p:nvPr/>
        </p:nvCxnSpPr>
        <p:spPr>
          <a:xfrm flipH="1" flipV="1">
            <a:off x="7421519" y="404664"/>
            <a:ext cx="372212" cy="3299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stCxn id="64" idx="0"/>
            <a:endCxn id="173" idx="4"/>
          </p:cNvCxnSpPr>
          <p:nvPr/>
        </p:nvCxnSpPr>
        <p:spPr>
          <a:xfrm flipH="1" flipV="1">
            <a:off x="7421519" y="404664"/>
            <a:ext cx="765462" cy="3299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66" idx="0"/>
            <a:endCxn id="171" idx="4"/>
          </p:cNvCxnSpPr>
          <p:nvPr/>
        </p:nvCxnSpPr>
        <p:spPr>
          <a:xfrm flipV="1">
            <a:off x="7427758" y="404664"/>
            <a:ext cx="353801" cy="3299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65" idx="0"/>
            <a:endCxn id="171" idx="4"/>
          </p:cNvCxnSpPr>
          <p:nvPr/>
        </p:nvCxnSpPr>
        <p:spPr>
          <a:xfrm flipH="1" flipV="1">
            <a:off x="7781559" y="404664"/>
            <a:ext cx="12172" cy="3299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64" idx="0"/>
            <a:endCxn id="171" idx="4"/>
          </p:cNvCxnSpPr>
          <p:nvPr/>
        </p:nvCxnSpPr>
        <p:spPr>
          <a:xfrm flipH="1" flipV="1">
            <a:off x="7781559" y="404664"/>
            <a:ext cx="405422" cy="3299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66" idx="0"/>
            <a:endCxn id="170" idx="4"/>
          </p:cNvCxnSpPr>
          <p:nvPr/>
        </p:nvCxnSpPr>
        <p:spPr>
          <a:xfrm flipV="1">
            <a:off x="7427758" y="404664"/>
            <a:ext cx="713841" cy="3299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>
            <a:stCxn id="65" idx="0"/>
            <a:endCxn id="170" idx="4"/>
          </p:cNvCxnSpPr>
          <p:nvPr/>
        </p:nvCxnSpPr>
        <p:spPr>
          <a:xfrm flipV="1">
            <a:off x="7793731" y="404664"/>
            <a:ext cx="347868" cy="3299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stCxn id="64" idx="0"/>
            <a:endCxn id="170" idx="4"/>
          </p:cNvCxnSpPr>
          <p:nvPr/>
        </p:nvCxnSpPr>
        <p:spPr>
          <a:xfrm flipH="1" flipV="1">
            <a:off x="8141599" y="404664"/>
            <a:ext cx="45382" cy="3299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>
            <a:stCxn id="66" idx="0"/>
            <a:endCxn id="169" idx="4"/>
          </p:cNvCxnSpPr>
          <p:nvPr/>
        </p:nvCxnSpPr>
        <p:spPr>
          <a:xfrm flipV="1">
            <a:off x="7427758" y="404664"/>
            <a:ext cx="1073881" cy="3299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>
            <a:stCxn id="65" idx="0"/>
            <a:endCxn id="169" idx="4"/>
          </p:cNvCxnSpPr>
          <p:nvPr/>
        </p:nvCxnSpPr>
        <p:spPr>
          <a:xfrm flipV="1">
            <a:off x="7793731" y="404664"/>
            <a:ext cx="707908" cy="3299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>
            <a:stCxn id="64" idx="0"/>
            <a:endCxn id="169" idx="4"/>
          </p:cNvCxnSpPr>
          <p:nvPr/>
        </p:nvCxnSpPr>
        <p:spPr>
          <a:xfrm flipV="1">
            <a:off x="8186981" y="404664"/>
            <a:ext cx="314658" cy="3299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Oval 232"/>
              <p:cNvSpPr/>
              <p:nvPr/>
            </p:nvSpPr>
            <p:spPr>
              <a:xfrm>
                <a:off x="8081789" y="1981378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3" name="Oval 2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789" y="1981378"/>
                <a:ext cx="288032" cy="288032"/>
              </a:xfrm>
              <a:prstGeom prst="ellipse">
                <a:avLst/>
              </a:prstGeom>
              <a:blipFill rotWithShape="1">
                <a:blip r:embed="rId37"/>
                <a:stretch>
                  <a:fillRect l="-8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Oval 233"/>
              <p:cNvSpPr/>
              <p:nvPr/>
            </p:nvSpPr>
            <p:spPr>
              <a:xfrm>
                <a:off x="7688539" y="1981378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4" name="Oval 2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39" y="1981378"/>
                <a:ext cx="288032" cy="288032"/>
              </a:xfrm>
              <a:prstGeom prst="ellipse">
                <a:avLst/>
              </a:prstGeom>
              <a:blipFill rotWithShape="1">
                <a:blip r:embed="rId38"/>
                <a:stretch>
                  <a:fillRect l="-8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Oval 234"/>
              <p:cNvSpPr/>
              <p:nvPr/>
            </p:nvSpPr>
            <p:spPr>
              <a:xfrm>
                <a:off x="7322566" y="1981378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5" name="Oval 2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566" y="1981378"/>
                <a:ext cx="288032" cy="288032"/>
              </a:xfrm>
              <a:prstGeom prst="ellipse">
                <a:avLst/>
              </a:prstGeom>
              <a:blipFill rotWithShape="1">
                <a:blip r:embed="rId39"/>
                <a:stretch>
                  <a:fillRect l="-8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Connector 235"/>
          <p:cNvCxnSpPr>
            <a:stCxn id="110" idx="0"/>
            <a:endCxn id="233" idx="4"/>
          </p:cNvCxnSpPr>
          <p:nvPr/>
        </p:nvCxnSpPr>
        <p:spPr>
          <a:xfrm flipV="1">
            <a:off x="8024310" y="2269410"/>
            <a:ext cx="201495" cy="2490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>
            <a:stCxn id="111" idx="0"/>
            <a:endCxn id="233" idx="4"/>
          </p:cNvCxnSpPr>
          <p:nvPr/>
        </p:nvCxnSpPr>
        <p:spPr>
          <a:xfrm flipV="1">
            <a:off x="7631060" y="2269410"/>
            <a:ext cx="594745" cy="2490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stCxn id="110" idx="0"/>
            <a:endCxn id="234" idx="4"/>
          </p:cNvCxnSpPr>
          <p:nvPr/>
        </p:nvCxnSpPr>
        <p:spPr>
          <a:xfrm flipH="1" flipV="1">
            <a:off x="7832555" y="2269410"/>
            <a:ext cx="191755" cy="2490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111" idx="0"/>
            <a:endCxn id="234" idx="4"/>
          </p:cNvCxnSpPr>
          <p:nvPr/>
        </p:nvCxnSpPr>
        <p:spPr>
          <a:xfrm flipV="1">
            <a:off x="7631060" y="2269410"/>
            <a:ext cx="201495" cy="2490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110" idx="0"/>
            <a:endCxn id="235" idx="4"/>
          </p:cNvCxnSpPr>
          <p:nvPr/>
        </p:nvCxnSpPr>
        <p:spPr>
          <a:xfrm flipH="1" flipV="1">
            <a:off x="7466582" y="2269410"/>
            <a:ext cx="557728" cy="2490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>
            <a:stCxn id="111" idx="0"/>
            <a:endCxn id="235" idx="4"/>
          </p:cNvCxnSpPr>
          <p:nvPr/>
        </p:nvCxnSpPr>
        <p:spPr>
          <a:xfrm flipH="1" flipV="1">
            <a:off x="7466582" y="2269410"/>
            <a:ext cx="164478" cy="2490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Oval 254"/>
              <p:cNvSpPr/>
              <p:nvPr/>
            </p:nvSpPr>
            <p:spPr>
              <a:xfrm>
                <a:off x="7857783" y="4293096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5" name="Oval 2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783" y="4293096"/>
                <a:ext cx="288032" cy="288032"/>
              </a:xfrm>
              <a:prstGeom prst="ellipse">
                <a:avLst/>
              </a:prstGeom>
              <a:blipFill rotWithShape="1">
                <a:blip r:embed="rId40"/>
                <a:stretch>
                  <a:fillRect l="-8163" b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Oval 255"/>
              <p:cNvSpPr/>
              <p:nvPr/>
            </p:nvSpPr>
            <p:spPr>
              <a:xfrm>
                <a:off x="7464533" y="4293096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6" name="Oval 2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533" y="4293096"/>
                <a:ext cx="288032" cy="288032"/>
              </a:xfrm>
              <a:prstGeom prst="ellipse">
                <a:avLst/>
              </a:prstGeom>
              <a:blipFill rotWithShape="1">
                <a:blip r:embed="rId41"/>
                <a:stretch>
                  <a:fillRect l="-8000" b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7" name="Straight Connector 256"/>
          <p:cNvCxnSpPr>
            <a:stCxn id="157" idx="0"/>
            <a:endCxn id="255" idx="4"/>
          </p:cNvCxnSpPr>
          <p:nvPr/>
        </p:nvCxnSpPr>
        <p:spPr>
          <a:xfrm flipH="1" flipV="1">
            <a:off x="8001799" y="4581128"/>
            <a:ext cx="391892" cy="2598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>
            <a:stCxn id="157" idx="0"/>
            <a:endCxn id="256" idx="4"/>
          </p:cNvCxnSpPr>
          <p:nvPr/>
        </p:nvCxnSpPr>
        <p:spPr>
          <a:xfrm flipH="1" flipV="1">
            <a:off x="7608549" y="4581128"/>
            <a:ext cx="785142" cy="2598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>
            <a:stCxn id="158" idx="0"/>
            <a:endCxn id="255" idx="4"/>
          </p:cNvCxnSpPr>
          <p:nvPr/>
        </p:nvCxnSpPr>
        <p:spPr>
          <a:xfrm flipV="1">
            <a:off x="8000441" y="4581128"/>
            <a:ext cx="1358" cy="2598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>
            <a:stCxn id="158" idx="0"/>
            <a:endCxn id="256" idx="4"/>
          </p:cNvCxnSpPr>
          <p:nvPr/>
        </p:nvCxnSpPr>
        <p:spPr>
          <a:xfrm flipH="1" flipV="1">
            <a:off x="7608549" y="4581128"/>
            <a:ext cx="391892" cy="2598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>
            <a:stCxn id="155" idx="0"/>
            <a:endCxn id="255" idx="4"/>
          </p:cNvCxnSpPr>
          <p:nvPr/>
        </p:nvCxnSpPr>
        <p:spPr>
          <a:xfrm flipV="1">
            <a:off x="7620206" y="4581128"/>
            <a:ext cx="381593" cy="2657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155" idx="0"/>
            <a:endCxn id="256" idx="4"/>
          </p:cNvCxnSpPr>
          <p:nvPr/>
        </p:nvCxnSpPr>
        <p:spPr>
          <a:xfrm flipH="1" flipV="1">
            <a:off x="7608549" y="4581128"/>
            <a:ext cx="11657" cy="2657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156" idx="0"/>
            <a:endCxn id="255" idx="4"/>
          </p:cNvCxnSpPr>
          <p:nvPr/>
        </p:nvCxnSpPr>
        <p:spPr>
          <a:xfrm flipV="1">
            <a:off x="7226956" y="4581128"/>
            <a:ext cx="774843" cy="2657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>
            <a:stCxn id="156" idx="0"/>
            <a:endCxn id="256" idx="4"/>
          </p:cNvCxnSpPr>
          <p:nvPr/>
        </p:nvCxnSpPr>
        <p:spPr>
          <a:xfrm flipV="1">
            <a:off x="7226956" y="4581128"/>
            <a:ext cx="381593" cy="2657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Oval 341"/>
              <p:cNvSpPr/>
              <p:nvPr/>
            </p:nvSpPr>
            <p:spPr>
              <a:xfrm>
                <a:off x="6041689" y="5921072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2" name="Oval 3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689" y="5921072"/>
                <a:ext cx="288032" cy="288032"/>
              </a:xfrm>
              <a:prstGeom prst="ellipse">
                <a:avLst/>
              </a:prstGeom>
              <a:blipFill rotWithShape="1">
                <a:blip r:embed="rId42"/>
                <a:stretch>
                  <a:fillRect l="-8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Oval 342"/>
              <p:cNvSpPr/>
              <p:nvPr/>
            </p:nvSpPr>
            <p:spPr>
              <a:xfrm>
                <a:off x="5648439" y="5921072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3" name="Oval 3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439" y="5921072"/>
                <a:ext cx="288032" cy="288032"/>
              </a:xfrm>
              <a:prstGeom prst="ellipse">
                <a:avLst/>
              </a:prstGeom>
              <a:blipFill rotWithShape="1">
                <a:blip r:embed="rId43"/>
                <a:stretch>
                  <a:fillRect l="-8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Oval 343"/>
              <p:cNvSpPr/>
              <p:nvPr/>
            </p:nvSpPr>
            <p:spPr>
              <a:xfrm>
                <a:off x="5282466" y="5921072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4" name="Oval 3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466" y="5921072"/>
                <a:ext cx="288032" cy="288032"/>
              </a:xfrm>
              <a:prstGeom prst="ellipse">
                <a:avLst/>
              </a:prstGeom>
              <a:blipFill rotWithShape="1">
                <a:blip r:embed="rId44"/>
                <a:stretch>
                  <a:fillRect l="-8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Oval 344"/>
              <p:cNvSpPr/>
              <p:nvPr/>
            </p:nvSpPr>
            <p:spPr>
              <a:xfrm>
                <a:off x="6368519" y="6555334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345" name="Oval 3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519" y="6555334"/>
                <a:ext cx="288032" cy="288032"/>
              </a:xfrm>
              <a:prstGeom prst="ellipse">
                <a:avLst/>
              </a:prstGeom>
              <a:blipFill rotWithShape="1">
                <a:blip r:embed="rId22"/>
                <a:stretch>
                  <a:fillRect l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Oval 345"/>
              <p:cNvSpPr/>
              <p:nvPr/>
            </p:nvSpPr>
            <p:spPr>
              <a:xfrm>
                <a:off x="6008479" y="6555334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346" name="Oval 3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479" y="6555334"/>
                <a:ext cx="288032" cy="288032"/>
              </a:xfrm>
              <a:prstGeom prst="ellipse">
                <a:avLst/>
              </a:prstGeom>
              <a:blipFill rotWithShape="1">
                <a:blip r:embed="rId23"/>
                <a:stretch>
                  <a:fillRect l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Oval 346"/>
              <p:cNvSpPr/>
              <p:nvPr/>
            </p:nvSpPr>
            <p:spPr>
              <a:xfrm>
                <a:off x="5648439" y="6555334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347" name="Oval 3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439" y="6555334"/>
                <a:ext cx="288032" cy="288032"/>
              </a:xfrm>
              <a:prstGeom prst="ellipse">
                <a:avLst/>
              </a:prstGeom>
              <a:blipFill rotWithShape="1">
                <a:blip r:embed="rId24"/>
                <a:stretch>
                  <a:fillRect l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8" name="Oval 347"/>
              <p:cNvSpPr/>
              <p:nvPr/>
            </p:nvSpPr>
            <p:spPr>
              <a:xfrm>
                <a:off x="4928359" y="6555334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348" name="Oval 3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359" y="6555334"/>
                <a:ext cx="288032" cy="288032"/>
              </a:xfrm>
              <a:prstGeom prst="ellipse">
                <a:avLst/>
              </a:prstGeom>
              <a:blipFill rotWithShape="1">
                <a:blip r:embed="rId4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Oval 348"/>
              <p:cNvSpPr/>
              <p:nvPr/>
            </p:nvSpPr>
            <p:spPr>
              <a:xfrm>
                <a:off x="5288399" y="6555334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349" name="Oval 3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399" y="6555334"/>
                <a:ext cx="288032" cy="288032"/>
              </a:xfrm>
              <a:prstGeom prst="ellipse">
                <a:avLst/>
              </a:prstGeom>
              <a:blipFill rotWithShape="1">
                <a:blip r:embed="rId26"/>
                <a:stretch>
                  <a:fillRect l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0" name="Straight Connector 349"/>
          <p:cNvCxnSpPr>
            <a:stCxn id="348" idx="0"/>
            <a:endCxn id="344" idx="4"/>
          </p:cNvCxnSpPr>
          <p:nvPr/>
        </p:nvCxnSpPr>
        <p:spPr>
          <a:xfrm flipV="1">
            <a:off x="5072375" y="6209104"/>
            <a:ext cx="354107" cy="3462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/>
          <p:cNvCxnSpPr>
            <a:stCxn id="349" idx="0"/>
            <a:endCxn id="344" idx="4"/>
          </p:cNvCxnSpPr>
          <p:nvPr/>
        </p:nvCxnSpPr>
        <p:spPr>
          <a:xfrm flipH="1" flipV="1">
            <a:off x="5426482" y="6209104"/>
            <a:ext cx="5933" cy="3462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>
            <a:stCxn id="347" idx="0"/>
            <a:endCxn id="343" idx="4"/>
          </p:cNvCxnSpPr>
          <p:nvPr/>
        </p:nvCxnSpPr>
        <p:spPr>
          <a:xfrm flipV="1">
            <a:off x="5792455" y="6209104"/>
            <a:ext cx="0" cy="3462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47" idx="0"/>
            <a:endCxn id="344" idx="4"/>
          </p:cNvCxnSpPr>
          <p:nvPr/>
        </p:nvCxnSpPr>
        <p:spPr>
          <a:xfrm flipH="1" flipV="1">
            <a:off x="5426482" y="6209104"/>
            <a:ext cx="365973" cy="3462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>
            <a:stCxn id="346" idx="0"/>
            <a:endCxn id="344" idx="4"/>
          </p:cNvCxnSpPr>
          <p:nvPr/>
        </p:nvCxnSpPr>
        <p:spPr>
          <a:xfrm flipH="1" flipV="1">
            <a:off x="5426482" y="6209104"/>
            <a:ext cx="726013" cy="3462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stCxn id="345" idx="0"/>
            <a:endCxn id="344" idx="4"/>
          </p:cNvCxnSpPr>
          <p:nvPr/>
        </p:nvCxnSpPr>
        <p:spPr>
          <a:xfrm flipH="1" flipV="1">
            <a:off x="5426482" y="6209104"/>
            <a:ext cx="1086053" cy="3462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348" idx="0"/>
            <a:endCxn id="343" idx="4"/>
          </p:cNvCxnSpPr>
          <p:nvPr/>
        </p:nvCxnSpPr>
        <p:spPr>
          <a:xfrm flipV="1">
            <a:off x="5072375" y="6209104"/>
            <a:ext cx="720080" cy="3462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348" idx="0"/>
            <a:endCxn id="342" idx="4"/>
          </p:cNvCxnSpPr>
          <p:nvPr/>
        </p:nvCxnSpPr>
        <p:spPr>
          <a:xfrm flipV="1">
            <a:off x="5072375" y="6209104"/>
            <a:ext cx="1113330" cy="3462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349" idx="0"/>
            <a:endCxn id="343" idx="4"/>
          </p:cNvCxnSpPr>
          <p:nvPr/>
        </p:nvCxnSpPr>
        <p:spPr>
          <a:xfrm flipV="1">
            <a:off x="5432415" y="6209104"/>
            <a:ext cx="360040" cy="3462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>
            <a:stCxn id="349" idx="0"/>
            <a:endCxn id="342" idx="4"/>
          </p:cNvCxnSpPr>
          <p:nvPr/>
        </p:nvCxnSpPr>
        <p:spPr>
          <a:xfrm flipV="1">
            <a:off x="5432415" y="6209104"/>
            <a:ext cx="753290" cy="3462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/>
          <p:cNvCxnSpPr>
            <a:stCxn id="347" idx="0"/>
            <a:endCxn id="342" idx="4"/>
          </p:cNvCxnSpPr>
          <p:nvPr/>
        </p:nvCxnSpPr>
        <p:spPr>
          <a:xfrm flipV="1">
            <a:off x="5792455" y="6209104"/>
            <a:ext cx="393250" cy="3462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>
            <a:stCxn id="346" idx="0"/>
            <a:endCxn id="343" idx="4"/>
          </p:cNvCxnSpPr>
          <p:nvPr/>
        </p:nvCxnSpPr>
        <p:spPr>
          <a:xfrm flipH="1" flipV="1">
            <a:off x="5792455" y="6209104"/>
            <a:ext cx="360040" cy="3462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>
            <a:stCxn id="346" idx="0"/>
            <a:endCxn id="342" idx="4"/>
          </p:cNvCxnSpPr>
          <p:nvPr/>
        </p:nvCxnSpPr>
        <p:spPr>
          <a:xfrm flipV="1">
            <a:off x="6152495" y="6209104"/>
            <a:ext cx="33210" cy="3462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>
            <a:stCxn id="345" idx="0"/>
            <a:endCxn id="342" idx="4"/>
          </p:cNvCxnSpPr>
          <p:nvPr/>
        </p:nvCxnSpPr>
        <p:spPr>
          <a:xfrm flipH="1" flipV="1">
            <a:off x="6185705" y="6209104"/>
            <a:ext cx="326830" cy="3462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>
            <a:stCxn id="345" idx="0"/>
            <a:endCxn id="343" idx="4"/>
          </p:cNvCxnSpPr>
          <p:nvPr/>
        </p:nvCxnSpPr>
        <p:spPr>
          <a:xfrm flipH="1" flipV="1">
            <a:off x="5792455" y="6209104"/>
            <a:ext cx="720080" cy="3462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Oval 364"/>
              <p:cNvSpPr/>
              <p:nvPr/>
            </p:nvSpPr>
            <p:spPr>
              <a:xfrm>
                <a:off x="5845064" y="5417016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5" name="Oval 3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064" y="5417016"/>
                <a:ext cx="288032" cy="288032"/>
              </a:xfrm>
              <a:prstGeom prst="ellipse">
                <a:avLst/>
              </a:prstGeom>
              <a:blipFill rotWithShape="1">
                <a:blip r:embed="rId46"/>
                <a:stretch>
                  <a:fillRect l="-8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Oval 365"/>
              <p:cNvSpPr/>
              <p:nvPr/>
            </p:nvSpPr>
            <p:spPr>
              <a:xfrm>
                <a:off x="5451814" y="5417016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6" name="Oval 3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814" y="5417016"/>
                <a:ext cx="288032" cy="288032"/>
              </a:xfrm>
              <a:prstGeom prst="ellipse">
                <a:avLst/>
              </a:prstGeom>
              <a:blipFill rotWithShape="1">
                <a:blip r:embed="rId47"/>
                <a:stretch>
                  <a:fillRect l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7" name="Straight Connector 366"/>
          <p:cNvCxnSpPr>
            <a:stCxn id="344" idx="0"/>
            <a:endCxn id="366" idx="4"/>
          </p:cNvCxnSpPr>
          <p:nvPr/>
        </p:nvCxnSpPr>
        <p:spPr>
          <a:xfrm flipV="1">
            <a:off x="5426482" y="5705048"/>
            <a:ext cx="169348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44" idx="0"/>
            <a:endCxn id="365" idx="4"/>
          </p:cNvCxnSpPr>
          <p:nvPr/>
        </p:nvCxnSpPr>
        <p:spPr>
          <a:xfrm flipV="1">
            <a:off x="5426482" y="5705048"/>
            <a:ext cx="562598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>
            <a:stCxn id="343" idx="0"/>
            <a:endCxn id="366" idx="4"/>
          </p:cNvCxnSpPr>
          <p:nvPr/>
        </p:nvCxnSpPr>
        <p:spPr>
          <a:xfrm flipH="1" flipV="1">
            <a:off x="5595830" y="5705048"/>
            <a:ext cx="196625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/>
          <p:cNvCxnSpPr>
            <a:stCxn id="343" idx="0"/>
            <a:endCxn id="365" idx="4"/>
          </p:cNvCxnSpPr>
          <p:nvPr/>
        </p:nvCxnSpPr>
        <p:spPr>
          <a:xfrm flipV="1">
            <a:off x="5792455" y="5705048"/>
            <a:ext cx="196625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/>
          <p:cNvCxnSpPr>
            <a:stCxn id="342" idx="0"/>
            <a:endCxn id="365" idx="4"/>
          </p:cNvCxnSpPr>
          <p:nvPr/>
        </p:nvCxnSpPr>
        <p:spPr>
          <a:xfrm flipH="1" flipV="1">
            <a:off x="5989080" y="5705048"/>
            <a:ext cx="196625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/>
          <p:cNvCxnSpPr>
            <a:stCxn id="342" idx="0"/>
            <a:endCxn id="366" idx="4"/>
          </p:cNvCxnSpPr>
          <p:nvPr/>
        </p:nvCxnSpPr>
        <p:spPr>
          <a:xfrm flipH="1" flipV="1">
            <a:off x="5595830" y="5705048"/>
            <a:ext cx="589875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3" name="Oval 372"/>
              <p:cNvSpPr/>
              <p:nvPr/>
            </p:nvSpPr>
            <p:spPr>
              <a:xfrm>
                <a:off x="5427467" y="4846898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3" name="Oval 3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467" y="4846898"/>
                <a:ext cx="288032" cy="288032"/>
              </a:xfrm>
              <a:prstGeom prst="ellipse">
                <a:avLst/>
              </a:prstGeom>
              <a:blipFill rotWithShape="1">
                <a:blip r:embed="rId29"/>
                <a:stretch>
                  <a:fillRect l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4" name="Oval 373"/>
              <p:cNvSpPr/>
              <p:nvPr/>
            </p:nvSpPr>
            <p:spPr>
              <a:xfrm>
                <a:off x="5034217" y="4846898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4" name="Oval 3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217" y="4846898"/>
                <a:ext cx="288032" cy="288032"/>
              </a:xfrm>
              <a:prstGeom prst="ellipse">
                <a:avLst/>
              </a:prstGeom>
              <a:blipFill rotWithShape="1">
                <a:blip r:embed="rId30"/>
                <a:stretch>
                  <a:fillRect l="-8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Oval 374"/>
              <p:cNvSpPr/>
              <p:nvPr/>
            </p:nvSpPr>
            <p:spPr>
              <a:xfrm>
                <a:off x="6200952" y="4840952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5" name="Oval 3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952" y="4840952"/>
                <a:ext cx="288032" cy="288032"/>
              </a:xfrm>
              <a:prstGeom prst="ellipse">
                <a:avLst/>
              </a:prstGeom>
              <a:blipFill rotWithShape="1">
                <a:blip r:embed="rId48"/>
                <a:stretch>
                  <a:fillRect l="-8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Oval 375"/>
              <p:cNvSpPr/>
              <p:nvPr/>
            </p:nvSpPr>
            <p:spPr>
              <a:xfrm>
                <a:off x="5807702" y="4840952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6" name="Oval 3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702" y="4840952"/>
                <a:ext cx="288032" cy="288032"/>
              </a:xfrm>
              <a:prstGeom prst="ellipse">
                <a:avLst/>
              </a:prstGeom>
              <a:blipFill rotWithShape="1">
                <a:blip r:embed="rId32"/>
                <a:stretch>
                  <a:fillRect l="-8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7" name="Straight Connector 376"/>
          <p:cNvCxnSpPr>
            <a:stCxn id="366" idx="0"/>
            <a:endCxn id="374" idx="4"/>
          </p:cNvCxnSpPr>
          <p:nvPr/>
        </p:nvCxnSpPr>
        <p:spPr>
          <a:xfrm flipH="1" flipV="1">
            <a:off x="5178233" y="5134930"/>
            <a:ext cx="417597" cy="2820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/>
          <p:cNvCxnSpPr>
            <a:stCxn id="366" idx="0"/>
            <a:endCxn id="373" idx="4"/>
          </p:cNvCxnSpPr>
          <p:nvPr/>
        </p:nvCxnSpPr>
        <p:spPr>
          <a:xfrm flipH="1" flipV="1">
            <a:off x="5571483" y="5134930"/>
            <a:ext cx="24347" cy="2820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/>
          <p:cNvCxnSpPr>
            <a:stCxn id="366" idx="0"/>
            <a:endCxn id="376" idx="4"/>
          </p:cNvCxnSpPr>
          <p:nvPr/>
        </p:nvCxnSpPr>
        <p:spPr>
          <a:xfrm flipV="1">
            <a:off x="5595830" y="5128984"/>
            <a:ext cx="355888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/>
          <p:cNvCxnSpPr>
            <a:stCxn id="366" idx="0"/>
            <a:endCxn id="375" idx="4"/>
          </p:cNvCxnSpPr>
          <p:nvPr/>
        </p:nvCxnSpPr>
        <p:spPr>
          <a:xfrm flipV="1">
            <a:off x="5595830" y="5128984"/>
            <a:ext cx="749138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/>
          <p:cNvCxnSpPr>
            <a:stCxn id="365" idx="0"/>
            <a:endCxn id="375" idx="4"/>
          </p:cNvCxnSpPr>
          <p:nvPr/>
        </p:nvCxnSpPr>
        <p:spPr>
          <a:xfrm flipV="1">
            <a:off x="5989080" y="5128984"/>
            <a:ext cx="355888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>
            <a:stCxn id="365" idx="0"/>
            <a:endCxn id="376" idx="4"/>
          </p:cNvCxnSpPr>
          <p:nvPr/>
        </p:nvCxnSpPr>
        <p:spPr>
          <a:xfrm flipH="1" flipV="1">
            <a:off x="5951718" y="5128984"/>
            <a:ext cx="37362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/>
          <p:cNvCxnSpPr>
            <a:stCxn id="365" idx="0"/>
            <a:endCxn id="373" idx="4"/>
          </p:cNvCxnSpPr>
          <p:nvPr/>
        </p:nvCxnSpPr>
        <p:spPr>
          <a:xfrm flipH="1" flipV="1">
            <a:off x="5571483" y="5134930"/>
            <a:ext cx="417597" cy="2820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stCxn id="365" idx="0"/>
            <a:endCxn id="374" idx="4"/>
          </p:cNvCxnSpPr>
          <p:nvPr/>
        </p:nvCxnSpPr>
        <p:spPr>
          <a:xfrm flipH="1" flipV="1">
            <a:off x="5178233" y="5134930"/>
            <a:ext cx="810847" cy="2820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5" name="Oval 384"/>
              <p:cNvSpPr/>
              <p:nvPr/>
            </p:nvSpPr>
            <p:spPr>
              <a:xfrm>
                <a:off x="5622014" y="4359949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4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5" name="Oval 3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014" y="4359949"/>
                <a:ext cx="288032" cy="288032"/>
              </a:xfrm>
              <a:prstGeom prst="ellipse">
                <a:avLst/>
              </a:prstGeom>
              <a:blipFill rotWithShape="1">
                <a:blip r:embed="rId49"/>
                <a:stretch>
                  <a:fillRect b="-8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7" name="Straight Connector 386"/>
          <p:cNvCxnSpPr>
            <a:stCxn id="375" idx="0"/>
            <a:endCxn id="385" idx="4"/>
          </p:cNvCxnSpPr>
          <p:nvPr/>
        </p:nvCxnSpPr>
        <p:spPr>
          <a:xfrm flipH="1" flipV="1">
            <a:off x="5766030" y="4647981"/>
            <a:ext cx="578938" cy="1929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/>
          <p:cNvCxnSpPr>
            <a:stCxn id="376" idx="0"/>
            <a:endCxn id="385" idx="4"/>
          </p:cNvCxnSpPr>
          <p:nvPr/>
        </p:nvCxnSpPr>
        <p:spPr>
          <a:xfrm flipH="1" flipV="1">
            <a:off x="5766030" y="4647981"/>
            <a:ext cx="185688" cy="1929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>
            <a:stCxn id="373" idx="0"/>
            <a:endCxn id="385" idx="4"/>
          </p:cNvCxnSpPr>
          <p:nvPr/>
        </p:nvCxnSpPr>
        <p:spPr>
          <a:xfrm flipV="1">
            <a:off x="5571483" y="4647981"/>
            <a:ext cx="194547" cy="1989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stCxn id="374" idx="0"/>
            <a:endCxn id="385" idx="4"/>
          </p:cNvCxnSpPr>
          <p:nvPr/>
        </p:nvCxnSpPr>
        <p:spPr>
          <a:xfrm flipV="1">
            <a:off x="5178233" y="4647981"/>
            <a:ext cx="587797" cy="1989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Left Arrow 403"/>
          <p:cNvSpPr/>
          <p:nvPr/>
        </p:nvSpPr>
        <p:spPr>
          <a:xfrm>
            <a:off x="6708507" y="5515155"/>
            <a:ext cx="231349" cy="144016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001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Why now? - Compute</a:t>
            </a:r>
            <a:endParaRPr lang="hu-HU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463580" y="2057686"/>
            <a:ext cx="3892397" cy="3915485"/>
          </a:xfrm>
        </p:spPr>
        <p:txBody>
          <a:bodyPr/>
          <a:lstStyle/>
          <a:p>
            <a:r>
              <a:rPr lang="en-US" noProof="0" dirty="0" smtClean="0"/>
              <a:t>Natural increase in computational power</a:t>
            </a:r>
          </a:p>
          <a:p>
            <a:r>
              <a:rPr lang="en-US" noProof="0" dirty="0" smtClean="0"/>
              <a:t>GP GPU technology</a:t>
            </a:r>
            <a:endParaRPr lang="hu-HU" noProof="0" dirty="0" smtClean="0"/>
          </a:p>
          <a:p>
            <a:pPr lvl="1"/>
            <a:r>
              <a:rPr lang="hu-HU" dirty="0" smtClean="0"/>
              <a:t>NN rely on matrix and vector operations</a:t>
            </a:r>
          </a:p>
          <a:p>
            <a:pPr lvl="1"/>
            <a:r>
              <a:rPr lang="hu-HU" noProof="0" dirty="0" smtClean="0"/>
              <a:t>Parallelization brings great speed-up</a:t>
            </a:r>
          </a:p>
          <a:p>
            <a:pPr lvl="1"/>
            <a:r>
              <a:rPr lang="hu-HU" dirty="0" smtClean="0"/>
              <a:t>GPU architecture is a good fit</a:t>
            </a:r>
            <a:endParaRPr lang="en-US" noProof="0" dirty="0"/>
          </a:p>
        </p:txBody>
      </p:sp>
      <p:pic>
        <p:nvPicPr>
          <p:cNvPr id="8" name="Picture 2" descr="D:\monst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6" t="15457" r="14603" b="23132"/>
          <a:stretch/>
        </p:blipFill>
        <p:spPr bwMode="auto">
          <a:xfrm rot="16200000">
            <a:off x="4999086" y="1849788"/>
            <a:ext cx="3371875" cy="465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08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Why now? - Data</a:t>
            </a:r>
            <a:endParaRPr lang="hu-H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hu-HU" dirty="0" smtClean="0"/>
              <a:t>Complex models are more efficient when trained on lots of data</a:t>
            </a:r>
          </a:p>
          <a:p>
            <a:r>
              <a:rPr lang="hu-HU" dirty="0" smtClean="0"/>
              <a:t>The amount of data increased quickly</a:t>
            </a:r>
          </a:p>
          <a:p>
            <a:pPr lvl="1"/>
            <a:r>
              <a:rPr lang="hu-HU" dirty="0" smtClean="0"/>
              <a:t>This includes labelled data as well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5680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Why now? – Research breakthroughs – Non-saturating activations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3726539199"/>
                  </p:ext>
                </p:extLst>
              </p:nvPr>
            </p:nvGraphicFramePr>
            <p:xfrm>
              <a:off x="251520" y="2060848"/>
              <a:ext cx="8661874" cy="2656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20280"/>
                    <a:gridCol w="2510346"/>
                    <a:gridCol w="2468880"/>
                    <a:gridCol w="1162368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hu-HU" sz="1400" dirty="0" smtClean="0"/>
                            <a:t>Name</a:t>
                          </a:r>
                          <a:endParaRPr lang="hu-H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400" b="1" i="1" dirty="0" smtClean="0">
                                    <a:latin typeface="Cambria Math"/>
                                  </a:rPr>
                                  <m:t>𝒇</m:t>
                                </m:r>
                                <m:r>
                                  <a:rPr lang="hu-HU" sz="1400" b="1" i="1" dirty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hu-HU" sz="1400" b="1" i="1" dirty="0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hu-HU" sz="1400" b="1" i="1" dirty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hu-H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400" b="1" i="1" dirty="0" smtClean="0">
                                    <a:latin typeface="Cambria Math"/>
                                  </a:rPr>
                                  <m:t>𝒇</m:t>
                                </m:r>
                                <m:r>
                                  <a:rPr lang="hu-HU" sz="1400" b="1" i="1" dirty="0" smtClean="0">
                                    <a:latin typeface="Cambria Math"/>
                                  </a:rPr>
                                  <m:t>′(</m:t>
                                </m:r>
                                <m:r>
                                  <a:rPr lang="hu-HU" sz="1400" b="1" i="1" dirty="0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hu-HU" sz="1400" b="1" i="1" dirty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hu-H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hu-HU" sz="1400" dirty="0" smtClean="0"/>
                            <a:t>Parameters</a:t>
                          </a:r>
                          <a:endParaRPr lang="hu-HU" sz="1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hu-HU" sz="1400" dirty="0" smtClean="0"/>
                            <a:t>Rectified Linear Unit (</a:t>
                          </a:r>
                          <a:r>
                            <a:rPr lang="hu-HU" sz="1400" dirty="0" err="1" smtClean="0"/>
                            <a:t>ReLU</a:t>
                          </a:r>
                          <a:r>
                            <a:rPr lang="hu-HU" sz="1400" dirty="0" smtClean="0"/>
                            <a:t>)</a:t>
                          </a:r>
                        </a:p>
                        <a:p>
                          <a:r>
                            <a:rPr lang="hu-HU" sz="1400" dirty="0" smtClean="0">
                              <a:solidFill>
                                <a:schemeClr val="accent1"/>
                              </a:solidFill>
                            </a:rPr>
                            <a:t>[</a:t>
                          </a:r>
                          <a:r>
                            <a:rPr lang="hu-HU" sz="1400" dirty="0" err="1" smtClean="0">
                              <a:solidFill>
                                <a:schemeClr val="accent1"/>
                              </a:solidFill>
                            </a:rPr>
                            <a:t>Nair</a:t>
                          </a:r>
                          <a:r>
                            <a:rPr lang="hu-HU" sz="1400" dirty="0" smtClean="0">
                              <a:solidFill>
                                <a:schemeClr val="accent1"/>
                              </a:solidFill>
                            </a:rPr>
                            <a:t> &amp;</a:t>
                          </a:r>
                          <a:r>
                            <a:rPr lang="hu-HU" sz="1400" baseline="0" dirty="0" smtClean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:r>
                            <a:rPr lang="hu-HU" sz="1400" baseline="0" dirty="0" err="1" smtClean="0">
                              <a:solidFill>
                                <a:schemeClr val="accent1"/>
                              </a:solidFill>
                            </a:rPr>
                            <a:t>Hinton</a:t>
                          </a:r>
                          <a:r>
                            <a:rPr lang="hu-HU" sz="1400" baseline="0" dirty="0" smtClean="0">
                              <a:solidFill>
                                <a:schemeClr val="accent1"/>
                              </a:solidFill>
                            </a:rPr>
                            <a:t>, 2010]</a:t>
                          </a:r>
                          <a:endParaRPr lang="hu-HU" sz="1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hu-HU" sz="1400" b="0" i="1" smtClean="0">
                                    <a:latin typeface="Cambria Math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hu-HU" sz="1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sz="14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hu-HU" sz="1400" b="0" i="1" smtClean="0">
                                    <a:latin typeface="Cambria Math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hu-HU" sz="1400" b="0" i="1" smtClean="0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1400" b="0" i="0" smtClean="0">
                                        <a:latin typeface="Cambria Math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hu-HU" sz="1400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hu-HU" sz="1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  <m:r>
                                          <a:rPr lang="hu-HU" sz="1400" b="0" i="1" smtClean="0">
                                            <a:latin typeface="Cambria Math"/>
                                          </a:rPr>
                                          <m:t>,0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hu-H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u-HU" sz="14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sz="1400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hu-HU" sz="1400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hu-HU" sz="1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sz="14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hu-HU" sz="1400" b="0" i="1" smtClean="0">
                                    <a:latin typeface="Cambria Math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hu-HU" sz="1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hu-HU" sz="1400" b="0" i="1" smtClean="0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1400" b="0" i="0" smtClean="0">
                                              <a:latin typeface="Cambria Math"/>
                                            </a:rPr>
                                            <m:t>if</m:t>
                                          </m:r>
                                          <m:r>
                                            <a:rPr lang="hu-HU" sz="1400" b="0" i="0" smtClean="0">
                                              <a:latin typeface="Cambria Math"/>
                                            </a:rPr>
                                            <m:t> 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≥0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1400" b="0" i="0" smtClean="0">
                                              <a:latin typeface="Cambria Math"/>
                                            </a:rPr>
                                            <m:t>if</m:t>
                                          </m:r>
                                          <m:r>
                                            <a:rPr lang="hu-HU" sz="1400" b="0" i="0" smtClean="0">
                                              <a:latin typeface="Cambria Math"/>
                                            </a:rPr>
                                            <m:t> 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&lt;0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hu-H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sz="1400" dirty="0" smtClean="0"/>
                            <a:t>None</a:t>
                          </a:r>
                          <a:endParaRPr lang="hu-HU" sz="1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hu-HU" sz="1400" dirty="0" err="1" smtClean="0"/>
                            <a:t>Leaky</a:t>
                          </a:r>
                          <a:r>
                            <a:rPr lang="hu-HU" sz="1400" dirty="0" smtClean="0"/>
                            <a:t> </a:t>
                          </a:r>
                          <a:r>
                            <a:rPr lang="hu-HU" sz="1400" dirty="0" err="1" smtClean="0"/>
                            <a:t>ReLU</a:t>
                          </a:r>
                          <a:endParaRPr lang="hu-HU" sz="1400" dirty="0" smtClean="0"/>
                        </a:p>
                        <a:p>
                          <a:r>
                            <a:rPr lang="hu-HU" sz="1400" dirty="0" smtClean="0">
                              <a:solidFill>
                                <a:schemeClr val="accent1"/>
                              </a:solidFill>
                            </a:rPr>
                            <a:t>[</a:t>
                          </a:r>
                          <a:r>
                            <a:rPr lang="hu-HU" sz="1400" dirty="0" err="1" smtClean="0">
                              <a:solidFill>
                                <a:schemeClr val="accent1"/>
                              </a:solidFill>
                            </a:rPr>
                            <a:t>Maas</a:t>
                          </a:r>
                          <a:r>
                            <a:rPr lang="hu-HU" sz="1400" dirty="0" smtClean="0">
                              <a:solidFill>
                                <a:schemeClr val="accent1"/>
                              </a:solidFill>
                            </a:rPr>
                            <a:t> et. </a:t>
                          </a:r>
                          <a:r>
                            <a:rPr lang="hu-HU" sz="1400" dirty="0" err="1" smtClean="0">
                              <a:solidFill>
                                <a:schemeClr val="accent1"/>
                              </a:solidFill>
                            </a:rPr>
                            <a:t>al</a:t>
                          </a:r>
                          <a:r>
                            <a:rPr lang="hu-HU" sz="1400" dirty="0" smtClean="0">
                              <a:solidFill>
                                <a:schemeClr val="accent1"/>
                              </a:solidFill>
                            </a:rPr>
                            <a:t>, 2013]</a:t>
                          </a:r>
                          <a:endParaRPr lang="hu-HU" sz="1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hu-HU" sz="1400" b="0" i="1" smtClean="0">
                                    <a:latin typeface="Cambria Math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hu-HU" sz="1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sz="14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hu-HU" sz="1400" b="0" i="1" smtClean="0">
                                    <a:latin typeface="Cambria Math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hu-HU" sz="1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hu-HU" sz="1400" b="0" i="1" smtClean="0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1400" b="0" i="0" smtClean="0">
                                              <a:latin typeface="Cambria Math"/>
                                            </a:rPr>
                                            <m:t>if</m:t>
                                          </m:r>
                                          <m:r>
                                            <a:rPr lang="hu-HU" sz="1400" b="0" i="0" smtClean="0">
                                              <a:latin typeface="Cambria Math"/>
                                            </a:rPr>
                                            <m:t> 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≥0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𝛼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1400" b="0" i="0" smtClean="0">
                                              <a:latin typeface="Cambria Math"/>
                                            </a:rPr>
                                            <m:t>if</m:t>
                                          </m:r>
                                          <m:r>
                                            <a:rPr lang="hu-HU" sz="1400" b="0" i="0" smtClean="0">
                                              <a:latin typeface="Cambria Math"/>
                                            </a:rPr>
                                            <m:t> 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&lt;0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hu-H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75665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hu-HU" sz="1400" b="0" i="1" smtClean="0">
                                    <a:latin typeface="Cambria Math"/>
                                  </a:rPr>
                                  <m:t>𝑓</m:t>
                                </m:r>
                                <m:r>
                                  <a:rPr lang="hu-HU" sz="1400" b="0" i="1" smtClean="0">
                                    <a:latin typeface="Cambria Math"/>
                                  </a:rPr>
                                  <m:t>′</m:t>
                                </m:r>
                                <m:d>
                                  <m:dPr>
                                    <m:ctrlPr>
                                      <a:rPr lang="hu-HU" sz="1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sz="14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hu-HU" sz="1400" b="0" i="1" smtClean="0">
                                    <a:latin typeface="Cambria Math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hu-HU" sz="1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hu-HU" sz="1400" b="0" i="1" smtClean="0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1400" b="0" i="0" smtClean="0">
                                              <a:latin typeface="Cambria Math"/>
                                            </a:rPr>
                                            <m:t>if</m:t>
                                          </m:r>
                                          <m:r>
                                            <a:rPr lang="hu-HU" sz="1400" b="0" i="0" smtClean="0">
                                              <a:latin typeface="Cambria Math"/>
                                            </a:rPr>
                                            <m:t> 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≥0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𝛼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1400" b="0" i="0" smtClean="0">
                                              <a:latin typeface="Cambria Math"/>
                                            </a:rPr>
                                            <m:t>if</m:t>
                                          </m:r>
                                          <m:r>
                                            <a:rPr lang="hu-HU" sz="1400" b="0" i="0" smtClean="0">
                                              <a:latin typeface="Cambria Math"/>
                                            </a:rPr>
                                            <m:t> 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&lt;0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hu-H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400" b="0" i="1" smtClean="0">
                                    <a:latin typeface="Cambria Math"/>
                                  </a:rPr>
                                  <m:t>0&lt;</m:t>
                                </m:r>
                                <m:r>
                                  <a:rPr lang="hu-HU" sz="1400" b="0" i="1" smtClean="0">
                                    <a:latin typeface="Cambria Math"/>
                                  </a:rPr>
                                  <m:t>𝛼</m:t>
                                </m:r>
                                <m:r>
                                  <a:rPr lang="hu-HU" sz="1400" b="0" i="1" smtClean="0">
                                    <a:latin typeface="Cambria Math"/>
                                  </a:rPr>
                                  <m:t>&lt;1</m:t>
                                </m:r>
                              </m:oMath>
                            </m:oMathPara>
                          </a14:m>
                          <a:endParaRPr lang="hu-HU" sz="1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hu-HU" sz="1400" dirty="0" smtClean="0"/>
                            <a:t>Exponential Linear Unit (ELU)</a:t>
                          </a:r>
                        </a:p>
                        <a:p>
                          <a:r>
                            <a:rPr lang="hu-HU" sz="1400" dirty="0" smtClean="0">
                              <a:solidFill>
                                <a:schemeClr val="accent1"/>
                              </a:solidFill>
                            </a:rPr>
                            <a:t>[</a:t>
                          </a:r>
                          <a:r>
                            <a:rPr lang="hu-HU" sz="1400" dirty="0" err="1" smtClean="0">
                              <a:solidFill>
                                <a:schemeClr val="accent1"/>
                              </a:solidFill>
                            </a:rPr>
                            <a:t>Clevert</a:t>
                          </a:r>
                          <a:r>
                            <a:rPr lang="hu-HU" sz="1400" dirty="0" smtClean="0">
                              <a:solidFill>
                                <a:schemeClr val="accent1"/>
                              </a:solidFill>
                            </a:rPr>
                            <a:t> et. </a:t>
                          </a:r>
                          <a:r>
                            <a:rPr lang="hu-HU" sz="1400" dirty="0" err="1" smtClean="0">
                              <a:solidFill>
                                <a:schemeClr val="accent1"/>
                              </a:solidFill>
                            </a:rPr>
                            <a:t>al</a:t>
                          </a:r>
                          <a:r>
                            <a:rPr lang="hu-HU" sz="1400" dirty="0" smtClean="0">
                              <a:solidFill>
                                <a:schemeClr val="accent1"/>
                              </a:solidFill>
                            </a:rPr>
                            <a:t>, 2016]</a:t>
                          </a:r>
                          <a:endParaRPr lang="hu-HU" sz="1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75665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hu-HU" sz="1400" b="0" i="1" smtClean="0">
                                    <a:latin typeface="Cambria Math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hu-HU" sz="1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sz="14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hu-HU" sz="1400" b="0" i="1" smtClean="0">
                                    <a:latin typeface="Cambria Math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hu-HU" sz="1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hu-HU" sz="1400" b="0" i="1" smtClean="0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1400" b="0" i="0" smtClean="0">
                                              <a:latin typeface="Cambria Math"/>
                                            </a:rPr>
                                            <m:t>if</m:t>
                                          </m:r>
                                          <m:r>
                                            <a:rPr lang="hu-HU" sz="1400" b="0" i="0" smtClean="0">
                                              <a:latin typeface="Cambria Math"/>
                                            </a:rPr>
                                            <m:t> 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≥0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𝛼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hu-HU" sz="14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hu-HU" sz="1400" b="0" i="1" smtClean="0">
                                                  <a:latin typeface="Cambria Math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hu-HU" sz="1400" b="0" i="1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p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−1)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1400" b="0" i="0" smtClean="0">
                                              <a:latin typeface="Cambria Math"/>
                                            </a:rPr>
                                            <m:t>if</m:t>
                                          </m:r>
                                          <m:r>
                                            <a:rPr lang="hu-HU" sz="1400" b="0" i="0" smtClean="0">
                                              <a:latin typeface="Cambria Math"/>
                                            </a:rPr>
                                            <m:t> 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&lt;0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hu-H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75665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hu-HU" sz="1400" b="0" i="1" smtClean="0">
                                    <a:latin typeface="Cambria Math"/>
                                  </a:rPr>
                                  <m:t>𝑓</m:t>
                                </m:r>
                                <m:r>
                                  <a:rPr lang="hu-HU" sz="1400" b="0" i="1" smtClean="0">
                                    <a:latin typeface="Cambria Math"/>
                                  </a:rPr>
                                  <m:t>′</m:t>
                                </m:r>
                                <m:d>
                                  <m:dPr>
                                    <m:ctrlPr>
                                      <a:rPr lang="hu-HU" sz="1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sz="14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hu-HU" sz="1400" b="0" i="1" smtClean="0">
                                    <a:latin typeface="Cambria Math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hu-HU" sz="1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hu-HU" sz="1400" b="0" i="1" smtClean="0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1400" b="0" i="0" smtClean="0">
                                              <a:latin typeface="Cambria Math"/>
                                            </a:rPr>
                                            <m:t>if</m:t>
                                          </m:r>
                                          <m:r>
                                            <a:rPr lang="hu-HU" sz="1400" b="0" i="0" smtClean="0">
                                              <a:latin typeface="Cambria Math"/>
                                            </a:rPr>
                                            <m:t> 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≥0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hu-HU" sz="1400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hu-HU" sz="1400" b="0" i="1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+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𝛼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1400" b="0" i="0" smtClean="0">
                                              <a:latin typeface="Cambria Math"/>
                                            </a:rPr>
                                            <m:t>if</m:t>
                                          </m:r>
                                          <m:r>
                                            <a:rPr lang="hu-HU" sz="1400" b="0" i="0" smtClean="0">
                                              <a:latin typeface="Cambria Math"/>
                                            </a:rPr>
                                            <m:t> 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&lt;0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hu-H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400" b="0" i="1" smtClean="0">
                                    <a:latin typeface="Cambria Math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hu-HU" sz="1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hu-HU" sz="1400" dirty="0" smtClean="0"/>
                            <a:t>Scaled Exponential Linear Unit (SELU)</a:t>
                          </a:r>
                        </a:p>
                        <a:p>
                          <a:r>
                            <a:rPr lang="hu-HU" sz="1400" dirty="0" smtClean="0">
                              <a:solidFill>
                                <a:schemeClr val="accent1"/>
                              </a:solidFill>
                            </a:rPr>
                            <a:t>[</a:t>
                          </a:r>
                          <a:r>
                            <a:rPr lang="hu-HU" sz="1400" dirty="0" err="1" smtClean="0">
                              <a:solidFill>
                                <a:schemeClr val="accent1"/>
                              </a:solidFill>
                            </a:rPr>
                            <a:t>Klambauer</a:t>
                          </a:r>
                          <a:r>
                            <a:rPr lang="hu-HU" sz="1400" dirty="0" smtClean="0">
                              <a:solidFill>
                                <a:schemeClr val="accent1"/>
                              </a:solidFill>
                            </a:rPr>
                            <a:t> et. </a:t>
                          </a:r>
                          <a:r>
                            <a:rPr lang="hu-HU" sz="1400" dirty="0" err="1" smtClean="0">
                              <a:solidFill>
                                <a:schemeClr val="accent1"/>
                              </a:solidFill>
                            </a:rPr>
                            <a:t>al</a:t>
                          </a:r>
                          <a:r>
                            <a:rPr lang="hu-HU" sz="1400" dirty="0" smtClean="0">
                              <a:solidFill>
                                <a:schemeClr val="accent1"/>
                              </a:solidFill>
                            </a:rPr>
                            <a:t>, 2017]</a:t>
                          </a:r>
                          <a:endParaRPr lang="hu-HU" sz="1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hu-HU" sz="1400" b="0" i="1" smtClean="0">
                                    <a:latin typeface="Cambria Math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hu-HU" sz="1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sz="14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hu-HU" sz="1400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hu-HU" sz="1400" b="0" i="1" smtClean="0">
                                    <a:latin typeface="Cambria Math"/>
                                  </a:rPr>
                                  <m:t>𝜆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hu-HU" sz="1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hu-HU" sz="1400" b="0" i="1" smtClean="0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1400" b="0" i="0" smtClean="0">
                                              <a:latin typeface="Cambria Math"/>
                                            </a:rPr>
                                            <m:t>if</m:t>
                                          </m:r>
                                          <m:r>
                                            <a:rPr lang="hu-HU" sz="1400" b="0" i="0" smtClean="0">
                                              <a:latin typeface="Cambria Math"/>
                                            </a:rPr>
                                            <m:t> 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≥0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𝛼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hu-HU" sz="14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hu-HU" sz="1400" b="0" i="1" smtClean="0">
                                                  <a:latin typeface="Cambria Math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hu-HU" sz="1400" b="0" i="1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p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−1)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1400" b="0" i="0" smtClean="0">
                                              <a:latin typeface="Cambria Math"/>
                                            </a:rPr>
                                            <m:t>if</m:t>
                                          </m:r>
                                          <m:r>
                                            <a:rPr lang="hu-HU" sz="1400" b="0" i="0" smtClean="0">
                                              <a:latin typeface="Cambria Math"/>
                                            </a:rPr>
                                            <m:t> 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&lt;0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hu-H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hu-HU" sz="1400" b="0" i="1" smtClean="0">
                                    <a:latin typeface="Cambria Math"/>
                                  </a:rPr>
                                  <m:t>𝑓</m:t>
                                </m:r>
                                <m:r>
                                  <a:rPr lang="hu-HU" sz="1400" b="0" i="1" smtClean="0">
                                    <a:latin typeface="Cambria Math"/>
                                  </a:rPr>
                                  <m:t>′</m:t>
                                </m:r>
                                <m:d>
                                  <m:dPr>
                                    <m:ctrlPr>
                                      <a:rPr lang="hu-HU" sz="1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sz="14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hu-HU" sz="1400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hu-HU" sz="1400" b="0" i="1" smtClean="0">
                                    <a:latin typeface="Cambria Math"/>
                                  </a:rPr>
                                  <m:t>𝜆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hu-HU" sz="1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hu-HU" sz="1400" b="0" i="1" smtClean="0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1400" b="0" i="0" smtClean="0">
                                              <a:latin typeface="Cambria Math"/>
                                            </a:rPr>
                                            <m:t>if</m:t>
                                          </m:r>
                                          <m:r>
                                            <a:rPr lang="hu-HU" sz="1400" b="0" i="0" smtClean="0">
                                              <a:latin typeface="Cambria Math"/>
                                            </a:rPr>
                                            <m:t> 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≥0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hu-HU" sz="1400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hu-HU" sz="1400" b="0" i="1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+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𝛼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1400" b="0" i="0" smtClean="0">
                                              <a:latin typeface="Cambria Math"/>
                                            </a:rPr>
                                            <m:t>if</m:t>
                                          </m:r>
                                          <m:r>
                                            <a:rPr lang="hu-HU" sz="1400" b="0" i="0" smtClean="0">
                                              <a:latin typeface="Cambria Math"/>
                                            </a:rPr>
                                            <m:t> 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hu-HU" sz="1400" b="0" i="1" smtClean="0">
                                              <a:latin typeface="Cambria Math"/>
                                            </a:rPr>
                                            <m:t>&lt;0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hu-H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hu-HU" sz="1400" b="0" i="1" smtClean="0">
                                    <a:latin typeface="Cambria Math"/>
                                  </a:rPr>
                                  <m:t>α</m:t>
                                </m:r>
                              </m:oMath>
                            </m:oMathPara>
                          </a14:m>
                          <a:endParaRPr lang="hu-HU" sz="1400" b="0" dirty="0" smtClean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400" b="0" i="1" smtClean="0">
                                    <a:latin typeface="Cambria Math"/>
                                  </a:rPr>
                                  <m:t>𝜆</m:t>
                                </m:r>
                                <m:r>
                                  <a:rPr lang="hu-HU" sz="1400" b="0" i="1" smtClean="0">
                                    <a:latin typeface="Cambria Math"/>
                                  </a:rPr>
                                  <m:t>&gt;1</m:t>
                                </m:r>
                              </m:oMath>
                            </m:oMathPara>
                          </a14:m>
                          <a:endParaRPr lang="hu-HU" sz="14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3726539199"/>
                  </p:ext>
                </p:extLst>
              </p:nvPr>
            </p:nvGraphicFramePr>
            <p:xfrm>
              <a:off x="251520" y="2060848"/>
              <a:ext cx="8661874" cy="2656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20280"/>
                    <a:gridCol w="2510346"/>
                    <a:gridCol w="2468880"/>
                    <a:gridCol w="1162368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hu-HU" sz="1400" dirty="0" smtClean="0"/>
                            <a:t>Name</a:t>
                          </a:r>
                          <a:endParaRPr lang="hu-H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243" t="-65574" r="-144903" b="-8590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3704" t="-65574" r="-47407" b="-8590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u-HU" sz="1400" dirty="0" smtClean="0"/>
                            <a:t>Parameters</a:t>
                          </a:r>
                          <a:endParaRPr lang="hu-HU" sz="1400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hu-HU" sz="1400" dirty="0" smtClean="0"/>
                            <a:t>Rectified Linear Unit (</a:t>
                          </a:r>
                          <a:r>
                            <a:rPr lang="hu-HU" sz="1400" dirty="0" err="1" smtClean="0"/>
                            <a:t>ReLU</a:t>
                          </a:r>
                          <a:r>
                            <a:rPr lang="hu-HU" sz="1400" dirty="0" smtClean="0"/>
                            <a:t>)</a:t>
                          </a:r>
                        </a:p>
                        <a:p>
                          <a:r>
                            <a:rPr lang="hu-HU" sz="1400" dirty="0" smtClean="0">
                              <a:solidFill>
                                <a:schemeClr val="accent1"/>
                              </a:solidFill>
                            </a:rPr>
                            <a:t>[</a:t>
                          </a:r>
                          <a:r>
                            <a:rPr lang="hu-HU" sz="1400" dirty="0" err="1" smtClean="0">
                              <a:solidFill>
                                <a:schemeClr val="accent1"/>
                              </a:solidFill>
                            </a:rPr>
                            <a:t>Nair</a:t>
                          </a:r>
                          <a:r>
                            <a:rPr lang="hu-HU" sz="1400" dirty="0" smtClean="0">
                              <a:solidFill>
                                <a:schemeClr val="accent1"/>
                              </a:solidFill>
                            </a:rPr>
                            <a:t> &amp;</a:t>
                          </a:r>
                          <a:r>
                            <a:rPr lang="hu-HU" sz="1400" baseline="0" dirty="0" smtClean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:r>
                            <a:rPr lang="hu-HU" sz="1400" baseline="0" dirty="0" err="1" smtClean="0">
                              <a:solidFill>
                                <a:schemeClr val="accent1"/>
                              </a:solidFill>
                            </a:rPr>
                            <a:t>Hinton</a:t>
                          </a:r>
                          <a:r>
                            <a:rPr lang="hu-HU" sz="1400" baseline="0" dirty="0" smtClean="0">
                              <a:solidFill>
                                <a:schemeClr val="accent1"/>
                              </a:solidFill>
                            </a:rPr>
                            <a:t>, 2010]</a:t>
                          </a:r>
                          <a:endParaRPr lang="hu-HU" sz="1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243" t="-118824" r="-144903" b="-51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3704" t="-118824" r="-47407" b="-51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sz="1400" dirty="0" smtClean="0"/>
                            <a:t>None</a:t>
                          </a:r>
                          <a:endParaRPr lang="hu-HU" sz="1400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hu-HU" sz="1400" dirty="0" err="1" smtClean="0"/>
                            <a:t>Leaky</a:t>
                          </a:r>
                          <a:r>
                            <a:rPr lang="hu-HU" sz="1400" dirty="0" smtClean="0"/>
                            <a:t> </a:t>
                          </a:r>
                          <a:r>
                            <a:rPr lang="hu-HU" sz="1400" dirty="0" err="1" smtClean="0"/>
                            <a:t>ReLU</a:t>
                          </a:r>
                          <a:endParaRPr lang="hu-HU" sz="1400" dirty="0" smtClean="0"/>
                        </a:p>
                        <a:p>
                          <a:r>
                            <a:rPr lang="hu-HU" sz="1400" dirty="0" smtClean="0">
                              <a:solidFill>
                                <a:schemeClr val="accent1"/>
                              </a:solidFill>
                            </a:rPr>
                            <a:t>[</a:t>
                          </a:r>
                          <a:r>
                            <a:rPr lang="hu-HU" sz="1400" dirty="0" err="1" smtClean="0">
                              <a:solidFill>
                                <a:schemeClr val="accent1"/>
                              </a:solidFill>
                            </a:rPr>
                            <a:t>Maas</a:t>
                          </a:r>
                          <a:r>
                            <a:rPr lang="hu-HU" sz="1400" dirty="0" smtClean="0">
                              <a:solidFill>
                                <a:schemeClr val="accent1"/>
                              </a:solidFill>
                            </a:rPr>
                            <a:t> et. </a:t>
                          </a:r>
                          <a:r>
                            <a:rPr lang="hu-HU" sz="1400" dirty="0" err="1" smtClean="0">
                              <a:solidFill>
                                <a:schemeClr val="accent1"/>
                              </a:solidFill>
                            </a:rPr>
                            <a:t>al</a:t>
                          </a:r>
                          <a:r>
                            <a:rPr lang="hu-HU" sz="1400" dirty="0" smtClean="0">
                              <a:solidFill>
                                <a:schemeClr val="accent1"/>
                              </a:solidFill>
                            </a:rPr>
                            <a:t>, 2013]</a:t>
                          </a:r>
                          <a:endParaRPr lang="hu-HU" sz="1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243" t="-218824" r="-144903" b="-41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3704" t="-218824" r="-47407" b="-41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43979" t="-218824" r="-524" b="-416471"/>
                          </a:stretch>
                        </a:blipFill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hu-HU" sz="1400" dirty="0" smtClean="0"/>
                            <a:t>Exponential Linear Unit (ELU</a:t>
                          </a:r>
                          <a:r>
                            <a:rPr lang="hu-HU" sz="1400" dirty="0" smtClean="0"/>
                            <a:t>)</a:t>
                          </a:r>
                        </a:p>
                        <a:p>
                          <a:r>
                            <a:rPr lang="hu-HU" sz="1400" dirty="0" smtClean="0">
                              <a:solidFill>
                                <a:schemeClr val="accent1"/>
                              </a:solidFill>
                            </a:rPr>
                            <a:t>[</a:t>
                          </a:r>
                          <a:r>
                            <a:rPr lang="hu-HU" sz="1400" dirty="0" err="1" smtClean="0">
                              <a:solidFill>
                                <a:schemeClr val="accent1"/>
                              </a:solidFill>
                            </a:rPr>
                            <a:t>Clevert</a:t>
                          </a:r>
                          <a:r>
                            <a:rPr lang="hu-HU" sz="1400" dirty="0" smtClean="0">
                              <a:solidFill>
                                <a:schemeClr val="accent1"/>
                              </a:solidFill>
                            </a:rPr>
                            <a:t> et. </a:t>
                          </a:r>
                          <a:r>
                            <a:rPr lang="hu-HU" sz="1400" dirty="0" err="1" smtClean="0">
                              <a:solidFill>
                                <a:schemeClr val="accent1"/>
                              </a:solidFill>
                            </a:rPr>
                            <a:t>al</a:t>
                          </a:r>
                          <a:r>
                            <a:rPr lang="hu-HU" sz="1400" dirty="0" smtClean="0">
                              <a:solidFill>
                                <a:schemeClr val="accent1"/>
                              </a:solidFill>
                            </a:rPr>
                            <a:t>, 2016]</a:t>
                          </a:r>
                          <a:endParaRPr lang="hu-HU" sz="1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243" t="-318824" r="-144903" b="-31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3704" t="-318824" r="-47407" b="-31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43979" t="-318824" r="-524" b="-316471"/>
                          </a:stretch>
                        </a:blipFill>
                      </a:tcPr>
                    </a:tc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hu-HU" sz="1400" dirty="0" smtClean="0"/>
                            <a:t>Scaled Exponential Linear Unit (SELU</a:t>
                          </a:r>
                          <a:r>
                            <a:rPr lang="hu-HU" sz="1400" dirty="0" smtClean="0"/>
                            <a:t>)</a:t>
                          </a:r>
                        </a:p>
                        <a:p>
                          <a:r>
                            <a:rPr lang="hu-HU" sz="1400" dirty="0" smtClean="0">
                              <a:solidFill>
                                <a:schemeClr val="accent1"/>
                              </a:solidFill>
                            </a:rPr>
                            <a:t>[</a:t>
                          </a:r>
                          <a:r>
                            <a:rPr lang="hu-HU" sz="1400" dirty="0" err="1" smtClean="0">
                              <a:solidFill>
                                <a:schemeClr val="accent1"/>
                              </a:solidFill>
                            </a:rPr>
                            <a:t>Klambauer</a:t>
                          </a:r>
                          <a:r>
                            <a:rPr lang="hu-HU" sz="1400" dirty="0" smtClean="0">
                              <a:solidFill>
                                <a:schemeClr val="accent1"/>
                              </a:solidFill>
                            </a:rPr>
                            <a:t> et. </a:t>
                          </a:r>
                          <a:r>
                            <a:rPr lang="hu-HU" sz="1400" dirty="0" err="1" smtClean="0">
                              <a:solidFill>
                                <a:schemeClr val="accent1"/>
                              </a:solidFill>
                            </a:rPr>
                            <a:t>al</a:t>
                          </a:r>
                          <a:r>
                            <a:rPr lang="hu-HU" sz="1400" dirty="0" smtClean="0">
                              <a:solidFill>
                                <a:schemeClr val="accent1"/>
                              </a:solidFill>
                            </a:rPr>
                            <a:t>, 2017]</a:t>
                          </a:r>
                          <a:endParaRPr lang="hu-HU" sz="1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243" t="-296667" r="-144903" b="-12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3704" t="-296667" r="-47407" b="-12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43979" t="-296667" r="-524" b="-1241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6" name="Diagram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1850"/>
              </p:ext>
            </p:extLst>
          </p:nvPr>
        </p:nvGraphicFramePr>
        <p:xfrm>
          <a:off x="251520" y="4797152"/>
          <a:ext cx="3312368" cy="2060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Diagram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8926818"/>
              </p:ext>
            </p:extLst>
          </p:nvPr>
        </p:nvGraphicFramePr>
        <p:xfrm>
          <a:off x="3779912" y="4797152"/>
          <a:ext cx="324036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2899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Why now? – Research breakthroughs – Dropout: easy but efficient regularization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3580" y="2057686"/>
            <a:ext cx="8216841" cy="4323642"/>
          </a:xfrm>
        </p:spPr>
        <p:txBody>
          <a:bodyPr>
            <a:normAutofit fontScale="77500" lnSpcReduction="20000"/>
          </a:bodyPr>
          <a:lstStyle/>
          <a:p>
            <a:r>
              <a:rPr lang="hu-HU" dirty="0" err="1" smtClean="0"/>
              <a:t>Dropout</a:t>
            </a:r>
            <a:r>
              <a:rPr lang="hu-HU" dirty="0" smtClean="0"/>
              <a:t> </a:t>
            </a:r>
            <a:r>
              <a:rPr lang="hu-HU" dirty="0" smtClean="0">
                <a:solidFill>
                  <a:schemeClr val="accent1"/>
                </a:solidFill>
              </a:rPr>
              <a:t>[</a:t>
            </a:r>
            <a:r>
              <a:rPr lang="hu-HU" dirty="0" err="1" smtClean="0">
                <a:solidFill>
                  <a:schemeClr val="accent1"/>
                </a:solidFill>
              </a:rPr>
              <a:t>Srivastava</a:t>
            </a:r>
            <a:r>
              <a:rPr lang="hu-HU" dirty="0" smtClean="0">
                <a:solidFill>
                  <a:schemeClr val="accent1"/>
                </a:solidFill>
              </a:rPr>
              <a:t> et. </a:t>
            </a:r>
            <a:r>
              <a:rPr lang="hu-HU" dirty="0" err="1" smtClean="0">
                <a:solidFill>
                  <a:schemeClr val="accent1"/>
                </a:solidFill>
              </a:rPr>
              <a:t>al</a:t>
            </a:r>
            <a:r>
              <a:rPr lang="hu-HU" dirty="0" smtClean="0">
                <a:solidFill>
                  <a:schemeClr val="accent1"/>
                </a:solidFill>
              </a:rPr>
              <a:t>, 2014]</a:t>
            </a:r>
            <a:r>
              <a:rPr lang="hu-HU" dirty="0" smtClean="0"/>
              <a:t>:</a:t>
            </a:r>
          </a:p>
          <a:p>
            <a:pPr lvl="1"/>
            <a:r>
              <a:rPr lang="hu-HU" dirty="0" smtClean="0"/>
              <a:t>During training randomly disable units</a:t>
            </a:r>
          </a:p>
          <a:p>
            <a:pPr lvl="1"/>
            <a:r>
              <a:rPr lang="hu-HU" dirty="0" smtClean="0"/>
              <a:t>Scale the activation of remaining units</a:t>
            </a:r>
          </a:p>
          <a:p>
            <a:pPr lvl="2"/>
            <a:r>
              <a:rPr lang="hu-HU" dirty="0" smtClean="0"/>
              <a:t>So that the average expected activation remains the same</a:t>
            </a:r>
          </a:p>
          <a:p>
            <a:pPr lvl="1"/>
            <a:r>
              <a:rPr lang="hu-HU" dirty="0" smtClean="0"/>
              <a:t>E.g.: dropout=0.5</a:t>
            </a:r>
          </a:p>
          <a:p>
            <a:pPr lvl="2"/>
            <a:r>
              <a:rPr lang="hu-HU" dirty="0" smtClean="0"/>
              <a:t>Disable each unit in the layer with 0.5 probability</a:t>
            </a:r>
          </a:p>
          <a:p>
            <a:pPr lvl="2"/>
            <a:r>
              <a:rPr lang="hu-HU" dirty="0" smtClean="0"/>
              <a:t>Multiply the activation of non-disabled units by 2</a:t>
            </a:r>
          </a:p>
          <a:p>
            <a:pPr lvl="1"/>
            <a:r>
              <a:rPr lang="hu-HU" dirty="0" smtClean="0"/>
              <a:t>No dropout during inference time</a:t>
            </a:r>
          </a:p>
          <a:p>
            <a:r>
              <a:rPr lang="hu-HU" dirty="0" smtClean="0"/>
              <a:t>Why dropout works?</a:t>
            </a:r>
          </a:p>
          <a:p>
            <a:pPr lvl="1"/>
            <a:r>
              <a:rPr lang="hu-HU" dirty="0" smtClean="0"/>
              <a:t>A form of ensemble training</a:t>
            </a:r>
          </a:p>
          <a:p>
            <a:pPr lvl="2"/>
            <a:r>
              <a:rPr lang="hu-HU" dirty="0" smtClean="0"/>
              <a:t>Multiple configurations are trained with shared weights and averaged in the end</a:t>
            </a:r>
          </a:p>
          <a:p>
            <a:pPr lvl="1"/>
            <a:r>
              <a:rPr lang="hu-HU" dirty="0" smtClean="0"/>
              <a:t>Reduces the reliance of neurons on each other</a:t>
            </a:r>
          </a:p>
          <a:p>
            <a:pPr lvl="2"/>
            <a:r>
              <a:rPr lang="hu-HU" dirty="0" smtClean="0"/>
              <a:t>Each neuron learns something useful</a:t>
            </a:r>
          </a:p>
          <a:p>
            <a:pPr lvl="2"/>
            <a:r>
              <a:rPr lang="hu-HU" dirty="0" smtClean="0"/>
              <a:t>Redundance in pattern recognition</a:t>
            </a:r>
          </a:p>
          <a:p>
            <a:pPr lvl="1"/>
            <a:r>
              <a:rPr lang="hu-HU" dirty="0" smtClean="0"/>
              <a:t>Form of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182384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Why now? – Research breakthroughs – Mini-batch training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3580" y="2057686"/>
            <a:ext cx="8216841" cy="4323642"/>
          </a:xfrm>
        </p:spPr>
        <p:txBody>
          <a:bodyPr>
            <a:normAutofit fontScale="47500" lnSpcReduction="20000"/>
          </a:bodyPr>
          <a:lstStyle/>
          <a:p>
            <a:r>
              <a:rPr lang="hu-HU" dirty="0" smtClean="0"/>
              <a:t>Full-batch gradient descent</a:t>
            </a:r>
          </a:p>
          <a:p>
            <a:pPr lvl="1"/>
            <a:r>
              <a:rPr lang="hu-HU" dirty="0" smtClean="0"/>
              <a:t>Compute the average gradient over the full training data</a:t>
            </a:r>
          </a:p>
          <a:p>
            <a:pPr lvl="1"/>
            <a:r>
              <a:rPr lang="hu-HU" dirty="0" smtClean="0"/>
              <a:t>Pass all data points forward &amp; backward</a:t>
            </a:r>
          </a:p>
          <a:p>
            <a:pPr lvl="2"/>
            <a:r>
              <a:rPr lang="hu-HU" dirty="0" smtClean="0"/>
              <a:t>Without changing the weights</a:t>
            </a:r>
          </a:p>
          <a:p>
            <a:pPr lvl="2"/>
            <a:r>
              <a:rPr lang="hu-HU" dirty="0" smtClean="0"/>
              <a:t>Save the updates</a:t>
            </a:r>
          </a:p>
          <a:p>
            <a:pPr lvl="1"/>
            <a:r>
              <a:rPr lang="hu-HU" dirty="0" smtClean="0"/>
              <a:t>Compute the average update and modify the weights</a:t>
            </a:r>
          </a:p>
          <a:p>
            <a:pPr lvl="1"/>
            <a:r>
              <a:rPr lang="hu-HU" dirty="0" smtClean="0"/>
              <a:t>Accurate gradients</a:t>
            </a:r>
          </a:p>
          <a:p>
            <a:pPr lvl="1"/>
            <a:r>
              <a:rPr lang="hu-HU" dirty="0" smtClean="0"/>
              <a:t>Costly updates, but can be parallelized</a:t>
            </a:r>
          </a:p>
          <a:p>
            <a:r>
              <a:rPr lang="hu-HU" dirty="0" smtClean="0"/>
              <a:t>Stochastic gradient descent</a:t>
            </a:r>
          </a:p>
          <a:p>
            <a:pPr lvl="1"/>
            <a:r>
              <a:rPr lang="hu-HU" dirty="0" smtClean="0"/>
              <a:t>Select a random data point</a:t>
            </a:r>
          </a:p>
          <a:p>
            <a:pPr lvl="1"/>
            <a:r>
              <a:rPr lang="hu-HU" dirty="0" smtClean="0"/>
              <a:t>Do a forward &amp; backwards pass</a:t>
            </a:r>
          </a:p>
          <a:p>
            <a:pPr lvl="1"/>
            <a:r>
              <a:rPr lang="hu-HU" dirty="0" smtClean="0"/>
              <a:t>Update the weights</a:t>
            </a:r>
          </a:p>
          <a:p>
            <a:pPr lvl="1"/>
            <a:r>
              <a:rPr lang="hu-HU" dirty="0" smtClean="0"/>
              <a:t>Repeat</a:t>
            </a:r>
          </a:p>
          <a:p>
            <a:pPr lvl="1"/>
            <a:r>
              <a:rPr lang="hu-HU" dirty="0" smtClean="0"/>
              <a:t>Noisy gradient</a:t>
            </a:r>
          </a:p>
          <a:p>
            <a:pPr lvl="2"/>
            <a:r>
              <a:rPr lang="hu-HU" dirty="0" smtClean="0"/>
              <a:t>Acts as regularization</a:t>
            </a:r>
          </a:p>
          <a:p>
            <a:pPr lvl="1"/>
            <a:r>
              <a:rPr lang="hu-HU" dirty="0" smtClean="0"/>
              <a:t>Cheap updates, but requires more update steps</a:t>
            </a:r>
          </a:p>
          <a:p>
            <a:pPr lvl="1"/>
            <a:r>
              <a:rPr lang="hu-HU" dirty="0" smtClean="0"/>
              <a:t>Overall faster conversion</a:t>
            </a:r>
          </a:p>
          <a:p>
            <a:r>
              <a:rPr lang="hu-HU" dirty="0" smtClean="0"/>
              <a:t>Mini-batch training</a:t>
            </a:r>
          </a:p>
          <a:p>
            <a:pPr lvl="1"/>
            <a:r>
              <a:rPr lang="hu-HU" dirty="0" smtClean="0"/>
              <a:t>Select N random data points</a:t>
            </a:r>
          </a:p>
          <a:p>
            <a:pPr lvl="1"/>
            <a:r>
              <a:rPr lang="hu-HU" dirty="0" smtClean="0"/>
              <a:t>Do batch training with these N data points</a:t>
            </a:r>
          </a:p>
          <a:p>
            <a:pPr lvl="1"/>
            <a:r>
              <a:rPr lang="hu-HU" dirty="0" smtClean="0"/>
              <a:t>The best of both worlds</a:t>
            </a:r>
          </a:p>
        </p:txBody>
      </p:sp>
    </p:spTree>
    <p:extLst>
      <p:ext uri="{BB962C8B-B14F-4D97-AF65-F5344CB8AC3E}">
        <p14:creationId xmlns:p14="http://schemas.microsoft.com/office/powerpoint/2010/main" val="193735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Why now? – Research breakthroughs – Adaptive learning rates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63581" y="1988840"/>
                <a:ext cx="3388339" cy="4752528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hu-HU" dirty="0" smtClean="0"/>
                  <a:t>Standard SGD gets stuck in valleys and around saddle points</a:t>
                </a:r>
              </a:p>
              <a:p>
                <a:pPr lvl="1"/>
                <a:r>
                  <a:rPr lang="hu-HU" dirty="0" smtClean="0"/>
                  <a:t>Momentum methods</a:t>
                </a:r>
              </a:p>
              <a:p>
                <a:r>
                  <a:rPr lang="hu-HU" dirty="0" smtClean="0"/>
                  <a:t>Learning rate parameter greatly influences convergence speed</a:t>
                </a:r>
              </a:p>
              <a:p>
                <a:r>
                  <a:rPr lang="hu-HU" dirty="0" smtClean="0"/>
                  <a:t>Learning rate scheduling</a:t>
                </a:r>
              </a:p>
              <a:p>
                <a:pPr lvl="1"/>
                <a:r>
                  <a:rPr lang="hu-HU" dirty="0" smtClean="0"/>
                  <a:t>Larger steps in the beginning</a:t>
                </a:r>
              </a:p>
              <a:p>
                <a:pPr lvl="1"/>
                <a:r>
                  <a:rPr lang="hu-HU" dirty="0" smtClean="0"/>
                  <a:t>Smaller steps near the end</a:t>
                </a:r>
              </a:p>
              <a:p>
                <a:pPr lvl="1"/>
                <a:r>
                  <a:rPr lang="hu-HU" dirty="0" smtClean="0"/>
                  <a:t>Various heuristics</a:t>
                </a:r>
                <a:r>
                  <a:rPr lang="hu-HU" dirty="0"/>
                  <a:t> </a:t>
                </a:r>
                <a:endParaRPr lang="hu-HU" dirty="0" smtClean="0"/>
              </a:p>
              <a:p>
                <a:pPr lvl="2"/>
                <a:r>
                  <a:rPr lang="hu-HU" dirty="0" smtClean="0"/>
                  <a:t>E.g. </a:t>
                </a:r>
                <a:r>
                  <a:rPr lang="hu-HU" dirty="0"/>
                  <a:t>m</a:t>
                </a:r>
                <a:r>
                  <a:rPr lang="hu-HU" dirty="0" smtClean="0"/>
                  <a:t>ultiply by </a:t>
                </a:r>
                <a14:m>
                  <m:oMath xmlns:m="http://schemas.openxmlformats.org/officeDocument/2006/math">
                    <m:r>
                      <a:rPr lang="hu-HU" b="0" i="0" smtClean="0">
                        <a:latin typeface="Cambria Math"/>
                      </a:rPr>
                      <m:t>0&lt;</m:t>
                    </m:r>
                    <m:r>
                      <a:rPr lang="hu-HU" b="0" i="1" smtClean="0">
                        <a:latin typeface="Cambria Math"/>
                      </a:rPr>
                      <m:t>𝛾</m:t>
                    </m:r>
                    <m:r>
                      <a:rPr lang="hu-HU" b="0" i="1" smtClean="0">
                        <a:latin typeface="Cambria Math"/>
                      </a:rPr>
                      <m:t>&lt;1</m:t>
                    </m:r>
                  </m:oMath>
                </a14:m>
                <a:r>
                  <a:rPr lang="hu-HU" dirty="0" smtClean="0"/>
                  <a:t> after every N updates</a:t>
                </a:r>
              </a:p>
              <a:p>
                <a:pPr lvl="2"/>
                <a:r>
                  <a:rPr lang="hu-HU" dirty="0" smtClean="0"/>
                  <a:t>E.g. Measure error on a small validation set and decrease learning rate if there is no improvement</a:t>
                </a:r>
              </a:p>
              <a:p>
                <a:pPr lvl="1"/>
                <a:r>
                  <a:rPr lang="hu-HU" dirty="0" smtClean="0"/>
                  <a:t>Weights are not updated with the same frequency</a:t>
                </a:r>
              </a:p>
              <a:p>
                <a:r>
                  <a:rPr lang="hu-HU" dirty="0" smtClean="0"/>
                  <a:t>Adaptive learning rates</a:t>
                </a:r>
              </a:p>
              <a:p>
                <a:pPr lvl="1"/>
                <a:r>
                  <a:rPr lang="hu-HU" dirty="0" smtClean="0"/>
                  <a:t>Collect gradient updates on weights so far and use these to scale learning rate per weight</a:t>
                </a:r>
              </a:p>
              <a:p>
                <a:pPr lvl="1"/>
                <a:r>
                  <a:rPr lang="hu-HU" dirty="0" smtClean="0"/>
                  <a:t>Robust training wrt initial learning rate</a:t>
                </a:r>
              </a:p>
              <a:p>
                <a:pPr lvl="1"/>
                <a:r>
                  <a:rPr lang="hu-HU" dirty="0" smtClean="0"/>
                  <a:t>Fast convergence</a:t>
                </a:r>
              </a:p>
              <a:p>
                <a:pPr lvl="1"/>
                <a:r>
                  <a:rPr lang="hu-HU" dirty="0" smtClean="0"/>
                  <a:t>Recent paper claims that these might be suboptimal</a:t>
                </a:r>
              </a:p>
              <a:p>
                <a:pPr lvl="2"/>
                <a:endParaRPr lang="hu-HU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63581" y="1988840"/>
                <a:ext cx="3388339" cy="4752528"/>
              </a:xfrm>
              <a:blipFill rotWithShape="1">
                <a:blip r:embed="rId2"/>
                <a:stretch>
                  <a:fillRect t="-1026" r="-719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6879560"/>
                  </p:ext>
                </p:extLst>
              </p:nvPr>
            </p:nvGraphicFramePr>
            <p:xfrm>
              <a:off x="3772262" y="1556792"/>
              <a:ext cx="5253355" cy="29603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0343"/>
                    <a:gridCol w="2590419"/>
                    <a:gridCol w="1192593"/>
                  </a:tblGrid>
                  <a:tr h="144016">
                    <a:tc>
                      <a:txBody>
                        <a:bodyPr/>
                        <a:lstStyle/>
                        <a:p>
                          <a:r>
                            <a:rPr lang="hu-HU" sz="1100" dirty="0" smtClean="0"/>
                            <a:t>Method</a:t>
                          </a:r>
                          <a:endParaRPr lang="hu-HU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hu-HU" sz="1100" dirty="0" smtClean="0"/>
                            <a:t>Accumulated</a:t>
                          </a:r>
                          <a:r>
                            <a:rPr lang="hu-HU" sz="1100" baseline="0" dirty="0" smtClean="0"/>
                            <a:t> values</a:t>
                          </a:r>
                          <a:endParaRPr lang="hu-HU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hu-HU" sz="1100" dirty="0" smtClean="0"/>
                            <a:t>Scaling factor</a:t>
                          </a:r>
                          <a:endParaRPr lang="hu-HU" sz="1100" dirty="0"/>
                        </a:p>
                      </a:txBody>
                      <a:tcPr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hu-HU" sz="1100" dirty="0" err="1" smtClean="0"/>
                            <a:t>Adagrad</a:t>
                          </a:r>
                          <a:endParaRPr lang="hu-HU" sz="1100" dirty="0" smtClean="0"/>
                        </a:p>
                        <a:p>
                          <a:r>
                            <a:rPr lang="hu-HU" sz="1100" dirty="0" smtClean="0">
                              <a:solidFill>
                                <a:schemeClr val="accent1"/>
                              </a:solidFill>
                            </a:rPr>
                            <a:t>[</a:t>
                          </a:r>
                          <a:r>
                            <a:rPr lang="hu-HU" sz="1100" dirty="0" err="1" smtClean="0">
                              <a:solidFill>
                                <a:schemeClr val="accent1"/>
                              </a:solidFill>
                            </a:rPr>
                            <a:t>Duchi</a:t>
                          </a:r>
                          <a:r>
                            <a:rPr lang="hu-HU" sz="1100" dirty="0" smtClean="0">
                              <a:solidFill>
                                <a:schemeClr val="accent1"/>
                              </a:solidFill>
                            </a:rPr>
                            <a:t> et. </a:t>
                          </a:r>
                          <a:r>
                            <a:rPr lang="hu-HU" sz="1100" dirty="0" err="1" smtClean="0">
                              <a:solidFill>
                                <a:schemeClr val="accent1"/>
                              </a:solidFill>
                            </a:rPr>
                            <a:t>al</a:t>
                          </a:r>
                          <a:r>
                            <a:rPr lang="hu-HU" sz="1100" dirty="0" smtClean="0">
                              <a:solidFill>
                                <a:schemeClr val="accent1"/>
                              </a:solidFill>
                            </a:rPr>
                            <a:t>, 2011]</a:t>
                          </a:r>
                          <a:endParaRPr lang="hu-HU" sz="1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u-HU" sz="11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hu-HU" sz="1100" b="0" i="1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hu-HU" sz="11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hu-HU" sz="1100" b="0" i="1" smtClean="0">
                                    <a:latin typeface="Cambria Math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hu-HU" sz="11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hu-HU" sz="1100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hu-HU" sz="11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𝛻</m:t>
                                        </m:r>
                                        <m:sSub>
                                          <m:sSubPr>
                                            <m:ctrlPr>
                                              <a:rPr lang="hu-HU" sz="1100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100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hu-HU" sz="1100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hu-HU" sz="11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u-HU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100" b="0" i="1" smtClean="0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hu-HU" sz="1100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𝜂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hu-HU" sz="1100" b="0" i="1" smtClean="0"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hu-HU" sz="1100" b="0" i="1" smtClean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a:rPr lang="hu-HU" sz="1100" b="0" i="1" smtClean="0">
                                            <a:latin typeface="Cambria Math"/>
                                          </a:rPr>
                                          <m:t>𝜖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hu-HU" sz="1100" dirty="0"/>
                        </a:p>
                      </a:txBody>
                      <a:tcPr/>
                    </a:tc>
                  </a:tr>
                  <a:tr h="156134">
                    <a:tc>
                      <a:txBody>
                        <a:bodyPr/>
                        <a:lstStyle/>
                        <a:p>
                          <a:r>
                            <a:rPr lang="hu-HU" sz="1100" dirty="0" err="1" smtClean="0"/>
                            <a:t>RMSProp</a:t>
                          </a:r>
                          <a:endParaRPr lang="hu-HU" sz="1100" dirty="0" smtClean="0"/>
                        </a:p>
                        <a:p>
                          <a:r>
                            <a:rPr lang="hu-HU" sz="1100" dirty="0" smtClean="0">
                              <a:solidFill>
                                <a:schemeClr val="accent1"/>
                              </a:solidFill>
                            </a:rPr>
                            <a:t>[</a:t>
                          </a:r>
                          <a:r>
                            <a:rPr lang="hu-HU" sz="1100" dirty="0" err="1" smtClean="0">
                              <a:solidFill>
                                <a:schemeClr val="accent1"/>
                              </a:solidFill>
                            </a:rPr>
                            <a:t>Tieleman</a:t>
                          </a:r>
                          <a:r>
                            <a:rPr lang="hu-HU" sz="1100" dirty="0" smtClean="0">
                              <a:solidFill>
                                <a:schemeClr val="accent1"/>
                              </a:solidFill>
                            </a:rPr>
                            <a:t> &amp;</a:t>
                          </a:r>
                          <a:r>
                            <a:rPr lang="hu-HU" sz="1100" baseline="0" dirty="0" smtClean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:r>
                            <a:rPr lang="hu-HU" sz="1100" baseline="0" dirty="0" err="1" smtClean="0">
                              <a:solidFill>
                                <a:schemeClr val="accent1"/>
                              </a:solidFill>
                            </a:rPr>
                            <a:t>Hinton</a:t>
                          </a:r>
                          <a:r>
                            <a:rPr lang="hu-HU" sz="1100" baseline="0" dirty="0" smtClean="0">
                              <a:solidFill>
                                <a:schemeClr val="accent1"/>
                              </a:solidFill>
                            </a:rPr>
                            <a:t>, 2012]</a:t>
                          </a:r>
                          <a:endParaRPr lang="hu-HU" sz="1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u-HU" sz="11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hu-HU" sz="1100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hu-HU" sz="1100" b="0" i="1" smtClean="0">
                                    <a:latin typeface="Cambria Math"/>
                                  </a:rPr>
                                  <m:t>𝛾</m:t>
                                </m:r>
                                <m:sSub>
                                  <m:sSubPr>
                                    <m:ctrlPr>
                                      <a:rPr lang="hu-HU" sz="11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hu-HU" sz="1100" b="0" i="1" smtClean="0">
                                    <a:latin typeface="Cambria Math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hu-HU" sz="11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1−</m:t>
                                    </m:r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𝛾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hu-HU" sz="11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hu-HU" sz="1100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hu-HU" sz="1100" b="0" i="0" smtClean="0">
                                            <a:latin typeface="Cambria Math"/>
                                          </a:rPr>
                                          <m:t>𝛻</m:t>
                                        </m:r>
                                        <m:sSub>
                                          <m:sSubPr>
                                            <m:ctrlP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u-HU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100" b="0" i="1" smtClean="0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hu-HU" sz="1100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𝜂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hu-HU" sz="1100" b="0" i="1" smtClean="0"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hu-HU" sz="1100" b="0" i="1" smtClean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a:rPr lang="hu-HU" sz="1100" b="0" i="1" smtClean="0">
                                            <a:latin typeface="Cambria Math"/>
                                          </a:rPr>
                                          <m:t>𝜖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hu-HU" sz="1100" dirty="0"/>
                        </a:p>
                      </a:txBody>
                      <a:tcPr/>
                    </a:tc>
                  </a:tr>
                  <a:tr h="427332">
                    <a:tc>
                      <a:txBody>
                        <a:bodyPr/>
                        <a:lstStyle/>
                        <a:p>
                          <a:r>
                            <a:rPr lang="hu-HU" sz="1100" dirty="0" err="1" smtClean="0"/>
                            <a:t>Adadelta</a:t>
                          </a:r>
                          <a:endParaRPr lang="hu-HU" sz="1100" dirty="0" smtClean="0"/>
                        </a:p>
                        <a:p>
                          <a:r>
                            <a:rPr lang="hu-HU" sz="1100" dirty="0" smtClean="0">
                              <a:solidFill>
                                <a:schemeClr val="accent1"/>
                              </a:solidFill>
                            </a:rPr>
                            <a:t>[</a:t>
                          </a:r>
                          <a:r>
                            <a:rPr lang="hu-HU" sz="1100" dirty="0" err="1" smtClean="0">
                              <a:solidFill>
                                <a:schemeClr val="accent1"/>
                              </a:solidFill>
                            </a:rPr>
                            <a:t>Zeiler</a:t>
                          </a:r>
                          <a:r>
                            <a:rPr lang="hu-HU" sz="1100" dirty="0" smtClean="0">
                              <a:solidFill>
                                <a:schemeClr val="accent1"/>
                              </a:solidFill>
                            </a:rPr>
                            <a:t>, 2012]</a:t>
                          </a:r>
                          <a:endParaRPr lang="hu-HU" sz="1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u-HU" sz="11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hu-HU" sz="1100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hu-HU" sz="1100" b="0" i="1" smtClean="0">
                                    <a:latin typeface="Cambria Math"/>
                                  </a:rPr>
                                  <m:t>𝛾</m:t>
                                </m:r>
                                <m:sSub>
                                  <m:sSubPr>
                                    <m:ctrlPr>
                                      <a:rPr lang="hu-HU" sz="11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hu-HU" sz="1100" b="0" i="1" smtClean="0">
                                    <a:latin typeface="Cambria Math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hu-HU" sz="11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1−</m:t>
                                    </m:r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𝛾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hu-HU" sz="11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hu-HU" sz="1100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hu-HU" sz="1100" b="0" i="0" smtClean="0">
                                            <a:latin typeface="Cambria Math"/>
                                          </a:rPr>
                                          <m:t>𝛻</m:t>
                                        </m:r>
                                        <m:sSub>
                                          <m:sSubPr>
                                            <m:ctrlP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u-HU" sz="1100" dirty="0" smtClean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u-HU" sz="11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hu-HU" sz="1100" b="0" i="0" smtClean="0">
                                        <a:latin typeface="Cambria Math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hu-HU" sz="1100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hu-HU" sz="1100" b="0" i="1" smtClean="0">
                                    <a:latin typeface="Cambria Math"/>
                                  </a:rPr>
                                  <m:t>𝛾</m:t>
                                </m:r>
                                <m:sSub>
                                  <m:sSubPr>
                                    <m:ctrlPr>
                                      <a:rPr lang="hu-HU" sz="11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hu-HU" sz="1100" b="0" i="0" smtClean="0">
                                        <a:latin typeface="Cambria Math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hu-HU" sz="1100" b="0" i="1" smtClean="0">
                                    <a:latin typeface="Cambria Math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hu-HU" sz="11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1−</m:t>
                                    </m:r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𝛾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hu-HU" sz="11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hu-HU" sz="1100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hu-HU" sz="1100" b="0" i="1" smtClean="0">
                                                    <a:latin typeface="Cambria Math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hu-HU" sz="1100" b="0" i="1" smtClean="0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hu-HU" sz="1100" b="0" i="0" smtClean="0">
                                                        <a:latin typeface="Cambria Math"/>
                                                      </a:rPr>
                                                      <m:t>Δ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hu-HU" sz="1100" b="0" i="1" smtClean="0">
                                                        <a:latin typeface="Cambria Math"/>
                                                      </a:rPr>
                                                      <m:t>𝑡</m:t>
                                                    </m:r>
                                                    <m:r>
                                                      <a:rPr lang="hu-HU" sz="1100" b="0" i="1" smtClean="0">
                                                        <a:latin typeface="Cambria Math"/>
                                                      </a:rPr>
                                                      <m:t>−1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hu-HU" sz="1100" b="0" i="1" smtClean="0">
                                                    <a:latin typeface="Cambria Math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hu-HU" sz="1100" b="0" i="1" smtClean="0">
                                                    <a:latin typeface="Cambria Math"/>
                                                  </a:rPr>
                                                  <m:t>𝜖</m:t>
                                                </m:r>
                                              </m:e>
                                            </m:rad>
                                          </m:num>
                                          <m:den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hu-HU" sz="1100" b="0" i="1" smtClean="0">
                                                    <a:latin typeface="Cambria Math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hu-HU" sz="1100" b="0" i="1" smtClean="0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hu-HU" sz="1100" b="0" i="1" smtClean="0">
                                                        <a:latin typeface="Cambria Math"/>
                                                      </a:rPr>
                                                      <m:t>𝐺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hu-HU" sz="1100" b="0" i="1" smtClean="0">
                                                        <a:latin typeface="Cambria Math"/>
                                                      </a:rPr>
                                                      <m:t>𝑡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hu-HU" sz="1100" b="0" i="1" smtClean="0">
                                                    <a:latin typeface="Cambria Math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hu-HU" sz="1100" b="0" i="1" smtClean="0">
                                                    <a:latin typeface="Cambria Math"/>
                                                  </a:rPr>
                                                  <m:t>𝜖</m:t>
                                                </m:r>
                                              </m:e>
                                            </m:rad>
                                          </m:den>
                                        </m:f>
                                        <m:r>
                                          <a:rPr lang="hu-HU" sz="1100" b="0" i="0" smtClean="0">
                                            <a:latin typeface="Cambria Math"/>
                                          </a:rPr>
                                          <m:t>𝛻</m:t>
                                        </m:r>
                                        <m:sSub>
                                          <m:sSubPr>
                                            <m:ctrlP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u-HU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100" b="0" i="1" smtClean="0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hu-HU" sz="1100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hu-HU" sz="1100" b="0" i="1" smtClean="0"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100" b="0" i="0" smtClean="0">
                                                <a:latin typeface="Cambria Math"/>
                                              </a:rPr>
                                              <m:t>Δ</m:t>
                                            </m:r>
                                          </m:e>
                                          <m:sub>
                                            <m: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  <m:r>
                                          <a:rPr lang="hu-HU" sz="1100" b="0" i="1" smtClean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a:rPr lang="hu-HU" sz="1100" b="0" i="1" smtClean="0">
                                            <a:latin typeface="Cambria Math"/>
                                          </a:rPr>
                                          <m:t>𝜖</m:t>
                                        </m:r>
                                      </m:e>
                                    </m:rad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hu-HU" sz="1100" b="0" i="1" smtClean="0"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hu-HU" sz="1100" b="0" i="1" smtClean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a:rPr lang="hu-HU" sz="1100" b="0" i="1" smtClean="0">
                                            <a:latin typeface="Cambria Math"/>
                                          </a:rPr>
                                          <m:t>𝜖</m:t>
                                        </m:r>
                                      </m:e>
                                    </m:rad>
                                  </m:den>
                                </m:f>
                                <m:r>
                                  <a:rPr lang="hu-HU" sz="1100" b="0" i="0" smtClean="0">
                                    <a:latin typeface="Cambria Math"/>
                                  </a:rPr>
                                  <m:t>𝛻</m:t>
                                </m:r>
                                <m:sSub>
                                  <m:sSubPr>
                                    <m:ctrlPr>
                                      <a:rPr lang="hu-HU" sz="11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hu-HU" sz="1100" dirty="0"/>
                        </a:p>
                      </a:txBody>
                      <a:tcPr/>
                    </a:tc>
                  </a:tr>
                  <a:tr h="140114">
                    <a:tc>
                      <a:txBody>
                        <a:bodyPr/>
                        <a:lstStyle/>
                        <a:p>
                          <a:r>
                            <a:rPr lang="hu-HU" sz="1100" dirty="0" smtClean="0"/>
                            <a:t>Adam</a:t>
                          </a:r>
                        </a:p>
                        <a:p>
                          <a:r>
                            <a:rPr lang="hu-HU" sz="1100" dirty="0" smtClean="0">
                              <a:solidFill>
                                <a:schemeClr val="accent1"/>
                              </a:solidFill>
                            </a:rPr>
                            <a:t>[</a:t>
                          </a:r>
                          <a:r>
                            <a:rPr lang="hu-HU" sz="1100" dirty="0" err="1" smtClean="0">
                              <a:solidFill>
                                <a:schemeClr val="accent1"/>
                              </a:solidFill>
                            </a:rPr>
                            <a:t>Kingma</a:t>
                          </a:r>
                          <a:r>
                            <a:rPr lang="hu-HU" sz="1100" dirty="0" smtClean="0">
                              <a:solidFill>
                                <a:schemeClr val="accent1"/>
                              </a:solidFill>
                            </a:rPr>
                            <a:t> &amp; </a:t>
                          </a:r>
                          <a:r>
                            <a:rPr lang="hu-HU" sz="1100" dirty="0" err="1" smtClean="0">
                              <a:solidFill>
                                <a:schemeClr val="accent1"/>
                              </a:solidFill>
                            </a:rPr>
                            <a:t>Ba</a:t>
                          </a:r>
                          <a:r>
                            <a:rPr lang="hu-HU" sz="1100" dirty="0" smtClean="0">
                              <a:solidFill>
                                <a:schemeClr val="accent1"/>
                              </a:solidFill>
                            </a:rPr>
                            <a:t>, 2014]</a:t>
                          </a:r>
                          <a:endParaRPr lang="hu-HU" sz="1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75665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u-HU" sz="11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hu-HU" sz="1100" b="0" i="1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hu-HU" sz="11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hu-HU" sz="11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hu-HU" sz="1100" b="0" i="1" smtClean="0">
                                    <a:latin typeface="Cambria Math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hu-HU" sz="11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hu-HU" sz="11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100" b="0" i="1" smtClean="0">
                                            <a:latin typeface="Cambria Math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hu-HU" sz="1100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hu-HU" sz="1100" b="0" i="0" smtClean="0">
                                    <a:latin typeface="Cambria Math"/>
                                  </a:rPr>
                                  <m:t>𝛻</m:t>
                                </m:r>
                                <m:sSub>
                                  <m:sSubPr>
                                    <m:ctrlPr>
                                      <a:rPr lang="hu-HU" sz="11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hu-HU" sz="1100" b="0" i="1" dirty="0" smtClean="0">
                            <a:latin typeface="Cambria Math"/>
                          </a:endParaRPr>
                        </a:p>
                        <a:p>
                          <a:pPr marL="0" marR="0" indent="0" algn="l" defTabSz="975665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u-HU" sz="11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hu-HU" sz="1100" b="0" i="1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hu-HU" sz="11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hu-HU" sz="11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hu-HU" sz="1100" b="0" i="1" smtClean="0">
                                    <a:latin typeface="Cambria Math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hu-HU" sz="11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hu-HU" sz="11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100" b="0" i="1" smtClean="0">
                                            <a:latin typeface="Cambria Math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hu-HU" sz="11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p>
                                  <m:sSupPr>
                                    <m:ctrlPr>
                                      <a:rPr lang="hu-HU" sz="11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hu-HU" sz="1100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hu-HU" sz="1100" b="0" i="0" smtClean="0">
                                            <a:latin typeface="Cambria Math"/>
                                          </a:rPr>
                                          <m:t>𝛻</m:t>
                                        </m:r>
                                        <m:sSub>
                                          <m:sSubPr>
                                            <m:ctrlP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u-HU" sz="1100" dirty="0"/>
                        </a:p>
                        <a:p>
                          <a:endParaRPr lang="hu-HU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100" b="0" i="1" smtClean="0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hu-HU" sz="1100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𝜂</m:t>
                                    </m:r>
                                    <m:f>
                                      <m:fPr>
                                        <m:ctrlPr>
                                          <a:rPr lang="hu-HU" sz="1100" b="0" i="1" smtClean="0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hu-HU" sz="1100" b="0" i="1" smtClean="0">
                                            <a:latin typeface="Cambria Math"/>
                                          </a:rPr>
                                          <m:t>1−</m:t>
                                        </m:r>
                                        <m:sSubSup>
                                          <m:sSubSupPr>
                                            <m:ctrlP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sup>
                                        </m:sSubSup>
                                      </m:den>
                                    </m:f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hu-HU" sz="1100" b="0" i="1" smtClean="0"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hu-HU" sz="1100" b="0" i="1" smtClean="0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sz="1100" b="0" i="1" smtClean="0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hu-HU" sz="1100" b="0" i="1" smtClean="0">
                                                    <a:latin typeface="Cambria Math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hu-HU" sz="1100" b="0" i="1" smtClean="0">
                                                <a:latin typeface="Cambria Math"/>
                                              </a:rPr>
                                              <m:t>1−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hu-HU" sz="1100" b="0" i="1" smtClean="0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hu-HU" sz="1100" b="0" i="1" smtClean="0">
                                                    <a:latin typeface="Cambria Math"/>
                                                  </a:rPr>
                                                  <m:t>𝛽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hu-HU" sz="1100" b="0" i="1" smtClean="0">
                                                    <a:latin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hu-HU" sz="1100" b="0" i="1" smtClean="0">
                                                    <a:latin typeface="Cambria Math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bSup>
                                          </m:den>
                                        </m:f>
                                      </m:e>
                                    </m:rad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hu-HU" sz="1100" b="0" i="1" smtClean="0">
                                        <a:latin typeface="Cambria Math"/>
                                      </a:rPr>
                                      <m:t>𝜖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hu-HU" sz="11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6879560"/>
                  </p:ext>
                </p:extLst>
              </p:nvPr>
            </p:nvGraphicFramePr>
            <p:xfrm>
              <a:off x="3772262" y="1556792"/>
              <a:ext cx="5253355" cy="29603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0343"/>
                    <a:gridCol w="2590419"/>
                    <a:gridCol w="1192593"/>
                  </a:tblGrid>
                  <a:tr h="259080">
                    <a:tc>
                      <a:txBody>
                        <a:bodyPr/>
                        <a:lstStyle/>
                        <a:p>
                          <a:r>
                            <a:rPr lang="hu-HU" sz="1100" dirty="0" smtClean="0"/>
                            <a:t>Method</a:t>
                          </a:r>
                          <a:endParaRPr lang="hu-HU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hu-HU" sz="1100" dirty="0" smtClean="0"/>
                            <a:t>Accumulated</a:t>
                          </a:r>
                          <a:r>
                            <a:rPr lang="hu-HU" sz="1100" baseline="0" dirty="0" smtClean="0"/>
                            <a:t> values</a:t>
                          </a:r>
                          <a:endParaRPr lang="hu-HU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hu-HU" sz="1100" dirty="0" smtClean="0"/>
                            <a:t>Scaling factor</a:t>
                          </a:r>
                          <a:endParaRPr lang="hu-HU" sz="1100" dirty="0"/>
                        </a:p>
                      </a:txBody>
                      <a:tcPr/>
                    </a:tc>
                  </a:tr>
                  <a:tr h="448882">
                    <a:tc>
                      <a:txBody>
                        <a:bodyPr/>
                        <a:lstStyle/>
                        <a:p>
                          <a:r>
                            <a:rPr lang="hu-HU" sz="1100" dirty="0" err="1" smtClean="0"/>
                            <a:t>Adagrad</a:t>
                          </a:r>
                          <a:endParaRPr lang="hu-HU" sz="1100" dirty="0" smtClean="0"/>
                        </a:p>
                        <a:p>
                          <a:r>
                            <a:rPr lang="hu-HU" sz="1100" dirty="0" smtClean="0">
                              <a:solidFill>
                                <a:schemeClr val="accent1"/>
                              </a:solidFill>
                            </a:rPr>
                            <a:t>[</a:t>
                          </a:r>
                          <a:r>
                            <a:rPr lang="hu-HU" sz="1100" dirty="0" err="1" smtClean="0">
                              <a:solidFill>
                                <a:schemeClr val="accent1"/>
                              </a:solidFill>
                            </a:rPr>
                            <a:t>Duchi</a:t>
                          </a:r>
                          <a:r>
                            <a:rPr lang="hu-HU" sz="1100" dirty="0" smtClean="0">
                              <a:solidFill>
                                <a:schemeClr val="accent1"/>
                              </a:solidFill>
                            </a:rPr>
                            <a:t> et. </a:t>
                          </a:r>
                          <a:r>
                            <a:rPr lang="hu-HU" sz="1100" dirty="0" err="1" smtClean="0">
                              <a:solidFill>
                                <a:schemeClr val="accent1"/>
                              </a:solidFill>
                            </a:rPr>
                            <a:t>al</a:t>
                          </a:r>
                          <a:r>
                            <a:rPr lang="hu-HU" sz="1100" dirty="0" smtClean="0">
                              <a:solidFill>
                                <a:schemeClr val="accent1"/>
                              </a:solidFill>
                            </a:rPr>
                            <a:t>, 2011]</a:t>
                          </a:r>
                          <a:endParaRPr lang="hu-HU" sz="1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56941" t="-58904" r="-46118" b="-5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40306" t="-58904" b="-506849"/>
                          </a:stretch>
                        </a:blipFill>
                      </a:tcPr>
                    </a:tc>
                  </a:tr>
                  <a:tr h="594360">
                    <a:tc>
                      <a:txBody>
                        <a:bodyPr/>
                        <a:lstStyle/>
                        <a:p>
                          <a:r>
                            <a:rPr lang="hu-HU" sz="1100" dirty="0" err="1" smtClean="0"/>
                            <a:t>RMSProp</a:t>
                          </a:r>
                          <a:endParaRPr lang="hu-HU" sz="1100" dirty="0" smtClean="0"/>
                        </a:p>
                        <a:p>
                          <a:r>
                            <a:rPr lang="hu-HU" sz="1100" dirty="0" smtClean="0">
                              <a:solidFill>
                                <a:schemeClr val="accent1"/>
                              </a:solidFill>
                            </a:rPr>
                            <a:t>[</a:t>
                          </a:r>
                          <a:r>
                            <a:rPr lang="hu-HU" sz="1100" dirty="0" err="1" smtClean="0">
                              <a:solidFill>
                                <a:schemeClr val="accent1"/>
                              </a:solidFill>
                            </a:rPr>
                            <a:t>Tieleman</a:t>
                          </a:r>
                          <a:r>
                            <a:rPr lang="hu-HU" sz="1100" dirty="0" smtClean="0">
                              <a:solidFill>
                                <a:schemeClr val="accent1"/>
                              </a:solidFill>
                            </a:rPr>
                            <a:t> &amp;</a:t>
                          </a:r>
                          <a:r>
                            <a:rPr lang="hu-HU" sz="1100" baseline="0" dirty="0" smtClean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:r>
                            <a:rPr lang="hu-HU" sz="1100" baseline="0" dirty="0" err="1" smtClean="0">
                              <a:solidFill>
                                <a:schemeClr val="accent1"/>
                              </a:solidFill>
                            </a:rPr>
                            <a:t>Hinton</a:t>
                          </a:r>
                          <a:r>
                            <a:rPr lang="hu-HU" sz="1100" baseline="0" dirty="0" smtClean="0">
                              <a:solidFill>
                                <a:schemeClr val="accent1"/>
                              </a:solidFill>
                            </a:rPr>
                            <a:t>, 2012]</a:t>
                          </a:r>
                          <a:endParaRPr lang="hu-HU" sz="1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56941" t="-118367" r="-46118" b="-2775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40306" t="-118367" b="-277551"/>
                          </a:stretch>
                        </a:blipFill>
                      </a:tcPr>
                    </a:tc>
                  </a:tr>
                  <a:tr h="725488">
                    <a:tc>
                      <a:txBody>
                        <a:bodyPr/>
                        <a:lstStyle/>
                        <a:p>
                          <a:r>
                            <a:rPr lang="hu-HU" sz="1100" dirty="0" err="1" smtClean="0"/>
                            <a:t>Adadelta</a:t>
                          </a:r>
                          <a:endParaRPr lang="hu-HU" sz="1100" dirty="0" smtClean="0"/>
                        </a:p>
                        <a:p>
                          <a:r>
                            <a:rPr lang="hu-HU" sz="1100" dirty="0" smtClean="0">
                              <a:solidFill>
                                <a:schemeClr val="accent1"/>
                              </a:solidFill>
                            </a:rPr>
                            <a:t>[</a:t>
                          </a:r>
                          <a:r>
                            <a:rPr lang="hu-HU" sz="1100" dirty="0" err="1" smtClean="0">
                              <a:solidFill>
                                <a:schemeClr val="accent1"/>
                              </a:solidFill>
                            </a:rPr>
                            <a:t>Zeiler</a:t>
                          </a:r>
                          <a:r>
                            <a:rPr lang="hu-HU" sz="1100" dirty="0" smtClean="0">
                              <a:solidFill>
                                <a:schemeClr val="accent1"/>
                              </a:solidFill>
                            </a:rPr>
                            <a:t>, 2012]</a:t>
                          </a:r>
                          <a:endParaRPr lang="hu-HU" sz="1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56941" t="-179832" r="-46118" b="-1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40306" t="-179832" b="-128571"/>
                          </a:stretch>
                        </a:blipFill>
                      </a:tcPr>
                    </a:tc>
                  </a:tr>
                  <a:tr h="932498">
                    <a:tc>
                      <a:txBody>
                        <a:bodyPr/>
                        <a:lstStyle/>
                        <a:p>
                          <a:r>
                            <a:rPr lang="hu-HU" sz="1100" dirty="0" smtClean="0"/>
                            <a:t>Adam</a:t>
                          </a:r>
                        </a:p>
                        <a:p>
                          <a:r>
                            <a:rPr lang="hu-HU" sz="1100" dirty="0" smtClean="0">
                              <a:solidFill>
                                <a:schemeClr val="accent1"/>
                              </a:solidFill>
                            </a:rPr>
                            <a:t>[</a:t>
                          </a:r>
                          <a:r>
                            <a:rPr lang="hu-HU" sz="1100" dirty="0" err="1" smtClean="0">
                              <a:solidFill>
                                <a:schemeClr val="accent1"/>
                              </a:solidFill>
                            </a:rPr>
                            <a:t>Kingma</a:t>
                          </a:r>
                          <a:r>
                            <a:rPr lang="hu-HU" sz="1100" dirty="0" smtClean="0">
                              <a:solidFill>
                                <a:schemeClr val="accent1"/>
                              </a:solidFill>
                            </a:rPr>
                            <a:t> &amp; </a:t>
                          </a:r>
                          <a:r>
                            <a:rPr lang="hu-HU" sz="1100" dirty="0" err="1" smtClean="0">
                              <a:solidFill>
                                <a:schemeClr val="accent1"/>
                              </a:solidFill>
                            </a:rPr>
                            <a:t>Ba</a:t>
                          </a:r>
                          <a:r>
                            <a:rPr lang="hu-HU" sz="1100" dirty="0" smtClean="0">
                              <a:solidFill>
                                <a:schemeClr val="accent1"/>
                              </a:solidFill>
                            </a:rPr>
                            <a:t>, 2014]</a:t>
                          </a:r>
                          <a:endParaRPr lang="hu-HU" sz="1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56941" t="-217647" r="-46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40306" t="-21764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027" name="Picture 3" descr="D:\Dokumentumok\Kutatás\Kutatott témák\Deep learning for recommendations\Infók\2dKCQHh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614375"/>
            <a:ext cx="2649161" cy="205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Dokumentumok\Kutatás\Kutatott témák\Deep learning for recommendations\Infók\NKsFHJb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523" y="4653136"/>
            <a:ext cx="2599094" cy="201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88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Complex deep networks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 smtClean="0"/>
              <a:t>Modular view</a:t>
            </a:r>
          </a:p>
          <a:p>
            <a:pPr lvl="1"/>
            <a:r>
              <a:rPr lang="hu-HU" dirty="0" smtClean="0"/>
              <a:t>Complex networks are composed from modules appropriate for certain tasks</a:t>
            </a:r>
          </a:p>
          <a:p>
            <a:pPr lvl="1"/>
            <a:r>
              <a:rPr lang="hu-HU" dirty="0" smtClean="0"/>
              <a:t>E.g. Feature extraction with CNN, combined with an RNN for text representation fed to feedforward module</a:t>
            </a:r>
          </a:p>
          <a:p>
            <a:r>
              <a:rPr lang="hu-HU" dirty="0" smtClean="0"/>
              <a:t>Function approximation</a:t>
            </a:r>
          </a:p>
          <a:p>
            <a:pPr lvl="1"/>
            <a:r>
              <a:rPr lang="hu-HU" dirty="0" smtClean="0"/>
              <a:t>The network is a trainable function in a complex system</a:t>
            </a:r>
          </a:p>
          <a:p>
            <a:pPr lvl="1"/>
            <a:r>
              <a:rPr lang="hu-HU" dirty="0" smtClean="0"/>
              <a:t>E.g. DQN: the Q function is replaced with a trainable neural network</a:t>
            </a:r>
          </a:p>
          <a:p>
            <a:r>
              <a:rPr lang="hu-HU" dirty="0" smtClean="0"/>
              <a:t>Representation learning</a:t>
            </a:r>
          </a:p>
          <a:p>
            <a:pPr lvl="1"/>
            <a:r>
              <a:rPr lang="hu-HU" dirty="0" smtClean="0"/>
              <a:t>The network learns representations of the entities</a:t>
            </a:r>
          </a:p>
          <a:p>
            <a:pPr lvl="1"/>
            <a:r>
              <a:rPr lang="hu-HU" dirty="0" smtClean="0"/>
              <a:t>These representations are then used as latent features</a:t>
            </a:r>
          </a:p>
          <a:p>
            <a:pPr lvl="1"/>
            <a:r>
              <a:rPr lang="hu-HU" dirty="0" smtClean="0"/>
              <a:t>E.g. Image classification with CNN + a classifier on top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2452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Common building blocks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3580" y="2057686"/>
            <a:ext cx="8216841" cy="4251634"/>
          </a:xfrm>
        </p:spPr>
        <p:txBody>
          <a:bodyPr>
            <a:normAutofit fontScale="62500" lnSpcReduction="20000"/>
          </a:bodyPr>
          <a:lstStyle/>
          <a:p>
            <a:r>
              <a:rPr lang="hu-HU" dirty="0" smtClean="0"/>
              <a:t>Network types</a:t>
            </a:r>
          </a:p>
          <a:p>
            <a:pPr lvl="1"/>
            <a:r>
              <a:rPr lang="hu-HU" dirty="0" smtClean="0"/>
              <a:t>Feedforward network (FFN, FNN)</a:t>
            </a:r>
          </a:p>
          <a:p>
            <a:pPr lvl="1"/>
            <a:r>
              <a:rPr lang="hu-HU" dirty="0" smtClean="0"/>
              <a:t>Recurrent network (RNN)</a:t>
            </a:r>
          </a:p>
          <a:p>
            <a:pPr lvl="2"/>
            <a:r>
              <a:rPr lang="hu-HU" dirty="0" smtClean="0"/>
              <a:t>For sequences</a:t>
            </a:r>
          </a:p>
          <a:p>
            <a:pPr lvl="1"/>
            <a:r>
              <a:rPr lang="hu-HU" dirty="0" smtClean="0"/>
              <a:t>Convolutional network (CNN)</a:t>
            </a:r>
          </a:p>
          <a:p>
            <a:pPr lvl="2"/>
            <a:r>
              <a:rPr lang="hu-HU" dirty="0" smtClean="0"/>
              <a:t>Exploiting locality</a:t>
            </a:r>
          </a:p>
          <a:p>
            <a:r>
              <a:rPr lang="hu-HU" dirty="0" smtClean="0"/>
              <a:t>Supplementary layers</a:t>
            </a:r>
          </a:p>
          <a:p>
            <a:pPr lvl="1">
              <a:buFontTx/>
              <a:buChar char="-"/>
            </a:pPr>
            <a:r>
              <a:rPr lang="hu-HU" dirty="0" smtClean="0"/>
              <a:t>Embedding layer (input)</a:t>
            </a:r>
          </a:p>
          <a:p>
            <a:pPr lvl="1">
              <a:buFontTx/>
              <a:buChar char="-"/>
            </a:pPr>
            <a:r>
              <a:rPr lang="hu-HU" dirty="0" smtClean="0"/>
              <a:t>Output layer</a:t>
            </a:r>
          </a:p>
          <a:p>
            <a:pPr lvl="2">
              <a:buFontTx/>
              <a:buChar char="-"/>
            </a:pPr>
            <a:r>
              <a:rPr lang="hu-HU" dirty="0" smtClean="0"/>
              <a:t>Classifier</a:t>
            </a:r>
          </a:p>
          <a:p>
            <a:pPr lvl="3">
              <a:buFontTx/>
              <a:buChar char="-"/>
            </a:pPr>
            <a:r>
              <a:rPr lang="hu-HU" dirty="0" smtClean="0"/>
              <a:t>Binary</a:t>
            </a:r>
          </a:p>
          <a:p>
            <a:pPr lvl="3">
              <a:buFontTx/>
              <a:buChar char="-"/>
            </a:pPr>
            <a:r>
              <a:rPr lang="hu-HU" dirty="0" smtClean="0"/>
              <a:t>Multiclass</a:t>
            </a:r>
          </a:p>
          <a:p>
            <a:pPr lvl="2">
              <a:buFontTx/>
              <a:buChar char="-"/>
            </a:pPr>
            <a:r>
              <a:rPr lang="hu-HU" dirty="0" smtClean="0"/>
              <a:t>Regressor</a:t>
            </a:r>
          </a:p>
          <a:p>
            <a:r>
              <a:rPr lang="hu-HU" dirty="0" smtClean="0"/>
              <a:t>Losses (common examples)</a:t>
            </a:r>
          </a:p>
          <a:p>
            <a:pPr lvl="1"/>
            <a:r>
              <a:rPr lang="hu-HU" dirty="0" smtClean="0"/>
              <a:t>Binary classification: logistic loss</a:t>
            </a:r>
          </a:p>
          <a:p>
            <a:pPr lvl="1"/>
            <a:r>
              <a:rPr lang="hu-HU" dirty="0" smtClean="0"/>
              <a:t>Multiclass classification: cross entropy (preceeded by a softmax layer)</a:t>
            </a:r>
          </a:p>
          <a:p>
            <a:pPr lvl="1"/>
            <a:r>
              <a:rPr lang="hu-HU" dirty="0" smtClean="0"/>
              <a:t>Distribution matching: KL divergence</a:t>
            </a:r>
          </a:p>
          <a:p>
            <a:pPr lvl="1"/>
            <a:r>
              <a:rPr lang="hu-HU" dirty="0" smtClean="0"/>
              <a:t>Regression: mean squared error</a:t>
            </a:r>
          </a:p>
        </p:txBody>
      </p:sp>
    </p:spTree>
    <p:extLst>
      <p:ext uri="{BB962C8B-B14F-4D97-AF65-F5344CB8AC3E}">
        <p14:creationId xmlns:p14="http://schemas.microsoft.com/office/powerpoint/2010/main" val="352097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What is Deep Learning?</a:t>
            </a:r>
            <a:endParaRPr lang="hu-HU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 class of machine learning algorithms</a:t>
            </a:r>
          </a:p>
          <a:p>
            <a:pPr lvl="1"/>
            <a:r>
              <a:rPr lang="en-US" dirty="0"/>
              <a:t>that use a cascade of multiple non-linear processing layers</a:t>
            </a:r>
          </a:p>
          <a:p>
            <a:pPr lvl="1"/>
            <a:r>
              <a:rPr lang="en-US" dirty="0"/>
              <a:t>and complex model structures</a:t>
            </a:r>
          </a:p>
          <a:p>
            <a:pPr lvl="1"/>
            <a:r>
              <a:rPr lang="en-US" dirty="0"/>
              <a:t>to learn different representations of the data in each layer</a:t>
            </a:r>
          </a:p>
          <a:p>
            <a:pPr lvl="1"/>
            <a:r>
              <a:rPr lang="en-US" dirty="0"/>
              <a:t>where higher level features are derived from lower level features</a:t>
            </a:r>
          </a:p>
          <a:p>
            <a:pPr lvl="1"/>
            <a:r>
              <a:rPr lang="en-US" dirty="0"/>
              <a:t>to form a hierarchical representation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9046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Common architectures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Single </a:t>
            </a:r>
            <a:r>
              <a:rPr lang="hu-HU" dirty="0"/>
              <a:t>network</a:t>
            </a:r>
          </a:p>
          <a:p>
            <a:r>
              <a:rPr lang="hu-HU" dirty="0"/>
              <a:t>Multiple networks </a:t>
            </a:r>
            <a:r>
              <a:rPr lang="hu-HU" dirty="0" smtClean="0"/>
              <a:t>merged</a:t>
            </a:r>
          </a:p>
          <a:p>
            <a:r>
              <a:rPr lang="hu-HU" dirty="0" smtClean="0"/>
              <a:t>Multitask learning architectures</a:t>
            </a:r>
            <a:endParaRPr lang="hu-HU" dirty="0"/>
          </a:p>
          <a:p>
            <a:r>
              <a:rPr lang="hu-HU" dirty="0"/>
              <a:t>Encoder-decoder</a:t>
            </a:r>
          </a:p>
          <a:p>
            <a:r>
              <a:rPr lang="hu-HU" dirty="0"/>
              <a:t>Generative Adversarial Networks (GANs</a:t>
            </a:r>
            <a:r>
              <a:rPr lang="hu-HU" dirty="0" smtClean="0"/>
              <a:t>)</a:t>
            </a:r>
            <a:endParaRPr lang="hu-HU" dirty="0"/>
          </a:p>
          <a:p>
            <a:r>
              <a:rPr lang="hu-HU" dirty="0" smtClean="0"/>
              <a:t>And many more...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1522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Impressive results</a:t>
            </a:r>
            <a:endParaRPr lang="hu-H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hu-HU" dirty="0" smtClean="0"/>
              <a:t>Few of the many impressive results by DL fom the last year</a:t>
            </a:r>
          </a:p>
          <a:p>
            <a:pPr lvl="1"/>
            <a:r>
              <a:rPr lang="hu-HU" dirty="0" smtClean="0"/>
              <a:t>Image classification accuracy exceeds human baseline</a:t>
            </a:r>
          </a:p>
          <a:p>
            <a:pPr lvl="1"/>
            <a:r>
              <a:rPr lang="hu-HU" dirty="0" smtClean="0"/>
              <a:t>Superhuman performance in certain Atari games</a:t>
            </a:r>
          </a:p>
          <a:p>
            <a:pPr lvl="2"/>
            <a:r>
              <a:rPr lang="hu-HU" dirty="0" smtClean="0"/>
              <a:t>Agent receives only the raw pixel input and the score</a:t>
            </a:r>
          </a:p>
          <a:p>
            <a:pPr lvl="1"/>
            <a:r>
              <a:rPr lang="hu-HU" dirty="0" smtClean="0"/>
              <a:t>AlphaGo beat go world champions</a:t>
            </a:r>
          </a:p>
          <a:p>
            <a:pPr lvl="1"/>
            <a:r>
              <a:rPr lang="hu-HU" dirty="0" smtClean="0"/>
              <a:t>Generative models generate realistic images</a:t>
            </a:r>
          </a:p>
          <a:p>
            <a:pPr lvl="1"/>
            <a:r>
              <a:rPr lang="hu-HU" dirty="0" smtClean="0"/>
              <a:t>Large improvements in machine translation</a:t>
            </a:r>
          </a:p>
          <a:p>
            <a:pPr lvl="1"/>
            <a:r>
              <a:rPr lang="hu-HU" dirty="0" smtClean="0"/>
              <a:t>Improvements in speech recognition</a:t>
            </a:r>
          </a:p>
          <a:p>
            <a:pPr lvl="1"/>
            <a:r>
              <a:rPr lang="hu-HU" dirty="0" smtClean="0"/>
              <a:t>Many production services using deep learning</a:t>
            </a:r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7939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Don’t give in to the </a:t>
            </a:r>
            <a:r>
              <a:rPr lang="hu-HU" noProof="0" dirty="0" smtClean="0"/>
              <a:t>hype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63581" y="1916832"/>
            <a:ext cx="4705897" cy="4941168"/>
          </a:xfrm>
        </p:spPr>
        <p:txBody>
          <a:bodyPr>
            <a:normAutofit fontScale="70000" lnSpcReduction="20000"/>
          </a:bodyPr>
          <a:lstStyle/>
          <a:p>
            <a:r>
              <a:rPr lang="en-US" noProof="0" dirty="0" smtClean="0"/>
              <a:t>Deep learning is impressive but</a:t>
            </a:r>
          </a:p>
          <a:p>
            <a:pPr lvl="1"/>
            <a:r>
              <a:rPr lang="en-US" noProof="0" dirty="0" smtClean="0"/>
              <a:t>deep learning is not AI</a:t>
            </a:r>
            <a:endParaRPr lang="hu-HU" noProof="0" dirty="0" smtClean="0"/>
          </a:p>
          <a:p>
            <a:pPr lvl="1"/>
            <a:r>
              <a:rPr lang="hu-HU" dirty="0" smtClean="0"/>
              <a:t>strong/general AI is very far away</a:t>
            </a:r>
          </a:p>
          <a:p>
            <a:pPr lvl="2"/>
            <a:r>
              <a:rPr lang="hu-HU" dirty="0"/>
              <a:t>i</a:t>
            </a:r>
            <a:r>
              <a:rPr lang="hu-HU" noProof="0" dirty="0" smtClean="0"/>
              <a:t>nstead of worrying about „sentient” AI, we should focus on the more apparent problems this technological change brings</a:t>
            </a:r>
            <a:endParaRPr lang="en-US" noProof="0" dirty="0" smtClean="0"/>
          </a:p>
          <a:p>
            <a:pPr lvl="1"/>
            <a:r>
              <a:rPr lang="en-US" noProof="0" dirty="0" smtClean="0"/>
              <a:t>deep learning is not how the human brain works</a:t>
            </a:r>
          </a:p>
          <a:p>
            <a:pPr lvl="1"/>
            <a:r>
              <a:rPr lang="hu-HU" noProof="0" dirty="0" smtClean="0"/>
              <a:t>not all </a:t>
            </a:r>
            <a:r>
              <a:rPr lang="en-US" noProof="0" dirty="0" smtClean="0"/>
              <a:t>machine learning tasks require deep learning</a:t>
            </a:r>
          </a:p>
          <a:p>
            <a:pPr lvl="1"/>
            <a:r>
              <a:rPr lang="en-US" noProof="0" dirty="0" smtClean="0"/>
              <a:t>deep learning requires a lot of computational power</a:t>
            </a:r>
            <a:endParaRPr lang="hu-HU" noProof="0" dirty="0" smtClean="0"/>
          </a:p>
          <a:p>
            <a:pPr lvl="1"/>
            <a:r>
              <a:rPr lang="hu-HU" dirty="0" smtClean="0"/>
              <a:t>the theory of deep learning is far behind of its empirical success</a:t>
            </a:r>
            <a:endParaRPr lang="hu-HU" noProof="0" dirty="0" smtClean="0"/>
          </a:p>
          <a:p>
            <a:pPr lvl="1"/>
            <a:r>
              <a:rPr lang="hu-HU" dirty="0"/>
              <a:t>t</a:t>
            </a:r>
            <a:r>
              <a:rPr lang="hu-HU" dirty="0" smtClean="0"/>
              <a:t>his technological change is not without potentially serious issues inflicted on society if we are not careful enough</a:t>
            </a:r>
            <a:endParaRPr lang="en-US" noProof="0" dirty="0" smtClean="0"/>
          </a:p>
          <a:p>
            <a:r>
              <a:rPr lang="en-US" noProof="0" dirty="0" smtClean="0"/>
              <a:t>Deep learning is a tool</a:t>
            </a:r>
          </a:p>
          <a:p>
            <a:pPr lvl="1"/>
            <a:r>
              <a:rPr lang="en-US" noProof="0" dirty="0" smtClean="0"/>
              <a:t>which is successful in certain, previously very challenging domains (speech recognition, computer vision, NLP, etc.)</a:t>
            </a:r>
          </a:p>
          <a:p>
            <a:pPr lvl="1"/>
            <a:r>
              <a:rPr lang="en-US" noProof="0" dirty="0" smtClean="0"/>
              <a:t>that excels in pattern recognition</a:t>
            </a:r>
          </a:p>
          <a:p>
            <a:pPr lvl="1"/>
            <a:endParaRPr lang="en-US" noProof="0" dirty="0" smtClean="0"/>
          </a:p>
          <a:p>
            <a:pPr lvl="1"/>
            <a:endParaRPr lang="en-US" noProof="0" dirty="0"/>
          </a:p>
        </p:txBody>
      </p:sp>
      <p:pic>
        <p:nvPicPr>
          <p:cNvPr id="3074" name="Picture 2" descr="D:\320px-Gartner_Hype_Cycl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46205"/>
            <a:ext cx="30480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5735960" y="3106245"/>
            <a:ext cx="576064" cy="3600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69478" y="2853718"/>
            <a:ext cx="9460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050" b="1" dirty="0" smtClean="0"/>
              <a:t>You are here</a:t>
            </a:r>
            <a:endParaRPr lang="hu-HU" sz="1050" b="1" dirty="0"/>
          </a:p>
        </p:txBody>
      </p:sp>
    </p:spTree>
    <p:extLst>
      <p:ext uri="{BB962C8B-B14F-4D97-AF65-F5344CB8AC3E}">
        <p14:creationId xmlns:p14="http://schemas.microsoft.com/office/powerpoint/2010/main" val="104670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Why deep learning has potential for RecSys?</a:t>
            </a:r>
            <a:endParaRPr lang="hu-H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 smtClean="0"/>
              <a:t>Feature extraction directly from the content</a:t>
            </a:r>
          </a:p>
          <a:p>
            <a:pPr lvl="1"/>
            <a:r>
              <a:rPr lang="hu-HU" dirty="0" smtClean="0"/>
              <a:t>Image, text, audio, etc.</a:t>
            </a:r>
          </a:p>
          <a:p>
            <a:pPr lvl="1"/>
            <a:r>
              <a:rPr lang="hu-HU" dirty="0" smtClean="0"/>
              <a:t>Instead of metadata</a:t>
            </a:r>
          </a:p>
          <a:p>
            <a:pPr lvl="1"/>
            <a:r>
              <a:rPr lang="hu-HU" dirty="0" smtClean="0"/>
              <a:t>For hybrid algorithms</a:t>
            </a:r>
          </a:p>
          <a:p>
            <a:r>
              <a:rPr lang="hu-HU" dirty="0" smtClean="0"/>
              <a:t>Heterogenous data handled easily</a:t>
            </a:r>
          </a:p>
          <a:p>
            <a:r>
              <a:rPr lang="hu-HU" dirty="0" smtClean="0"/>
              <a:t>Dynamic behaviour modeling with RNNs</a:t>
            </a:r>
          </a:p>
          <a:p>
            <a:r>
              <a:rPr lang="hu-HU" dirty="0" smtClean="0"/>
              <a:t>More accurate representation learning of users and items</a:t>
            </a:r>
          </a:p>
          <a:p>
            <a:pPr lvl="1"/>
            <a:r>
              <a:rPr lang="hu-HU" dirty="0" smtClean="0"/>
              <a:t>Natural extension of CF &amp; more</a:t>
            </a:r>
          </a:p>
          <a:p>
            <a:r>
              <a:rPr lang="hu-HU" dirty="0" smtClean="0"/>
              <a:t>RecSys is a complex domain</a:t>
            </a:r>
          </a:p>
          <a:p>
            <a:pPr lvl="1"/>
            <a:r>
              <a:rPr lang="hu-HU" dirty="0" smtClean="0"/>
              <a:t>Deep learning worked well in other complex domains</a:t>
            </a:r>
          </a:p>
          <a:p>
            <a:pPr lvl="1"/>
            <a:r>
              <a:rPr lang="hu-HU" dirty="0" smtClean="0"/>
              <a:t>Worth a try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5079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The deep learning era of RecSys</a:t>
            </a:r>
            <a:endParaRPr lang="hu-H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63580" y="2057686"/>
            <a:ext cx="8216841" cy="4467658"/>
          </a:xfrm>
        </p:spPr>
        <p:txBody>
          <a:bodyPr>
            <a:normAutofit fontScale="77500" lnSpcReduction="20000"/>
          </a:bodyPr>
          <a:lstStyle/>
          <a:p>
            <a:r>
              <a:rPr lang="hu-HU" dirty="0" smtClean="0"/>
              <a:t>Brief history:</a:t>
            </a:r>
          </a:p>
          <a:p>
            <a:pPr lvl="1"/>
            <a:r>
              <a:rPr lang="hu-HU" dirty="0" smtClean="0"/>
              <a:t>2007: Deep Boltzmann Machines for rating prediction</a:t>
            </a:r>
          </a:p>
          <a:p>
            <a:pPr lvl="2"/>
            <a:r>
              <a:rPr lang="hu-HU" dirty="0" smtClean="0"/>
              <a:t>Also: Asymmetric MF formulated as a neural network (NSVD1)</a:t>
            </a:r>
          </a:p>
          <a:p>
            <a:pPr lvl="1"/>
            <a:r>
              <a:rPr lang="hu-HU" dirty="0" smtClean="0"/>
              <a:t>2007-2014: calm before the storm</a:t>
            </a:r>
          </a:p>
          <a:p>
            <a:pPr lvl="2"/>
            <a:r>
              <a:rPr lang="hu-HU" dirty="0" smtClean="0"/>
              <a:t>Very few, but important </a:t>
            </a:r>
            <a:r>
              <a:rPr lang="hu-HU" dirty="0"/>
              <a:t>papers in this </a:t>
            </a:r>
            <a:r>
              <a:rPr lang="hu-HU" dirty="0" smtClean="0"/>
              <a:t>topic</a:t>
            </a:r>
          </a:p>
          <a:p>
            <a:pPr lvl="1"/>
            <a:r>
              <a:rPr lang="hu-HU" dirty="0" smtClean="0"/>
              <a:t>2015: first signs of a deep learning boom</a:t>
            </a:r>
          </a:p>
          <a:p>
            <a:pPr lvl="2"/>
            <a:r>
              <a:rPr lang="hu-HU" dirty="0" smtClean="0"/>
              <a:t>Few seminal papers laying the groundwork for current research directions</a:t>
            </a:r>
          </a:p>
          <a:p>
            <a:pPr lvl="1"/>
            <a:r>
              <a:rPr lang="hu-HU" dirty="0" smtClean="0"/>
              <a:t>2016: steep increase</a:t>
            </a:r>
          </a:p>
          <a:p>
            <a:pPr lvl="2"/>
            <a:r>
              <a:rPr lang="hu-HU" dirty="0" smtClean="0"/>
              <a:t>DLRS workshop series</a:t>
            </a:r>
          </a:p>
          <a:p>
            <a:pPr lvl="2"/>
            <a:r>
              <a:rPr lang="hu-HU" dirty="0" smtClean="0"/>
              <a:t>Deep learning papers at RecSys, KDD, SIGIR, etc.</a:t>
            </a:r>
          </a:p>
          <a:p>
            <a:pPr lvl="2"/>
            <a:r>
              <a:rPr lang="hu-HU" dirty="0" smtClean="0"/>
              <a:t>Distinct research directions are formed by the end of the year</a:t>
            </a:r>
          </a:p>
          <a:p>
            <a:pPr lvl="1"/>
            <a:r>
              <a:rPr lang="hu-HU" dirty="0" smtClean="0"/>
              <a:t>2017: continuation of the increase of DL in recommenders</a:t>
            </a:r>
          </a:p>
          <a:p>
            <a:r>
              <a:rPr lang="hu-HU" dirty="0" smtClean="0"/>
              <a:t>Current status</a:t>
            </a:r>
            <a:r>
              <a:rPr lang="hu-HU" dirty="0"/>
              <a:t> </a:t>
            </a:r>
            <a:r>
              <a:rPr lang="hu-HU" dirty="0" smtClean="0"/>
              <a:t>&amp; way forward</a:t>
            </a:r>
          </a:p>
          <a:p>
            <a:pPr lvl="1"/>
            <a:r>
              <a:rPr lang="hu-HU" dirty="0" smtClean="0"/>
              <a:t>Current research directions to be continued</a:t>
            </a:r>
          </a:p>
          <a:p>
            <a:pPr lvl="1"/>
            <a:r>
              <a:rPr lang="hu-HU" dirty="0" smtClean="0"/>
              <a:t>More advanced ideas from DL are yet to be </a:t>
            </a:r>
            <a:r>
              <a:rPr lang="hu-HU" dirty="0" err="1" smtClean="0"/>
              <a:t>tried</a:t>
            </a:r>
            <a:endParaRPr lang="hu-HU" dirty="0" smtClean="0"/>
          </a:p>
          <a:p>
            <a:pPr lvl="1"/>
            <a:r>
              <a:rPr lang="hu-HU" dirty="0" smtClean="0"/>
              <a:t>Scalability is to be kept in mind</a:t>
            </a:r>
          </a:p>
        </p:txBody>
      </p:sp>
    </p:spTree>
    <p:extLst>
      <p:ext uri="{BB962C8B-B14F-4D97-AF65-F5344CB8AC3E}">
        <p14:creationId xmlns:p14="http://schemas.microsoft.com/office/powerpoint/2010/main" val="345883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Research directions in DL-RecSys</a:t>
            </a:r>
            <a:endParaRPr lang="hu-H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hu-HU" dirty="0" smtClean="0"/>
              <a:t>As of 2017 summer, main topics:</a:t>
            </a:r>
          </a:p>
          <a:p>
            <a:pPr lvl="1"/>
            <a:r>
              <a:rPr lang="hu-HU" dirty="0" smtClean="0"/>
              <a:t>Learning item embeddings</a:t>
            </a:r>
          </a:p>
          <a:p>
            <a:pPr lvl="1"/>
            <a:r>
              <a:rPr lang="hu-HU" dirty="0" smtClean="0"/>
              <a:t>Deep collaborative filtering</a:t>
            </a:r>
          </a:p>
          <a:p>
            <a:pPr lvl="1"/>
            <a:r>
              <a:rPr lang="hu-HU" dirty="0" smtClean="0"/>
              <a:t>Feature extraction directly from the content</a:t>
            </a:r>
          </a:p>
          <a:p>
            <a:pPr lvl="1"/>
            <a:r>
              <a:rPr lang="hu-HU" dirty="0" smtClean="0"/>
              <a:t>Session-based recommendations with RNN</a:t>
            </a:r>
          </a:p>
          <a:p>
            <a:r>
              <a:rPr lang="hu-HU" dirty="0" smtClean="0"/>
              <a:t>And their combinations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2067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Best practices</a:t>
            </a:r>
            <a:endParaRPr lang="hu-H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smtClean="0"/>
              <a:t>Start simple</a:t>
            </a:r>
          </a:p>
          <a:p>
            <a:pPr lvl="1"/>
            <a:r>
              <a:rPr lang="hu-HU" dirty="0" smtClean="0"/>
              <a:t>Add improvements later</a:t>
            </a:r>
          </a:p>
          <a:p>
            <a:r>
              <a:rPr lang="hu-HU" dirty="0" smtClean="0"/>
              <a:t>Optimize code</a:t>
            </a:r>
          </a:p>
          <a:p>
            <a:pPr lvl="1"/>
            <a:r>
              <a:rPr lang="hu-HU" dirty="0" smtClean="0"/>
              <a:t>GPU/CPU optimizations may differ</a:t>
            </a:r>
          </a:p>
          <a:p>
            <a:r>
              <a:rPr lang="hu-HU" dirty="0" smtClean="0"/>
              <a:t>Scalability is key</a:t>
            </a:r>
          </a:p>
          <a:p>
            <a:r>
              <a:rPr lang="hu-HU" smtClean="0"/>
              <a:t>Opensource </a:t>
            </a:r>
            <a:r>
              <a:rPr lang="hu-HU" dirty="0" smtClean="0"/>
              <a:t>code</a:t>
            </a:r>
          </a:p>
          <a:p>
            <a:r>
              <a:rPr lang="hu-HU" dirty="0" smtClean="0"/>
              <a:t>Experiment (also) on public datasets</a:t>
            </a:r>
          </a:p>
          <a:p>
            <a:r>
              <a:rPr lang="hu-HU" dirty="0" smtClean="0"/>
              <a:t>The data should be compatible with the task you want to solve</a:t>
            </a:r>
          </a:p>
          <a:p>
            <a:r>
              <a:rPr lang="hu-HU" dirty="0" smtClean="0"/>
              <a:t>Don’t use very small datasets</a:t>
            </a:r>
          </a:p>
          <a:p>
            <a:r>
              <a:rPr lang="hu-HU" dirty="0" smtClean="0"/>
              <a:t>Don’t work on irrelevant tasks, e.g. </a:t>
            </a:r>
            <a:r>
              <a:rPr lang="hu-HU" dirty="0"/>
              <a:t>r</a:t>
            </a:r>
            <a:r>
              <a:rPr lang="hu-HU" dirty="0" smtClean="0"/>
              <a:t>ating prediction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2245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Frameworks</a:t>
            </a:r>
            <a:endParaRPr lang="hu-H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hu-HU" dirty="0" smtClean="0"/>
              <a:t>Low level</a:t>
            </a:r>
          </a:p>
          <a:p>
            <a:pPr lvl="1"/>
            <a:r>
              <a:rPr lang="hu-HU" dirty="0" smtClean="0"/>
              <a:t>Torch, pyTorch - Facebook</a:t>
            </a:r>
          </a:p>
          <a:p>
            <a:pPr lvl="1"/>
            <a:r>
              <a:rPr lang="hu-HU" dirty="0" smtClean="0"/>
              <a:t>Theano – University of Montreal</a:t>
            </a:r>
          </a:p>
          <a:p>
            <a:pPr lvl="1"/>
            <a:r>
              <a:rPr lang="hu-HU" dirty="0" smtClean="0"/>
              <a:t>Tensorflow - Google</a:t>
            </a:r>
          </a:p>
          <a:p>
            <a:pPr lvl="1"/>
            <a:r>
              <a:rPr lang="hu-HU" dirty="0" smtClean="0"/>
              <a:t>MXNet</a:t>
            </a:r>
          </a:p>
          <a:p>
            <a:r>
              <a:rPr lang="hu-HU" dirty="0" smtClean="0"/>
              <a:t>High level</a:t>
            </a:r>
          </a:p>
          <a:p>
            <a:pPr lvl="1"/>
            <a:r>
              <a:rPr lang="hu-HU" dirty="0" smtClean="0"/>
              <a:t>Keras</a:t>
            </a:r>
          </a:p>
          <a:p>
            <a:pPr lvl="1"/>
            <a:r>
              <a:rPr lang="hu-HU" dirty="0" smtClean="0"/>
              <a:t>Lasagne</a:t>
            </a:r>
          </a:p>
        </p:txBody>
      </p:sp>
    </p:spTree>
    <p:extLst>
      <p:ext uri="{BB962C8B-B14F-4D97-AF65-F5344CB8AC3E}">
        <p14:creationId xmlns:p14="http://schemas.microsoft.com/office/powerpoint/2010/main" val="218296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References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3580" y="2057686"/>
            <a:ext cx="8216841" cy="4467658"/>
          </a:xfrm>
        </p:spPr>
        <p:txBody>
          <a:bodyPr>
            <a:normAutofit fontScale="47500" lnSpcReduction="20000"/>
          </a:bodyPr>
          <a:lstStyle/>
          <a:p>
            <a:r>
              <a:rPr lang="hu-HU" dirty="0" smtClean="0"/>
              <a:t>[</a:t>
            </a:r>
            <a:r>
              <a:rPr lang="hu-HU" dirty="0" err="1" smtClean="0"/>
              <a:t>Clevert</a:t>
            </a:r>
            <a:r>
              <a:rPr lang="hu-HU" dirty="0" smtClean="0"/>
              <a:t> et. </a:t>
            </a:r>
            <a:r>
              <a:rPr lang="hu-HU" dirty="0" err="1" smtClean="0"/>
              <a:t>al</a:t>
            </a:r>
            <a:r>
              <a:rPr lang="hu-HU" dirty="0" smtClean="0"/>
              <a:t>, 2016] DA. </a:t>
            </a:r>
            <a:r>
              <a:rPr lang="hu-HU" dirty="0" err="1" smtClean="0"/>
              <a:t>Clevert</a:t>
            </a:r>
            <a:r>
              <a:rPr lang="hu-HU" dirty="0"/>
              <a:t>, </a:t>
            </a:r>
            <a:r>
              <a:rPr lang="hu-HU" dirty="0" smtClean="0"/>
              <a:t>T. </a:t>
            </a:r>
            <a:r>
              <a:rPr lang="hu-HU" dirty="0" err="1"/>
              <a:t>Unterthiner</a:t>
            </a:r>
            <a:r>
              <a:rPr lang="hu-HU" dirty="0"/>
              <a:t>, </a:t>
            </a:r>
            <a:r>
              <a:rPr lang="hu-HU" dirty="0" smtClean="0"/>
              <a:t>S. </a:t>
            </a:r>
            <a:r>
              <a:rPr lang="hu-HU" dirty="0" err="1" smtClean="0"/>
              <a:t>Hochreiter</a:t>
            </a:r>
            <a:r>
              <a:rPr lang="hu-HU" dirty="0"/>
              <a:t>:</a:t>
            </a:r>
            <a:r>
              <a:rPr lang="hu-HU" dirty="0" smtClean="0"/>
              <a:t> </a:t>
            </a:r>
            <a:r>
              <a:rPr lang="hu-HU" dirty="0" err="1" smtClean="0"/>
              <a:t>Fast</a:t>
            </a:r>
            <a:r>
              <a:rPr lang="hu-HU" dirty="0" smtClean="0"/>
              <a:t> </a:t>
            </a:r>
            <a:r>
              <a:rPr lang="hu-HU" dirty="0"/>
              <a:t>and </a:t>
            </a:r>
            <a:r>
              <a:rPr lang="hu-HU" dirty="0" err="1"/>
              <a:t>accurate</a:t>
            </a:r>
            <a:r>
              <a:rPr lang="hu-HU" dirty="0"/>
              <a:t> </a:t>
            </a:r>
            <a:r>
              <a:rPr lang="hu-HU" dirty="0" err="1"/>
              <a:t>deep</a:t>
            </a:r>
            <a:r>
              <a:rPr lang="hu-HU" dirty="0"/>
              <a:t> </a:t>
            </a:r>
            <a:r>
              <a:rPr lang="hu-HU" dirty="0" err="1"/>
              <a:t>network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exponential</a:t>
            </a:r>
            <a:r>
              <a:rPr lang="hu-HU" dirty="0"/>
              <a:t> </a:t>
            </a:r>
            <a:r>
              <a:rPr lang="hu-HU" dirty="0" err="1"/>
              <a:t>linear</a:t>
            </a:r>
            <a:r>
              <a:rPr lang="hu-HU" dirty="0"/>
              <a:t> </a:t>
            </a:r>
            <a:r>
              <a:rPr lang="hu-HU" dirty="0" err="1"/>
              <a:t>units</a:t>
            </a:r>
            <a:r>
              <a:rPr lang="hu-HU" dirty="0"/>
              <a:t> (</a:t>
            </a:r>
            <a:r>
              <a:rPr lang="hu-HU" dirty="0" err="1"/>
              <a:t>elus</a:t>
            </a:r>
            <a:r>
              <a:rPr lang="hu-HU" dirty="0" smtClean="0"/>
              <a:t>).</a:t>
            </a:r>
            <a:r>
              <a:rPr lang="hu-HU" dirty="0"/>
              <a:t> </a:t>
            </a:r>
            <a:r>
              <a:rPr lang="hu-HU" dirty="0" smtClean="0"/>
              <a:t>International </a:t>
            </a:r>
            <a:r>
              <a:rPr lang="hu-HU" dirty="0" err="1" smtClean="0"/>
              <a:t>Conference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Learning</a:t>
            </a:r>
            <a:r>
              <a:rPr lang="hu-HU" dirty="0" smtClean="0"/>
              <a:t> </a:t>
            </a:r>
            <a:r>
              <a:rPr lang="hu-HU" dirty="0" err="1" smtClean="0"/>
              <a:t>Representations</a:t>
            </a:r>
            <a:r>
              <a:rPr lang="hu-HU" dirty="0" smtClean="0"/>
              <a:t> (ICLR 2016).</a:t>
            </a:r>
          </a:p>
          <a:p>
            <a:r>
              <a:rPr lang="hu-HU" dirty="0" smtClean="0"/>
              <a:t>[</a:t>
            </a:r>
            <a:r>
              <a:rPr lang="hu-HU" dirty="0" err="1" smtClean="0"/>
              <a:t>Duchi</a:t>
            </a:r>
            <a:r>
              <a:rPr lang="hu-HU" dirty="0" smtClean="0"/>
              <a:t> et. </a:t>
            </a:r>
            <a:r>
              <a:rPr lang="hu-HU" dirty="0" err="1" smtClean="0"/>
              <a:t>al</a:t>
            </a:r>
            <a:r>
              <a:rPr lang="hu-HU" dirty="0" smtClean="0"/>
              <a:t>, 2011] J. </a:t>
            </a:r>
            <a:r>
              <a:rPr lang="en-US" dirty="0" err="1" smtClean="0"/>
              <a:t>Duchi</a:t>
            </a:r>
            <a:r>
              <a:rPr lang="en-US" dirty="0"/>
              <a:t>, </a:t>
            </a:r>
            <a:r>
              <a:rPr lang="hu-HU" dirty="0" smtClean="0"/>
              <a:t>E.</a:t>
            </a:r>
            <a:r>
              <a:rPr lang="en-US" dirty="0" smtClean="0"/>
              <a:t> </a:t>
            </a:r>
            <a:r>
              <a:rPr lang="en-US" dirty="0" err="1"/>
              <a:t>Hazan</a:t>
            </a:r>
            <a:r>
              <a:rPr lang="en-US" dirty="0"/>
              <a:t>, </a:t>
            </a:r>
            <a:r>
              <a:rPr lang="hu-HU" dirty="0" smtClean="0"/>
              <a:t>Y.</a:t>
            </a:r>
            <a:r>
              <a:rPr lang="en-US" dirty="0" smtClean="0"/>
              <a:t> Singer: </a:t>
            </a:r>
            <a:r>
              <a:rPr lang="en-US" dirty="0"/>
              <a:t>Adaptive </a:t>
            </a:r>
            <a:r>
              <a:rPr lang="en-US" dirty="0" err="1"/>
              <a:t>subgradient</a:t>
            </a:r>
            <a:r>
              <a:rPr lang="en-US" dirty="0"/>
              <a:t> methods for online learning and stochastic optimization. JMLR 12, 2121–2159 (2011</a:t>
            </a:r>
            <a:r>
              <a:rPr lang="en-US" dirty="0" smtClean="0"/>
              <a:t>)</a:t>
            </a:r>
            <a:r>
              <a:rPr lang="hu-HU" dirty="0" smtClean="0"/>
              <a:t>.</a:t>
            </a:r>
          </a:p>
          <a:p>
            <a:r>
              <a:rPr lang="hu-HU" dirty="0" smtClean="0"/>
              <a:t>[</a:t>
            </a:r>
            <a:r>
              <a:rPr lang="hu-HU" dirty="0" err="1" smtClean="0"/>
              <a:t>Hinton</a:t>
            </a:r>
            <a:r>
              <a:rPr lang="hu-HU" dirty="0" smtClean="0"/>
              <a:t> et. </a:t>
            </a:r>
            <a:r>
              <a:rPr lang="hu-HU" dirty="0" err="1" smtClean="0"/>
              <a:t>al</a:t>
            </a:r>
            <a:r>
              <a:rPr lang="hu-HU" dirty="0" smtClean="0"/>
              <a:t>, 2006] G. </a:t>
            </a:r>
            <a:r>
              <a:rPr lang="hu-HU" dirty="0" err="1" smtClean="0"/>
              <a:t>Hinton</a:t>
            </a:r>
            <a:r>
              <a:rPr lang="hu-HU" dirty="0" smtClean="0"/>
              <a:t>, S. </a:t>
            </a:r>
            <a:r>
              <a:rPr lang="hu-HU" dirty="0" err="1"/>
              <a:t>Osindero</a:t>
            </a:r>
            <a:r>
              <a:rPr lang="hu-HU" dirty="0"/>
              <a:t>, </a:t>
            </a:r>
            <a:r>
              <a:rPr lang="hu-HU" dirty="0" smtClean="0"/>
              <a:t>YW </a:t>
            </a:r>
            <a:r>
              <a:rPr lang="hu-HU" dirty="0" err="1" smtClean="0"/>
              <a:t>Teh</a:t>
            </a:r>
            <a:r>
              <a:rPr lang="hu-HU" dirty="0"/>
              <a:t>:</a:t>
            </a:r>
            <a:r>
              <a:rPr lang="hu-HU" dirty="0" smtClean="0"/>
              <a:t> A </a:t>
            </a:r>
            <a:r>
              <a:rPr lang="hu-HU" dirty="0" err="1"/>
              <a:t>fast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algorithm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deep</a:t>
            </a:r>
            <a:r>
              <a:rPr lang="hu-HU" dirty="0"/>
              <a:t> </a:t>
            </a:r>
            <a:r>
              <a:rPr lang="hu-HU" dirty="0" err="1"/>
              <a:t>belief</a:t>
            </a:r>
            <a:r>
              <a:rPr lang="hu-HU" dirty="0"/>
              <a:t> </a:t>
            </a:r>
            <a:r>
              <a:rPr lang="hu-HU" dirty="0" err="1"/>
              <a:t>nets</a:t>
            </a:r>
            <a:r>
              <a:rPr lang="hu-HU" dirty="0" smtClean="0"/>
              <a:t>.</a:t>
            </a:r>
            <a:r>
              <a:rPr lang="hu-HU" dirty="0"/>
              <a:t> </a:t>
            </a:r>
            <a:r>
              <a:rPr lang="hu-HU" i="1" dirty="0" err="1"/>
              <a:t>Neural</a:t>
            </a:r>
            <a:r>
              <a:rPr lang="hu-HU" i="1" dirty="0"/>
              <a:t> </a:t>
            </a:r>
            <a:r>
              <a:rPr lang="hu-HU" i="1" dirty="0" err="1"/>
              <a:t>computation</a:t>
            </a:r>
            <a:r>
              <a:rPr lang="hu-HU" dirty="0"/>
              <a:t> 18.7 (2006): 1527-1554</a:t>
            </a:r>
            <a:r>
              <a:rPr lang="hu-HU" dirty="0" smtClean="0"/>
              <a:t>.</a:t>
            </a:r>
          </a:p>
          <a:p>
            <a:r>
              <a:rPr lang="hu-HU" dirty="0" smtClean="0"/>
              <a:t>[</a:t>
            </a:r>
            <a:r>
              <a:rPr lang="hu-HU" dirty="0" err="1" smtClean="0"/>
              <a:t>Kingma</a:t>
            </a:r>
            <a:r>
              <a:rPr lang="hu-HU" dirty="0" smtClean="0"/>
              <a:t> &amp; </a:t>
            </a:r>
            <a:r>
              <a:rPr lang="hu-HU" dirty="0" err="1" smtClean="0"/>
              <a:t>Ba</a:t>
            </a:r>
            <a:r>
              <a:rPr lang="hu-HU" dirty="0" smtClean="0"/>
              <a:t>, 2014] D. P. </a:t>
            </a:r>
            <a:r>
              <a:rPr lang="hu-HU" dirty="0" err="1" smtClean="0"/>
              <a:t>Kingma</a:t>
            </a:r>
            <a:r>
              <a:rPr lang="hu-HU" dirty="0"/>
              <a:t>, </a:t>
            </a:r>
            <a:r>
              <a:rPr lang="hu-HU" dirty="0" smtClean="0"/>
              <a:t>J. L. </a:t>
            </a:r>
            <a:r>
              <a:rPr lang="hu-HU" dirty="0" err="1" smtClean="0"/>
              <a:t>Ba</a:t>
            </a:r>
            <a:r>
              <a:rPr lang="hu-HU" dirty="0"/>
              <a:t>:</a:t>
            </a:r>
            <a:r>
              <a:rPr lang="hu-HU" dirty="0" smtClean="0"/>
              <a:t> Adam</a:t>
            </a:r>
            <a:r>
              <a:rPr lang="hu-HU" dirty="0"/>
              <a:t>: A </a:t>
            </a:r>
            <a:r>
              <a:rPr lang="hu-HU" dirty="0" err="1"/>
              <a:t>method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stochastic</a:t>
            </a:r>
            <a:r>
              <a:rPr lang="hu-HU" dirty="0"/>
              <a:t> </a:t>
            </a:r>
            <a:r>
              <a:rPr lang="hu-HU" dirty="0" err="1"/>
              <a:t>optimization</a:t>
            </a:r>
            <a:r>
              <a:rPr lang="hu-HU" dirty="0" smtClean="0"/>
              <a:t>.</a:t>
            </a:r>
            <a:r>
              <a:rPr lang="hu-HU" dirty="0"/>
              <a:t> </a:t>
            </a:r>
            <a:r>
              <a:rPr lang="hu-HU" dirty="0" err="1" smtClean="0"/>
              <a:t>ArXiv</a:t>
            </a:r>
            <a:r>
              <a:rPr lang="hu-HU" dirty="0" smtClean="0"/>
              <a:t> </a:t>
            </a:r>
            <a:r>
              <a:rPr lang="hu-HU" dirty="0" err="1" smtClean="0"/>
              <a:t>preprint</a:t>
            </a:r>
            <a:r>
              <a:rPr lang="hu-HU" dirty="0" smtClean="0"/>
              <a:t> (2014) </a:t>
            </a:r>
            <a:r>
              <a:rPr lang="hu-HU" dirty="0" smtClean="0">
                <a:hlinkClick r:id="rId2"/>
              </a:rPr>
              <a:t>https://arxiv.org/abs/1412.6980</a:t>
            </a:r>
            <a:r>
              <a:rPr lang="hu-HU" dirty="0" smtClean="0"/>
              <a:t>.</a:t>
            </a:r>
          </a:p>
          <a:p>
            <a:r>
              <a:rPr lang="hu-HU" dirty="0" smtClean="0"/>
              <a:t>[</a:t>
            </a:r>
            <a:r>
              <a:rPr lang="hu-HU" dirty="0" err="1" smtClean="0"/>
              <a:t>Klambauer</a:t>
            </a:r>
            <a:r>
              <a:rPr lang="hu-HU" dirty="0" smtClean="0"/>
              <a:t> et. </a:t>
            </a:r>
            <a:r>
              <a:rPr lang="hu-HU" dirty="0" err="1" smtClean="0"/>
              <a:t>al</a:t>
            </a:r>
            <a:r>
              <a:rPr lang="hu-HU" dirty="0" smtClean="0"/>
              <a:t>, 2017] G. </a:t>
            </a:r>
            <a:r>
              <a:rPr lang="hu-HU" dirty="0" err="1" smtClean="0"/>
              <a:t>Klambauer</a:t>
            </a:r>
            <a:r>
              <a:rPr lang="hu-HU" dirty="0"/>
              <a:t>, </a:t>
            </a:r>
            <a:r>
              <a:rPr lang="hu-HU" dirty="0" smtClean="0"/>
              <a:t>T. </a:t>
            </a:r>
            <a:r>
              <a:rPr lang="hu-HU" dirty="0" err="1"/>
              <a:t>Unterthiner</a:t>
            </a:r>
            <a:r>
              <a:rPr lang="hu-HU" dirty="0"/>
              <a:t>, </a:t>
            </a:r>
            <a:r>
              <a:rPr lang="hu-HU" dirty="0" smtClean="0"/>
              <a:t>A. </a:t>
            </a:r>
            <a:r>
              <a:rPr lang="hu-HU" dirty="0" err="1"/>
              <a:t>Mayr</a:t>
            </a:r>
            <a:r>
              <a:rPr lang="hu-HU" dirty="0"/>
              <a:t>, </a:t>
            </a:r>
            <a:r>
              <a:rPr lang="hu-HU" dirty="0" smtClean="0"/>
              <a:t>S. </a:t>
            </a:r>
            <a:r>
              <a:rPr lang="hu-HU" dirty="0" err="1"/>
              <a:t>Hochreiter</a:t>
            </a:r>
            <a:r>
              <a:rPr lang="hu-HU" dirty="0"/>
              <a:t>, </a:t>
            </a:r>
            <a:r>
              <a:rPr lang="hu-HU" dirty="0" smtClean="0"/>
              <a:t>: </a:t>
            </a:r>
            <a:r>
              <a:rPr lang="hu-HU" dirty="0" err="1"/>
              <a:t>Self-Normalizing</a:t>
            </a:r>
            <a:r>
              <a:rPr lang="hu-HU" dirty="0"/>
              <a:t> </a:t>
            </a:r>
            <a:r>
              <a:rPr lang="hu-HU" dirty="0" err="1"/>
              <a:t>Neural</a:t>
            </a:r>
            <a:r>
              <a:rPr lang="hu-HU" dirty="0"/>
              <a:t> </a:t>
            </a:r>
            <a:r>
              <a:rPr lang="hu-HU" dirty="0" err="1"/>
              <a:t>Networks</a:t>
            </a:r>
            <a:r>
              <a:rPr lang="hu-HU" dirty="0"/>
              <a:t>. </a:t>
            </a:r>
            <a:r>
              <a:rPr lang="hu-HU" dirty="0" err="1" smtClean="0"/>
              <a:t>ArXiv</a:t>
            </a:r>
            <a:r>
              <a:rPr lang="hu-HU" dirty="0" smtClean="0"/>
              <a:t> </a:t>
            </a:r>
            <a:r>
              <a:rPr lang="hu-HU" dirty="0" err="1"/>
              <a:t>preprint</a:t>
            </a:r>
            <a:r>
              <a:rPr lang="hu-HU" dirty="0"/>
              <a:t> </a:t>
            </a:r>
            <a:r>
              <a:rPr lang="hu-HU" dirty="0" smtClean="0"/>
              <a:t>(2017) </a:t>
            </a:r>
            <a:r>
              <a:rPr lang="hu-HU" dirty="0" smtClean="0">
                <a:hlinkClick r:id="rId3"/>
              </a:rPr>
              <a:t>https://arxiv.org/abs/1706.02515</a:t>
            </a:r>
            <a:r>
              <a:rPr lang="hu-HU" dirty="0" smtClean="0"/>
              <a:t>.</a:t>
            </a:r>
          </a:p>
          <a:p>
            <a:r>
              <a:rPr lang="hu-HU" dirty="0" smtClean="0"/>
              <a:t>[</a:t>
            </a:r>
            <a:r>
              <a:rPr lang="hu-HU" dirty="0" err="1" smtClean="0"/>
              <a:t>Maas</a:t>
            </a:r>
            <a:r>
              <a:rPr lang="hu-HU" dirty="0" smtClean="0"/>
              <a:t> et. </a:t>
            </a:r>
            <a:r>
              <a:rPr lang="hu-HU" dirty="0" err="1" smtClean="0"/>
              <a:t>al</a:t>
            </a:r>
            <a:r>
              <a:rPr lang="hu-HU" dirty="0" smtClean="0"/>
              <a:t>, 2013] A. L. </a:t>
            </a:r>
            <a:r>
              <a:rPr lang="hu-HU" dirty="0" err="1" smtClean="0"/>
              <a:t>Maas</a:t>
            </a:r>
            <a:r>
              <a:rPr lang="hu-HU" dirty="0"/>
              <a:t>, </a:t>
            </a:r>
            <a:r>
              <a:rPr lang="hu-HU" dirty="0" smtClean="0"/>
              <a:t>A. Y. </a:t>
            </a:r>
            <a:r>
              <a:rPr lang="hu-HU" dirty="0" err="1" smtClean="0"/>
              <a:t>Hannun</a:t>
            </a:r>
            <a:r>
              <a:rPr lang="hu-HU" dirty="0"/>
              <a:t>, </a:t>
            </a:r>
            <a:r>
              <a:rPr lang="hu-HU" dirty="0" smtClean="0"/>
              <a:t>A. </a:t>
            </a:r>
            <a:r>
              <a:rPr lang="hu-HU" dirty="0"/>
              <a:t>Y. </a:t>
            </a:r>
            <a:r>
              <a:rPr lang="hu-HU" dirty="0" err="1" smtClean="0"/>
              <a:t>Ng</a:t>
            </a:r>
            <a:r>
              <a:rPr lang="hu-HU" dirty="0" smtClean="0"/>
              <a:t>: </a:t>
            </a:r>
            <a:r>
              <a:rPr lang="hu-HU" dirty="0" err="1" smtClean="0"/>
              <a:t>Rectifier</a:t>
            </a:r>
            <a:r>
              <a:rPr lang="hu-HU" dirty="0" smtClean="0"/>
              <a:t> </a:t>
            </a:r>
            <a:r>
              <a:rPr lang="hu-HU" dirty="0" err="1"/>
              <a:t>nonlinearities</a:t>
            </a:r>
            <a:r>
              <a:rPr lang="hu-HU" dirty="0"/>
              <a:t> </a:t>
            </a:r>
            <a:r>
              <a:rPr lang="hu-HU" dirty="0" err="1"/>
              <a:t>improve</a:t>
            </a:r>
            <a:r>
              <a:rPr lang="hu-HU" dirty="0"/>
              <a:t> </a:t>
            </a:r>
            <a:r>
              <a:rPr lang="hu-HU" dirty="0" err="1"/>
              <a:t>neural</a:t>
            </a:r>
            <a:r>
              <a:rPr lang="hu-HU" dirty="0"/>
              <a:t> </a:t>
            </a:r>
            <a:r>
              <a:rPr lang="hu-HU" dirty="0" err="1"/>
              <a:t>network</a:t>
            </a:r>
            <a:r>
              <a:rPr lang="hu-HU" dirty="0"/>
              <a:t> </a:t>
            </a:r>
            <a:r>
              <a:rPr lang="hu-HU" dirty="0" err="1"/>
              <a:t>acoustic</a:t>
            </a:r>
            <a:r>
              <a:rPr lang="hu-HU" dirty="0"/>
              <a:t> </a:t>
            </a:r>
            <a:r>
              <a:rPr lang="hu-HU" dirty="0" err="1"/>
              <a:t>models</a:t>
            </a:r>
            <a:r>
              <a:rPr lang="hu-HU" dirty="0" smtClean="0"/>
              <a:t>. </a:t>
            </a:r>
            <a:r>
              <a:rPr lang="hu-HU" dirty="0"/>
              <a:t> </a:t>
            </a:r>
            <a:r>
              <a:rPr lang="hu-HU" dirty="0" smtClean="0"/>
              <a:t>30th </a:t>
            </a:r>
            <a:r>
              <a:rPr lang="hu-HU" dirty="0"/>
              <a:t>International </a:t>
            </a:r>
            <a:r>
              <a:rPr lang="hu-HU" dirty="0" err="1"/>
              <a:t>Conference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(ICML </a:t>
            </a:r>
            <a:r>
              <a:rPr lang="hu-HU" dirty="0" smtClean="0"/>
              <a:t>2013).</a:t>
            </a:r>
            <a:endParaRPr lang="en-US" dirty="0"/>
          </a:p>
          <a:p>
            <a:r>
              <a:rPr lang="hu-HU" dirty="0" smtClean="0"/>
              <a:t>[</a:t>
            </a:r>
            <a:r>
              <a:rPr lang="hu-HU" dirty="0" err="1" smtClean="0"/>
              <a:t>Nair</a:t>
            </a:r>
            <a:r>
              <a:rPr lang="hu-HU" dirty="0" smtClean="0"/>
              <a:t> &amp; </a:t>
            </a:r>
            <a:r>
              <a:rPr lang="hu-HU" dirty="0" err="1" smtClean="0"/>
              <a:t>Hinton</a:t>
            </a:r>
            <a:r>
              <a:rPr lang="hu-HU" dirty="0" smtClean="0"/>
              <a:t>, 2010] </a:t>
            </a:r>
            <a:r>
              <a:rPr lang="en-US" dirty="0"/>
              <a:t>V. </a:t>
            </a:r>
            <a:r>
              <a:rPr lang="en-US" dirty="0" smtClean="0"/>
              <a:t>Nair</a:t>
            </a:r>
            <a:r>
              <a:rPr lang="hu-HU" dirty="0" smtClean="0"/>
              <a:t>, </a:t>
            </a:r>
            <a:r>
              <a:rPr lang="en-US" dirty="0" smtClean="0"/>
              <a:t>G</a:t>
            </a:r>
            <a:r>
              <a:rPr lang="en-US" dirty="0"/>
              <a:t>. </a:t>
            </a:r>
            <a:r>
              <a:rPr lang="en-US" dirty="0" smtClean="0"/>
              <a:t>Hinton</a:t>
            </a:r>
            <a:r>
              <a:rPr lang="hu-HU" dirty="0" smtClean="0"/>
              <a:t>:</a:t>
            </a:r>
            <a:r>
              <a:rPr lang="en-US" dirty="0" smtClean="0"/>
              <a:t> </a:t>
            </a:r>
            <a:r>
              <a:rPr lang="en-US" dirty="0"/>
              <a:t>Rectiﬁed linear units </a:t>
            </a:r>
            <a:r>
              <a:rPr lang="en-US" dirty="0" smtClean="0"/>
              <a:t>improve</a:t>
            </a:r>
            <a:r>
              <a:rPr lang="hu-HU" dirty="0" smtClean="0"/>
              <a:t> </a:t>
            </a:r>
            <a:r>
              <a:rPr lang="en-US" dirty="0" smtClean="0"/>
              <a:t>restricted </a:t>
            </a:r>
            <a:r>
              <a:rPr lang="en-US" dirty="0" err="1"/>
              <a:t>boltzmann</a:t>
            </a:r>
            <a:r>
              <a:rPr lang="en-US" dirty="0"/>
              <a:t> machines. </a:t>
            </a:r>
            <a:r>
              <a:rPr lang="hu-HU" dirty="0" smtClean="0"/>
              <a:t>27th International </a:t>
            </a:r>
            <a:r>
              <a:rPr lang="hu-HU" dirty="0" err="1" smtClean="0"/>
              <a:t>Conference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Machine</a:t>
            </a:r>
            <a:r>
              <a:rPr lang="hu-HU" dirty="0" smtClean="0"/>
              <a:t> </a:t>
            </a:r>
            <a:r>
              <a:rPr lang="hu-HU" dirty="0" err="1" smtClean="0"/>
              <a:t>Learning</a:t>
            </a:r>
            <a:r>
              <a:rPr lang="hu-HU" dirty="0" smtClean="0"/>
              <a:t> (ICML 2010).</a:t>
            </a:r>
          </a:p>
          <a:p>
            <a:r>
              <a:rPr lang="hu-HU" dirty="0" smtClean="0"/>
              <a:t>[</a:t>
            </a:r>
            <a:r>
              <a:rPr lang="hu-HU" dirty="0" err="1" smtClean="0"/>
              <a:t>Srivastava</a:t>
            </a:r>
            <a:r>
              <a:rPr lang="hu-HU" dirty="0" smtClean="0"/>
              <a:t> et. </a:t>
            </a:r>
            <a:r>
              <a:rPr lang="hu-HU" dirty="0" err="1" smtClean="0"/>
              <a:t>al</a:t>
            </a:r>
            <a:r>
              <a:rPr lang="hu-HU" dirty="0" smtClean="0"/>
              <a:t>, 2014] N. </a:t>
            </a:r>
            <a:r>
              <a:rPr lang="hu-HU" dirty="0" err="1" smtClean="0"/>
              <a:t>Srivastava</a:t>
            </a:r>
            <a:r>
              <a:rPr lang="hu-HU" dirty="0" smtClean="0"/>
              <a:t>, G. </a:t>
            </a:r>
            <a:r>
              <a:rPr lang="hu-HU" dirty="0" err="1" smtClean="0"/>
              <a:t>Hinton</a:t>
            </a:r>
            <a:r>
              <a:rPr lang="hu-HU" dirty="0" smtClean="0"/>
              <a:t>, A. </a:t>
            </a:r>
            <a:r>
              <a:rPr lang="hu-HU" dirty="0" err="1" smtClean="0"/>
              <a:t>Krizhevsky</a:t>
            </a:r>
            <a:r>
              <a:rPr lang="hu-HU" dirty="0"/>
              <a:t>, </a:t>
            </a:r>
            <a:r>
              <a:rPr lang="hu-HU" dirty="0" smtClean="0"/>
              <a:t>I. </a:t>
            </a:r>
            <a:r>
              <a:rPr lang="hu-HU" dirty="0" err="1" smtClean="0"/>
              <a:t>Sutskever</a:t>
            </a:r>
            <a:r>
              <a:rPr lang="hu-HU" dirty="0"/>
              <a:t>, </a:t>
            </a:r>
            <a:r>
              <a:rPr lang="hu-HU" dirty="0" smtClean="0"/>
              <a:t>R. </a:t>
            </a:r>
            <a:r>
              <a:rPr lang="hu-HU" dirty="0" err="1" smtClean="0"/>
              <a:t>Salakhutdinov</a:t>
            </a:r>
            <a:r>
              <a:rPr lang="hu-HU" dirty="0" smtClean="0"/>
              <a:t>: </a:t>
            </a:r>
            <a:r>
              <a:rPr lang="hu-HU" dirty="0" err="1"/>
              <a:t>Dropout</a:t>
            </a:r>
            <a:r>
              <a:rPr lang="hu-HU" dirty="0"/>
              <a:t>: a </a:t>
            </a:r>
            <a:r>
              <a:rPr lang="hu-HU" dirty="0" err="1"/>
              <a:t>simple</a:t>
            </a:r>
            <a:r>
              <a:rPr lang="hu-HU" dirty="0"/>
              <a:t> </a:t>
            </a:r>
            <a:r>
              <a:rPr lang="hu-HU" dirty="0" err="1"/>
              <a:t>way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prevent</a:t>
            </a:r>
            <a:r>
              <a:rPr lang="hu-HU" dirty="0"/>
              <a:t> </a:t>
            </a:r>
            <a:r>
              <a:rPr lang="hu-HU" dirty="0" err="1"/>
              <a:t>neural</a:t>
            </a:r>
            <a:r>
              <a:rPr lang="hu-HU" dirty="0"/>
              <a:t> </a:t>
            </a:r>
            <a:r>
              <a:rPr lang="hu-HU" dirty="0" err="1"/>
              <a:t>networks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overfitting</a:t>
            </a:r>
            <a:r>
              <a:rPr lang="hu-HU" dirty="0"/>
              <a:t>. Journal of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research</a:t>
            </a:r>
            <a:r>
              <a:rPr lang="hu-HU" dirty="0"/>
              <a:t>, 15(1), 1929-1958</a:t>
            </a:r>
            <a:r>
              <a:rPr lang="hu-HU" dirty="0" smtClean="0"/>
              <a:t>. 2014.</a:t>
            </a:r>
          </a:p>
          <a:p>
            <a:r>
              <a:rPr lang="hu-HU" sz="2500" dirty="0"/>
              <a:t>[</a:t>
            </a:r>
            <a:r>
              <a:rPr lang="hu-HU" sz="2500" dirty="0" err="1"/>
              <a:t>Tieleman</a:t>
            </a:r>
            <a:r>
              <a:rPr lang="hu-HU" sz="2500" dirty="0"/>
              <a:t> &amp; </a:t>
            </a:r>
            <a:r>
              <a:rPr lang="hu-HU" sz="2500" dirty="0" err="1"/>
              <a:t>Hinton</a:t>
            </a:r>
            <a:r>
              <a:rPr lang="hu-HU" sz="2500" dirty="0"/>
              <a:t>, 2012] T. </a:t>
            </a:r>
            <a:r>
              <a:rPr lang="en-US" sz="2500" dirty="0" err="1"/>
              <a:t>Tieleman</a:t>
            </a:r>
            <a:r>
              <a:rPr lang="en-US" sz="2500" dirty="0"/>
              <a:t>, </a:t>
            </a:r>
            <a:r>
              <a:rPr lang="hu-HU" sz="2500" dirty="0"/>
              <a:t>G.</a:t>
            </a:r>
            <a:r>
              <a:rPr lang="en-US" sz="2500" dirty="0"/>
              <a:t> Hinton</a:t>
            </a:r>
            <a:r>
              <a:rPr lang="hu-HU" sz="2500" dirty="0"/>
              <a:t>: </a:t>
            </a:r>
            <a:r>
              <a:rPr lang="en-US" sz="2500" dirty="0"/>
              <a:t>Lecture 6.5 - </a:t>
            </a:r>
            <a:r>
              <a:rPr lang="en-US" sz="2500" dirty="0" err="1"/>
              <a:t>RMSProp</a:t>
            </a:r>
            <a:r>
              <a:rPr lang="en-US" sz="2500" dirty="0"/>
              <a:t>, COURSERA: Neural Networks for Machine Learning. Technical report, 2012. </a:t>
            </a:r>
            <a:endParaRPr lang="hu-HU" sz="2500" dirty="0" smtClean="0"/>
          </a:p>
          <a:p>
            <a:r>
              <a:rPr lang="hu-HU" dirty="0" smtClean="0"/>
              <a:t>[</a:t>
            </a:r>
            <a:r>
              <a:rPr lang="hu-HU" dirty="0" err="1" smtClean="0"/>
              <a:t>Zeiler</a:t>
            </a:r>
            <a:r>
              <a:rPr lang="hu-HU" dirty="0" smtClean="0"/>
              <a:t>, 2012] M. D. </a:t>
            </a:r>
            <a:r>
              <a:rPr lang="en-US" dirty="0" err="1" smtClean="0"/>
              <a:t>Zeiler</a:t>
            </a:r>
            <a:r>
              <a:rPr lang="hu-HU" dirty="0" smtClean="0"/>
              <a:t>:</a:t>
            </a:r>
            <a:r>
              <a:rPr lang="en-US" dirty="0" smtClean="0"/>
              <a:t> ADADELTA: an adaptive learning rate method. </a:t>
            </a:r>
            <a:r>
              <a:rPr lang="hu-HU" dirty="0" smtClean="0"/>
              <a:t>A</a:t>
            </a:r>
            <a:r>
              <a:rPr lang="en-US" dirty="0" err="1" smtClean="0"/>
              <a:t>rXiv</a:t>
            </a:r>
            <a:r>
              <a:rPr lang="en-US" dirty="0" smtClean="0"/>
              <a:t> preprint </a:t>
            </a:r>
            <a:r>
              <a:rPr lang="hu-HU" dirty="0" smtClean="0"/>
              <a:t>(2012) </a:t>
            </a:r>
            <a:r>
              <a:rPr lang="hu-HU" dirty="0" smtClean="0">
                <a:hlinkClick r:id="rId4"/>
              </a:rPr>
              <a:t>https://arxiv.org/abs/</a:t>
            </a:r>
            <a:r>
              <a:rPr lang="en-US" dirty="0" smtClean="0">
                <a:hlinkClick r:id="rId4"/>
              </a:rPr>
              <a:t>1212.5701</a:t>
            </a:r>
            <a:r>
              <a:rPr lang="en-US" dirty="0" smtClean="0"/>
              <a:t>.</a:t>
            </a:r>
            <a:endParaRPr lang="hu-HU" dirty="0" smtClean="0"/>
          </a:p>
          <a:p>
            <a:endParaRPr lang="en-US" dirty="0" smtClean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5712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4000" dirty="0" smtClean="0"/>
              <a:t>Learning item embeddings &amp; 2vec models</a:t>
            </a:r>
            <a:endParaRPr lang="hu-HU" sz="4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834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What is Deep Learning?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3580" y="2057686"/>
            <a:ext cx="8216841" cy="4179626"/>
          </a:xfrm>
        </p:spPr>
        <p:txBody>
          <a:bodyPr>
            <a:normAutofit fontScale="55000" lnSpcReduction="20000"/>
          </a:bodyPr>
          <a:lstStyle/>
          <a:p>
            <a:r>
              <a:rPr lang="hu-HU" dirty="0" smtClean="0"/>
              <a:t>The second resurgence of neural network research</a:t>
            </a:r>
          </a:p>
          <a:p>
            <a:r>
              <a:rPr lang="hu-HU" dirty="0" smtClean="0"/>
              <a:t>A useful toolset for</a:t>
            </a:r>
          </a:p>
          <a:p>
            <a:pPr lvl="1"/>
            <a:r>
              <a:rPr lang="hu-HU" dirty="0" smtClean="0"/>
              <a:t>pattern recognition (in various data)</a:t>
            </a:r>
          </a:p>
          <a:p>
            <a:pPr lvl="1"/>
            <a:r>
              <a:rPr lang="hu-HU" dirty="0" smtClean="0"/>
              <a:t>representation learning</a:t>
            </a:r>
          </a:p>
          <a:p>
            <a:r>
              <a:rPr lang="hu-HU" dirty="0" smtClean="0"/>
              <a:t>A set of techniques that achieve previously unseen results on complex tasks</a:t>
            </a:r>
          </a:p>
          <a:p>
            <a:pPr lvl="1"/>
            <a:r>
              <a:rPr lang="hu-HU" dirty="0" smtClean="0"/>
              <a:t>Computer vision</a:t>
            </a:r>
          </a:p>
          <a:p>
            <a:pPr lvl="1"/>
            <a:r>
              <a:rPr lang="hu-HU" dirty="0" smtClean="0"/>
              <a:t>Natural language processing</a:t>
            </a:r>
          </a:p>
          <a:p>
            <a:pPr lvl="1"/>
            <a:r>
              <a:rPr lang="hu-HU" dirty="0" smtClean="0"/>
              <a:t>Reinforcement learning</a:t>
            </a:r>
          </a:p>
          <a:p>
            <a:pPr lvl="1"/>
            <a:r>
              <a:rPr lang="hu-HU" dirty="0" smtClean="0"/>
              <a:t>Speech recognition</a:t>
            </a:r>
          </a:p>
          <a:p>
            <a:pPr lvl="1"/>
            <a:r>
              <a:rPr lang="hu-HU" dirty="0" smtClean="0"/>
              <a:t>Etc.</a:t>
            </a:r>
          </a:p>
          <a:p>
            <a:r>
              <a:rPr lang="hu-HU" dirty="0" smtClean="0"/>
              <a:t>A key component of recent intelligent technologies</a:t>
            </a:r>
          </a:p>
          <a:p>
            <a:pPr lvl="1"/>
            <a:r>
              <a:rPr lang="en-US" dirty="0" smtClean="0"/>
              <a:t>Personal assistants</a:t>
            </a:r>
            <a:endParaRPr lang="hu-HU" dirty="0" smtClean="0"/>
          </a:p>
          <a:p>
            <a:pPr lvl="1"/>
            <a:r>
              <a:rPr lang="en-US" dirty="0" smtClean="0"/>
              <a:t>Machine </a:t>
            </a:r>
            <a:r>
              <a:rPr lang="en-US" dirty="0"/>
              <a:t>translation</a:t>
            </a:r>
          </a:p>
          <a:p>
            <a:pPr lvl="1"/>
            <a:r>
              <a:rPr lang="en-US" dirty="0" err="1"/>
              <a:t>Chatbot</a:t>
            </a:r>
            <a:r>
              <a:rPr lang="en-US" dirty="0"/>
              <a:t> technology</a:t>
            </a:r>
            <a:endParaRPr lang="hu-HU" dirty="0"/>
          </a:p>
          <a:p>
            <a:pPr lvl="1"/>
            <a:r>
              <a:rPr lang="en-US" dirty="0" smtClean="0"/>
              <a:t>Self </a:t>
            </a:r>
            <a:r>
              <a:rPr lang="en-US" dirty="0"/>
              <a:t>driving cars</a:t>
            </a:r>
            <a:endParaRPr lang="hu-HU" dirty="0"/>
          </a:p>
          <a:p>
            <a:pPr lvl="1"/>
            <a:r>
              <a:rPr lang="hu-HU" dirty="0" smtClean="0"/>
              <a:t>Etc.</a:t>
            </a:r>
          </a:p>
          <a:p>
            <a:r>
              <a:rPr lang="hu-HU" dirty="0" smtClean="0"/>
              <a:t>A new trendy name for neural networks</a:t>
            </a:r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8274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Item embeddings</a:t>
            </a:r>
            <a:endParaRPr lang="hu-HU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hu-HU" dirty="0" smtClean="0"/>
              <a:t>Embedding: a (learned) real value vector representing an entity</a:t>
            </a:r>
          </a:p>
          <a:p>
            <a:pPr lvl="1"/>
            <a:r>
              <a:rPr lang="hu-HU" dirty="0" smtClean="0"/>
              <a:t>Also known as:</a:t>
            </a:r>
          </a:p>
          <a:p>
            <a:pPr lvl="2"/>
            <a:r>
              <a:rPr lang="hu-HU" dirty="0" smtClean="0"/>
              <a:t>Latent feature vector</a:t>
            </a:r>
          </a:p>
          <a:p>
            <a:pPr lvl="2"/>
            <a:r>
              <a:rPr lang="hu-HU" dirty="0" smtClean="0"/>
              <a:t>(Latent) representation</a:t>
            </a:r>
          </a:p>
          <a:p>
            <a:pPr lvl="1"/>
            <a:r>
              <a:rPr lang="hu-HU" dirty="0" smtClean="0"/>
              <a:t>Similar entities’ embeddings are similar</a:t>
            </a:r>
          </a:p>
          <a:p>
            <a:r>
              <a:rPr lang="hu-HU" dirty="0" smtClean="0"/>
              <a:t>Use in recommenders:</a:t>
            </a:r>
          </a:p>
          <a:p>
            <a:pPr lvl="1"/>
            <a:r>
              <a:rPr lang="hu-HU" dirty="0" smtClean="0"/>
              <a:t>Initialization of item representation in more advanced algorithms</a:t>
            </a:r>
          </a:p>
          <a:p>
            <a:pPr lvl="1"/>
            <a:r>
              <a:rPr lang="hu-HU" dirty="0" smtClean="0"/>
              <a:t>Item-to-item recommendations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9738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Matrix factorization as embedding learning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3581" y="2057686"/>
            <a:ext cx="5404564" cy="4323642"/>
          </a:xfrm>
        </p:spPr>
        <p:txBody>
          <a:bodyPr>
            <a:normAutofit fontScale="77500" lnSpcReduction="20000"/>
          </a:bodyPr>
          <a:lstStyle/>
          <a:p>
            <a:r>
              <a:rPr lang="hu-HU" dirty="0" smtClean="0"/>
              <a:t>MF: user &amp; item embedding learning</a:t>
            </a:r>
          </a:p>
          <a:p>
            <a:pPr lvl="1"/>
            <a:r>
              <a:rPr lang="hu-HU" dirty="0" smtClean="0"/>
              <a:t>Similar feature vectors</a:t>
            </a:r>
          </a:p>
          <a:p>
            <a:pPr lvl="2"/>
            <a:r>
              <a:rPr lang="hu-HU" dirty="0" smtClean="0"/>
              <a:t>Two items are similar</a:t>
            </a:r>
          </a:p>
          <a:p>
            <a:pPr lvl="2"/>
            <a:r>
              <a:rPr lang="hu-HU" dirty="0" smtClean="0"/>
              <a:t>Two users are similar</a:t>
            </a:r>
          </a:p>
          <a:p>
            <a:pPr lvl="2"/>
            <a:r>
              <a:rPr lang="hu-HU" dirty="0" smtClean="0"/>
              <a:t>User prefers item</a:t>
            </a:r>
          </a:p>
          <a:p>
            <a:pPr lvl="1"/>
            <a:r>
              <a:rPr lang="hu-HU" dirty="0" smtClean="0"/>
              <a:t>MF representation as a simplictic neural network</a:t>
            </a:r>
          </a:p>
          <a:p>
            <a:pPr lvl="2"/>
            <a:r>
              <a:rPr lang="hu-HU" dirty="0" smtClean="0"/>
              <a:t>Input: one-hot encoded user ID</a:t>
            </a:r>
          </a:p>
          <a:p>
            <a:pPr lvl="2"/>
            <a:r>
              <a:rPr lang="hu-HU" dirty="0" smtClean="0"/>
              <a:t>Input to hidden weights: user feature matrix</a:t>
            </a:r>
          </a:p>
          <a:p>
            <a:pPr lvl="2"/>
            <a:r>
              <a:rPr lang="hu-HU" dirty="0" smtClean="0"/>
              <a:t>Hidden layer: user feature vector</a:t>
            </a:r>
          </a:p>
          <a:p>
            <a:pPr lvl="2"/>
            <a:r>
              <a:rPr lang="hu-HU" dirty="0" smtClean="0"/>
              <a:t>Hidden to output weights: item feature matrix</a:t>
            </a:r>
          </a:p>
          <a:p>
            <a:pPr lvl="2"/>
            <a:r>
              <a:rPr lang="hu-HU" dirty="0" smtClean="0"/>
              <a:t>Output: preference (of the user) over the items</a:t>
            </a:r>
          </a:p>
          <a:p>
            <a:r>
              <a:rPr lang="hu-HU" dirty="0" smtClean="0"/>
              <a:t>Asymmetric MF</a:t>
            </a:r>
          </a:p>
          <a:p>
            <a:pPr lvl="1"/>
            <a:r>
              <a:rPr lang="hu-HU" dirty="0" smtClean="0"/>
              <a:t>Instead of user ID, the input is a vector of interactions over the items</a:t>
            </a:r>
          </a:p>
        </p:txBody>
      </p:sp>
      <p:sp>
        <p:nvSpPr>
          <p:cNvPr id="4" name="Rectangle 3"/>
          <p:cNvSpPr/>
          <p:nvPr/>
        </p:nvSpPr>
        <p:spPr>
          <a:xfrm>
            <a:off x="5868144" y="1700808"/>
            <a:ext cx="1152128" cy="122413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R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62310" y="1700808"/>
            <a:ext cx="522058" cy="122413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U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45934" y="1700808"/>
            <a:ext cx="1152128" cy="50405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07855" y="2128210"/>
                <a:ext cx="407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i="1" smtClean="0">
                          <a:latin typeface="Cambria Math"/>
                          <a:ea typeface="Cambria Math"/>
                        </a:rPr>
                        <m:t>≈</m:t>
                      </m:r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855" y="2128210"/>
                <a:ext cx="407484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6686508" y="5854634"/>
            <a:ext cx="180020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 smtClean="0">
                <a:solidFill>
                  <a:schemeClr val="tx1"/>
                </a:solidFill>
              </a:rPr>
              <a:t>0,0,...,0,1,0,0,...0</a:t>
            </a:r>
            <a:endParaRPr lang="hu-HU" sz="16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25579" y="4872936"/>
            <a:ext cx="522058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u</a:t>
            </a:r>
            <a:endParaRPr lang="hu-HU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744658" y="3936832"/>
                <a:ext cx="1683900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,1</m:t>
                          </m:r>
                        </m:sub>
                      </m:sSub>
                      <m:r>
                        <a:rPr lang="hu-HU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,2</m:t>
                          </m:r>
                        </m:sub>
                      </m:sSub>
                      <m:r>
                        <a:rPr lang="hu-HU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,…,</m:t>
                      </m:r>
                      <m:sSub>
                        <m:sSubPr>
                          <m:ctrlP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hu-HU" sz="1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hu-HU" sz="1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𝐼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658" y="3936832"/>
                <a:ext cx="1683900" cy="216024"/>
              </a:xfrm>
              <a:prstGeom prst="rect">
                <a:avLst/>
              </a:prstGeom>
              <a:blipFill rotWithShape="1">
                <a:blip r:embed="rId3"/>
                <a:stretch>
                  <a:fillRect b="-2702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 flipV="1">
            <a:off x="6676779" y="5088960"/>
            <a:ext cx="648800" cy="759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847637" y="5088960"/>
            <a:ext cx="639071" cy="759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744658" y="4152856"/>
            <a:ext cx="580921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7847637" y="4152856"/>
            <a:ext cx="580921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305505" y="5309058"/>
                <a:ext cx="5622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hu-HU" b="0" i="1" smtClean="0">
                              <a:latin typeface="Cambria Math"/>
                            </a:rPr>
                            <m:t>𝑈</m:t>
                          </m:r>
                        </m:sub>
                      </m:sSub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505" y="5309058"/>
                <a:ext cx="562205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305505" y="4296872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hu-HU" b="0" i="1" smtClean="0">
                              <a:latin typeface="Cambria Math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505" y="4296872"/>
                <a:ext cx="507127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94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Word2Vec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62500" lnSpcReduction="20000"/>
          </a:bodyPr>
          <a:lstStyle/>
          <a:p>
            <a:pPr>
              <a:buClr>
                <a:schemeClr val="accent1"/>
              </a:buClr>
            </a:pPr>
            <a:r>
              <a:rPr lang="hu-HU" dirty="0" smtClean="0">
                <a:solidFill>
                  <a:schemeClr val="accent1"/>
                </a:solidFill>
              </a:rPr>
              <a:t>[Mikolov et. al, 2013a]</a:t>
            </a:r>
          </a:p>
          <a:p>
            <a:r>
              <a:rPr lang="hu-HU" dirty="0" smtClean="0"/>
              <a:t>Representation learning of words</a:t>
            </a:r>
          </a:p>
          <a:p>
            <a:r>
              <a:rPr lang="hu-HU" dirty="0" smtClean="0"/>
              <a:t>Shallow model</a:t>
            </a:r>
          </a:p>
          <a:p>
            <a:r>
              <a:rPr lang="hu-HU" dirty="0" smtClean="0"/>
              <a:t>Linear operations in the vector space can be associated with semantics</a:t>
            </a:r>
          </a:p>
          <a:p>
            <a:pPr lvl="1"/>
            <a:r>
              <a:rPr lang="hu-HU" dirty="0" smtClean="0"/>
              <a:t>king – man + woman ~ queen</a:t>
            </a:r>
          </a:p>
          <a:p>
            <a:pPr lvl="1"/>
            <a:r>
              <a:rPr lang="hu-HU" dirty="0" smtClean="0"/>
              <a:t>Paris – France + Italy ~ Rome</a:t>
            </a:r>
          </a:p>
          <a:p>
            <a:r>
              <a:rPr lang="hu-HU" dirty="0" smtClean="0"/>
              <a:t>Data: (target) word + context pairs</a:t>
            </a:r>
          </a:p>
          <a:p>
            <a:pPr lvl="1"/>
            <a:r>
              <a:rPr lang="hu-HU" dirty="0" smtClean="0"/>
              <a:t>Sliding window on the document</a:t>
            </a:r>
          </a:p>
          <a:p>
            <a:pPr lvl="1"/>
            <a:r>
              <a:rPr lang="hu-HU" dirty="0" smtClean="0"/>
              <a:t>Context = words near the target</a:t>
            </a:r>
          </a:p>
          <a:p>
            <a:pPr lvl="2"/>
            <a:r>
              <a:rPr lang="hu-HU" dirty="0" smtClean="0"/>
              <a:t>In sliding window</a:t>
            </a:r>
          </a:p>
          <a:p>
            <a:pPr lvl="2"/>
            <a:r>
              <a:rPr lang="hu-HU" dirty="0" smtClean="0"/>
              <a:t>1-5 words in both directions</a:t>
            </a:r>
          </a:p>
          <a:p>
            <a:r>
              <a:rPr lang="hu-HU" dirty="0" smtClean="0"/>
              <a:t>Two models</a:t>
            </a:r>
          </a:p>
          <a:p>
            <a:pPr lvl="1"/>
            <a:r>
              <a:rPr lang="hu-HU" dirty="0" smtClean="0"/>
              <a:t>Continous Bag of Words (CBOW)</a:t>
            </a:r>
          </a:p>
          <a:p>
            <a:pPr lvl="1"/>
            <a:r>
              <a:rPr lang="hu-HU" dirty="0" smtClean="0"/>
              <a:t>Skip-gram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7998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Word2Vec - CBOW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63581" y="2057686"/>
                <a:ext cx="5984978" cy="3915485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hu-HU" dirty="0" smtClean="0"/>
                  <a:t>Continuous Bag of Words</a:t>
                </a:r>
              </a:p>
              <a:p>
                <a:r>
                  <a:rPr lang="hu-HU" dirty="0" smtClean="0"/>
                  <a:t>Maximalizes the probability of the target word given the context</a:t>
                </a:r>
              </a:p>
              <a:p>
                <a:r>
                  <a:rPr lang="hu-HU" dirty="0" smtClean="0"/>
                  <a:t>Model</a:t>
                </a:r>
              </a:p>
              <a:p>
                <a:pPr lvl="1"/>
                <a:r>
                  <a:rPr lang="hu-HU" dirty="0" smtClean="0"/>
                  <a:t>Input: one-hot encoded words</a:t>
                </a:r>
              </a:p>
              <a:p>
                <a:pPr lvl="1"/>
                <a:r>
                  <a:rPr lang="hu-HU" dirty="0" smtClean="0"/>
                  <a:t>Input to hidden weights</a:t>
                </a:r>
              </a:p>
              <a:p>
                <a:pPr lvl="2"/>
                <a:r>
                  <a:rPr lang="hu-HU" dirty="0" smtClean="0"/>
                  <a:t>Embedding matrix of words</a:t>
                </a:r>
              </a:p>
              <a:p>
                <a:pPr lvl="1"/>
                <a:r>
                  <a:rPr lang="hu-HU" dirty="0" smtClean="0"/>
                  <a:t>Hidden layer</a:t>
                </a:r>
              </a:p>
              <a:p>
                <a:pPr lvl="2"/>
                <a:r>
                  <a:rPr lang="hu-HU" dirty="0" smtClean="0"/>
                  <a:t>Sum of the embeddings of the words in the context</a:t>
                </a:r>
              </a:p>
              <a:p>
                <a:pPr lvl="1"/>
                <a:r>
                  <a:rPr lang="hu-HU" dirty="0" smtClean="0"/>
                  <a:t>Hidden to output weights</a:t>
                </a:r>
              </a:p>
              <a:p>
                <a:pPr lvl="1"/>
                <a:r>
                  <a:rPr lang="hu-HU" dirty="0" smtClean="0"/>
                  <a:t>Softmax transformation</a:t>
                </a:r>
              </a:p>
              <a:p>
                <a:pPr lvl="2"/>
                <a:r>
                  <a:rPr lang="hu-HU" dirty="0" smtClean="0"/>
                  <a:t>Smooth approximation of the max operator</a:t>
                </a:r>
              </a:p>
              <a:p>
                <a:pPr lvl="2"/>
                <a:r>
                  <a:rPr lang="hu-HU" dirty="0" smtClean="0"/>
                  <a:t>Highlights the highest value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hu-HU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hu-HU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hu-HU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hu-HU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hu-HU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hu-HU" b="0" i="1" smtClean="0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hu-HU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hu-HU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hu-HU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b="0" i="1" smtClean="0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hu-HU" b="0" i="1" smtClean="0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hu-HU" dirty="0" smtClean="0"/>
                  <a:t>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hu-HU" b="0" i="1" dirty="0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hu-HU" b="0" i="1" dirty="0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hu-HU" dirty="0" smtClean="0">
                    <a:sym typeface="Wingdings" panose="05000000000000000000" pitchFamily="2" charset="2"/>
                  </a:rPr>
                  <a:t>: scores)</a:t>
                </a:r>
                <a:endParaRPr lang="hu-HU" dirty="0" smtClean="0"/>
              </a:p>
              <a:p>
                <a:pPr lvl="1"/>
                <a:r>
                  <a:rPr lang="hu-HU" dirty="0" smtClean="0"/>
                  <a:t>Output: likelihood of words of the corpus given the context</a:t>
                </a:r>
              </a:p>
              <a:p>
                <a:r>
                  <a:rPr lang="hu-HU" dirty="0" smtClean="0"/>
                  <a:t>Embeddings are taken from the input to hidden matrix</a:t>
                </a:r>
              </a:p>
              <a:p>
                <a:pPr lvl="1"/>
                <a:r>
                  <a:rPr lang="hu-HU" dirty="0" smtClean="0"/>
                  <a:t>Hidden to output matrix also has item representations (but not used)</a:t>
                </a:r>
                <a:endParaRPr lang="hu-H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63581" y="2057686"/>
                <a:ext cx="5984978" cy="3915485"/>
              </a:xfrm>
              <a:blipFill rotWithShape="1">
                <a:blip r:embed="rId2"/>
                <a:stretch>
                  <a:fillRect l="-305" t="-1869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562175" y="2724268"/>
            <a:ext cx="504056" cy="50405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E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18631" y="2724268"/>
            <a:ext cx="504056" cy="50405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E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58319" y="2724268"/>
            <a:ext cx="504056" cy="50405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E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506391" y="2724268"/>
            <a:ext cx="504056" cy="50405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E</a:t>
            </a:r>
            <a:endParaRPr lang="hu-HU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562175" y="2139893"/>
                <a:ext cx="504056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175" y="2139893"/>
                <a:ext cx="504056" cy="216024"/>
              </a:xfrm>
              <a:prstGeom prst="rect">
                <a:avLst/>
              </a:prstGeom>
              <a:blipFill rotWithShape="1">
                <a:blip r:embed="rId3"/>
                <a:stretch>
                  <a:fillRect l="-4706" b="-243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218631" y="2139893"/>
                <a:ext cx="504056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631" y="2139893"/>
                <a:ext cx="504056" cy="216024"/>
              </a:xfrm>
              <a:prstGeom prst="rect">
                <a:avLst/>
              </a:prstGeom>
              <a:blipFill rotWithShape="1">
                <a:blip r:embed="rId4"/>
                <a:stretch>
                  <a:fillRect l="-4706" b="-243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858319" y="2139893"/>
                <a:ext cx="504056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319" y="2139893"/>
                <a:ext cx="504056" cy="216024"/>
              </a:xfrm>
              <a:prstGeom prst="rect">
                <a:avLst/>
              </a:prstGeom>
              <a:blipFill rotWithShape="1">
                <a:blip r:embed="rId5"/>
                <a:stretch>
                  <a:fillRect l="-4706" b="-243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506391" y="2139893"/>
                <a:ext cx="504056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391" y="2139893"/>
                <a:ext cx="504056" cy="216024"/>
              </a:xfrm>
              <a:prstGeom prst="rect">
                <a:avLst/>
              </a:prstGeom>
              <a:blipFill rotWithShape="1">
                <a:blip r:embed="rId6"/>
                <a:stretch>
                  <a:fillRect l="-4706" b="-243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448558" y="3449864"/>
            <a:ext cx="731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/>
              <a:t>w</a:t>
            </a:r>
            <a:r>
              <a:rPr lang="hu-HU" sz="1100" dirty="0" smtClean="0"/>
              <a:t>ord(t-2)</a:t>
            </a:r>
            <a:endParaRPr lang="hu-HU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7105014" y="3449862"/>
            <a:ext cx="731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 smtClean="0"/>
              <a:t>word(t-1)</a:t>
            </a:r>
            <a:endParaRPr lang="hu-HU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8379148" y="3449864"/>
            <a:ext cx="7585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 smtClean="0"/>
              <a:t>word(t+2)</a:t>
            </a:r>
            <a:endParaRPr lang="hu-HU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7731076" y="3449861"/>
            <a:ext cx="7585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 smtClean="0"/>
              <a:t>word(t+1)</a:t>
            </a:r>
            <a:endParaRPr lang="hu-HU" sz="1100" dirty="0"/>
          </a:p>
        </p:txBody>
      </p:sp>
      <p:cxnSp>
        <p:nvCxnSpPr>
          <p:cNvPr id="17" name="Straight Arrow Connector 16"/>
          <p:cNvCxnSpPr>
            <a:stCxn id="12" idx="0"/>
            <a:endCxn id="4" idx="2"/>
          </p:cNvCxnSpPr>
          <p:nvPr/>
        </p:nvCxnSpPr>
        <p:spPr>
          <a:xfrm flipV="1">
            <a:off x="6814203" y="3228324"/>
            <a:ext cx="0" cy="2215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0"/>
            <a:endCxn id="5" idx="2"/>
          </p:cNvCxnSpPr>
          <p:nvPr/>
        </p:nvCxnSpPr>
        <p:spPr>
          <a:xfrm flipV="1">
            <a:off x="7470659" y="3228324"/>
            <a:ext cx="0" cy="2215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0"/>
            <a:endCxn id="6" idx="2"/>
          </p:cNvCxnSpPr>
          <p:nvPr/>
        </p:nvCxnSpPr>
        <p:spPr>
          <a:xfrm flipV="1">
            <a:off x="8110347" y="3228324"/>
            <a:ext cx="0" cy="2215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  <a:endCxn id="7" idx="2"/>
          </p:cNvCxnSpPr>
          <p:nvPr/>
        </p:nvCxnSpPr>
        <p:spPr>
          <a:xfrm flipV="1">
            <a:off x="8758419" y="3228324"/>
            <a:ext cx="0" cy="2215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0"/>
            <a:endCxn id="8" idx="2"/>
          </p:cNvCxnSpPr>
          <p:nvPr/>
        </p:nvCxnSpPr>
        <p:spPr>
          <a:xfrm flipV="1">
            <a:off x="6814203" y="2355917"/>
            <a:ext cx="0" cy="3683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0"/>
            <a:endCxn id="9" idx="2"/>
          </p:cNvCxnSpPr>
          <p:nvPr/>
        </p:nvCxnSpPr>
        <p:spPr>
          <a:xfrm flipV="1">
            <a:off x="7470659" y="2355917"/>
            <a:ext cx="0" cy="3683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0"/>
            <a:endCxn id="10" idx="2"/>
          </p:cNvCxnSpPr>
          <p:nvPr/>
        </p:nvCxnSpPr>
        <p:spPr>
          <a:xfrm flipV="1">
            <a:off x="8110347" y="2355917"/>
            <a:ext cx="0" cy="3683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0"/>
            <a:endCxn id="11" idx="2"/>
          </p:cNvCxnSpPr>
          <p:nvPr/>
        </p:nvCxnSpPr>
        <p:spPr>
          <a:xfrm flipV="1">
            <a:off x="8758419" y="2355917"/>
            <a:ext cx="0" cy="3683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518418" y="1500132"/>
            <a:ext cx="50405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600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8" idx="0"/>
            <a:endCxn id="36" idx="2"/>
          </p:cNvCxnSpPr>
          <p:nvPr/>
        </p:nvCxnSpPr>
        <p:spPr>
          <a:xfrm flipV="1">
            <a:off x="6814203" y="1716156"/>
            <a:ext cx="956243" cy="4237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9" idx="0"/>
            <a:endCxn id="36" idx="2"/>
          </p:cNvCxnSpPr>
          <p:nvPr/>
        </p:nvCxnSpPr>
        <p:spPr>
          <a:xfrm flipV="1">
            <a:off x="7470659" y="1716156"/>
            <a:ext cx="299787" cy="4237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0" idx="0"/>
            <a:endCxn id="36" idx="2"/>
          </p:cNvCxnSpPr>
          <p:nvPr/>
        </p:nvCxnSpPr>
        <p:spPr>
          <a:xfrm flipH="1" flipV="1">
            <a:off x="7770446" y="1716156"/>
            <a:ext cx="339901" cy="4237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0"/>
            <a:endCxn id="36" idx="2"/>
          </p:cNvCxnSpPr>
          <p:nvPr/>
        </p:nvCxnSpPr>
        <p:spPr>
          <a:xfrm flipH="1" flipV="1">
            <a:off x="7770446" y="1716156"/>
            <a:ext cx="987973" cy="4237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433831" y="883872"/>
            <a:ext cx="673230" cy="351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900" dirty="0" smtClean="0">
                <a:solidFill>
                  <a:schemeClr val="tx1"/>
                </a:solidFill>
              </a:rPr>
              <a:t>Classifier</a:t>
            </a:r>
            <a:endParaRPr lang="hu-HU" sz="900" dirty="0">
              <a:solidFill>
                <a:schemeClr val="tx1"/>
              </a:solidFill>
            </a:endParaRPr>
          </a:p>
        </p:txBody>
      </p:sp>
      <p:cxnSp>
        <p:nvCxnSpPr>
          <p:cNvPr id="50" name="Straight Arrow Connector 49"/>
          <p:cNvCxnSpPr>
            <a:stCxn id="36" idx="0"/>
            <a:endCxn id="49" idx="2"/>
          </p:cNvCxnSpPr>
          <p:nvPr/>
        </p:nvCxnSpPr>
        <p:spPr>
          <a:xfrm flipV="1">
            <a:off x="7770446" y="1235528"/>
            <a:ext cx="0" cy="2646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9" idx="0"/>
          </p:cNvCxnSpPr>
          <p:nvPr/>
        </p:nvCxnSpPr>
        <p:spPr>
          <a:xfrm flipV="1">
            <a:off x="7770446" y="595840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462509" y="365013"/>
            <a:ext cx="6158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 smtClean="0"/>
              <a:t>word(t)</a:t>
            </a:r>
            <a:endParaRPr lang="hu-HU" sz="1100" dirty="0"/>
          </a:p>
        </p:txBody>
      </p:sp>
      <p:sp>
        <p:nvSpPr>
          <p:cNvPr id="58" name="TextBox 57"/>
          <p:cNvSpPr txBox="1"/>
          <p:nvPr/>
        </p:nvSpPr>
        <p:spPr>
          <a:xfrm>
            <a:off x="7399992" y="1833894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 smtClean="0"/>
              <a:t>averaging</a:t>
            </a:r>
            <a:endParaRPr lang="hu-HU" sz="1100" dirty="0"/>
          </a:p>
        </p:txBody>
      </p:sp>
      <p:sp>
        <p:nvSpPr>
          <p:cNvPr id="59" name="Rectangle 58"/>
          <p:cNvSpPr/>
          <p:nvPr/>
        </p:nvSpPr>
        <p:spPr>
          <a:xfrm>
            <a:off x="6881631" y="5910946"/>
            <a:ext cx="185980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 smtClean="0">
                <a:solidFill>
                  <a:schemeClr val="tx1"/>
                </a:solidFill>
              </a:rPr>
              <a:t>0,1,0,0,1,0,0,1,0,1</a:t>
            </a:r>
            <a:endParaRPr lang="hu-HU" sz="1600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551175" y="5312329"/>
            <a:ext cx="522058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6983359" y="4641852"/>
                <a:ext cx="1683900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hu-HU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1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hu-HU" sz="1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359" y="4641852"/>
                <a:ext cx="1683900" cy="216024"/>
              </a:xfrm>
              <a:prstGeom prst="rect">
                <a:avLst/>
              </a:prstGeom>
              <a:blipFill rotWithShape="1">
                <a:blip r:embed="rId7"/>
                <a:stretch>
                  <a:fillRect b="-2105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/>
          <p:cNvCxnSpPr/>
          <p:nvPr/>
        </p:nvCxnSpPr>
        <p:spPr>
          <a:xfrm flipV="1">
            <a:off x="6881631" y="5535188"/>
            <a:ext cx="669544" cy="369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8089902" y="5535188"/>
            <a:ext cx="651535" cy="369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990328" y="4857876"/>
            <a:ext cx="560847" cy="454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8073233" y="4857876"/>
            <a:ext cx="594026" cy="454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7633617" y="5535188"/>
                <a:ext cx="390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/>
                        </a:rPr>
                        <m:t>𝐸</m:t>
                      </m:r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617" y="5535188"/>
                <a:ext cx="390876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7577823" y="4911725"/>
                <a:ext cx="4662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/>
                        </a:rPr>
                        <m:t>𝑊</m:t>
                      </m:r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823" y="4911725"/>
                <a:ext cx="466217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6968981" y="3982511"/>
                <a:ext cx="1683900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hu-HU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𝑝</m:t>
                              </m:r>
                              <m:r>
                                <a:rPr lang="hu-HU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hu-HU" sz="1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1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hu-HU" sz="1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hu-HU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hu-HU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</m:t>
                              </m:r>
                              <m:r>
                                <a:rPr lang="hu-HU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981" y="3982511"/>
                <a:ext cx="1683900" cy="216024"/>
              </a:xfrm>
              <a:prstGeom prst="rect">
                <a:avLst/>
              </a:prstGeom>
              <a:blipFill rotWithShape="1">
                <a:blip r:embed="rId10"/>
                <a:stretch>
                  <a:fillRect b="-3157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/>
          <p:cNvSpPr txBox="1"/>
          <p:nvPr/>
        </p:nvSpPr>
        <p:spPr>
          <a:xfrm>
            <a:off x="7490641" y="4306547"/>
            <a:ext cx="6431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 smtClean="0"/>
              <a:t>softmax</a:t>
            </a:r>
            <a:endParaRPr lang="hu-HU" sz="1100" dirty="0"/>
          </a:p>
        </p:txBody>
      </p:sp>
      <p:cxnSp>
        <p:nvCxnSpPr>
          <p:cNvPr id="84" name="Straight Arrow Connector 83"/>
          <p:cNvCxnSpPr>
            <a:stCxn id="61" idx="0"/>
            <a:endCxn id="80" idx="2"/>
          </p:cNvCxnSpPr>
          <p:nvPr/>
        </p:nvCxnSpPr>
        <p:spPr>
          <a:xfrm flipH="1" flipV="1">
            <a:off x="7810931" y="4198535"/>
            <a:ext cx="14378" cy="4433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81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Word2Vec – Skip-gram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3581" y="2057686"/>
            <a:ext cx="6303838" cy="3915485"/>
          </a:xfrm>
        </p:spPr>
        <p:txBody>
          <a:bodyPr>
            <a:normAutofit fontScale="92500" lnSpcReduction="10000"/>
          </a:bodyPr>
          <a:lstStyle/>
          <a:p>
            <a:r>
              <a:rPr lang="hu-HU" dirty="0" smtClean="0"/>
              <a:t>Maximalizes the probability of the context, given the target word</a:t>
            </a:r>
          </a:p>
          <a:p>
            <a:r>
              <a:rPr lang="hu-HU" dirty="0" smtClean="0"/>
              <a:t>Model</a:t>
            </a:r>
          </a:p>
          <a:p>
            <a:pPr lvl="1"/>
            <a:r>
              <a:rPr lang="hu-HU" dirty="0" smtClean="0"/>
              <a:t>Input: one-hot encoded word</a:t>
            </a:r>
          </a:p>
          <a:p>
            <a:pPr lvl="1"/>
            <a:r>
              <a:rPr lang="hu-HU" dirty="0" smtClean="0"/>
              <a:t>Input to hidden matrix: embeddings</a:t>
            </a:r>
          </a:p>
          <a:p>
            <a:pPr lvl="1"/>
            <a:r>
              <a:rPr lang="hu-HU" dirty="0" smtClean="0"/>
              <a:t>Hidden state</a:t>
            </a:r>
          </a:p>
          <a:p>
            <a:pPr lvl="2"/>
            <a:r>
              <a:rPr lang="hu-HU" dirty="0" smtClean="0"/>
              <a:t>Item embedding of target</a:t>
            </a:r>
          </a:p>
          <a:p>
            <a:pPr lvl="1"/>
            <a:r>
              <a:rPr lang="hu-HU" dirty="0" smtClean="0"/>
              <a:t>Softmax transformation</a:t>
            </a:r>
          </a:p>
          <a:p>
            <a:pPr lvl="1"/>
            <a:r>
              <a:rPr lang="hu-HU" dirty="0" smtClean="0"/>
              <a:t>Output: likelihood of context words (given the input word)</a:t>
            </a:r>
          </a:p>
          <a:p>
            <a:r>
              <a:rPr lang="hu-HU" dirty="0" smtClean="0"/>
              <a:t>Reported to be more accurate</a:t>
            </a:r>
            <a:endParaRPr lang="hu-HU" dirty="0"/>
          </a:p>
        </p:txBody>
      </p:sp>
      <p:sp>
        <p:nvSpPr>
          <p:cNvPr id="4" name="Rectangle 3"/>
          <p:cNvSpPr/>
          <p:nvPr/>
        </p:nvSpPr>
        <p:spPr>
          <a:xfrm>
            <a:off x="7458426" y="2927731"/>
            <a:ext cx="504056" cy="50405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E</a:t>
            </a:r>
            <a:endParaRPr lang="hu-HU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458426" y="2343356"/>
                <a:ext cx="504056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426" y="2343356"/>
                <a:ext cx="504056" cy="216024"/>
              </a:xfrm>
              <a:prstGeom prst="rect">
                <a:avLst/>
              </a:prstGeom>
              <a:blipFill rotWithShape="1">
                <a:blip r:embed="rId2"/>
                <a:stretch>
                  <a:fillRect b="-2368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402517" y="3653327"/>
            <a:ext cx="6158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 smtClean="0"/>
              <a:t>word(t)</a:t>
            </a:r>
            <a:endParaRPr lang="hu-HU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7006139" y="1165825"/>
            <a:ext cx="731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 smtClean="0"/>
              <a:t>word(t-1)</a:t>
            </a:r>
            <a:endParaRPr lang="hu-HU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8342586" y="1165038"/>
            <a:ext cx="7585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 smtClean="0"/>
              <a:t>word(t+2)</a:t>
            </a:r>
            <a:endParaRPr lang="hu-HU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7656053" y="1165825"/>
            <a:ext cx="7585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 smtClean="0"/>
              <a:t>word(t+1)</a:t>
            </a:r>
            <a:endParaRPr lang="hu-HU" sz="1100" dirty="0"/>
          </a:p>
        </p:txBody>
      </p:sp>
      <p:cxnSp>
        <p:nvCxnSpPr>
          <p:cNvPr id="16" name="Straight Arrow Connector 15"/>
          <p:cNvCxnSpPr>
            <a:stCxn id="12" idx="0"/>
            <a:endCxn id="4" idx="2"/>
          </p:cNvCxnSpPr>
          <p:nvPr/>
        </p:nvCxnSpPr>
        <p:spPr>
          <a:xfrm flipV="1">
            <a:off x="7710454" y="3431787"/>
            <a:ext cx="0" cy="2215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0"/>
            <a:endCxn id="8" idx="2"/>
          </p:cNvCxnSpPr>
          <p:nvPr/>
        </p:nvCxnSpPr>
        <p:spPr>
          <a:xfrm flipV="1">
            <a:off x="7710454" y="2559380"/>
            <a:ext cx="0" cy="3683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373839" y="1714680"/>
            <a:ext cx="673230" cy="351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900" dirty="0" smtClean="0">
                <a:solidFill>
                  <a:schemeClr val="tx1"/>
                </a:solidFill>
              </a:rPr>
              <a:t>Classifier</a:t>
            </a:r>
            <a:endParaRPr lang="hu-HU" sz="900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>
            <a:stCxn id="8" idx="0"/>
            <a:endCxn id="29" idx="2"/>
          </p:cNvCxnSpPr>
          <p:nvPr/>
        </p:nvCxnSpPr>
        <p:spPr>
          <a:xfrm flipV="1">
            <a:off x="7710454" y="2066336"/>
            <a:ext cx="0" cy="2770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9" idx="0"/>
            <a:endCxn id="32" idx="2"/>
          </p:cNvCxnSpPr>
          <p:nvPr/>
        </p:nvCxnSpPr>
        <p:spPr>
          <a:xfrm flipH="1" flipV="1">
            <a:off x="6708131" y="1427435"/>
            <a:ext cx="1002323" cy="2872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342486" y="1165825"/>
            <a:ext cx="731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 smtClean="0"/>
              <a:t>word(t-2)</a:t>
            </a:r>
            <a:endParaRPr lang="hu-HU" sz="1100" dirty="0"/>
          </a:p>
        </p:txBody>
      </p:sp>
      <p:cxnSp>
        <p:nvCxnSpPr>
          <p:cNvPr id="38" name="Straight Arrow Connector 37"/>
          <p:cNvCxnSpPr>
            <a:stCxn id="29" idx="0"/>
            <a:endCxn id="13" idx="2"/>
          </p:cNvCxnSpPr>
          <p:nvPr/>
        </p:nvCxnSpPr>
        <p:spPr>
          <a:xfrm flipH="1" flipV="1">
            <a:off x="7371784" y="1427435"/>
            <a:ext cx="338670" cy="2872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0"/>
            <a:endCxn id="15" idx="2"/>
          </p:cNvCxnSpPr>
          <p:nvPr/>
        </p:nvCxnSpPr>
        <p:spPr>
          <a:xfrm flipV="1">
            <a:off x="7710454" y="1427435"/>
            <a:ext cx="324870" cy="2872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9" idx="0"/>
            <a:endCxn id="14" idx="2"/>
          </p:cNvCxnSpPr>
          <p:nvPr/>
        </p:nvCxnSpPr>
        <p:spPr>
          <a:xfrm flipV="1">
            <a:off x="7710454" y="1426648"/>
            <a:ext cx="1011403" cy="2880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848605" y="5966339"/>
            <a:ext cx="1859806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 smtClean="0">
                <a:solidFill>
                  <a:schemeClr val="tx1"/>
                </a:solidFill>
              </a:rPr>
              <a:t>0,0,0,0,1,0,0,0,0,0</a:t>
            </a:r>
            <a:endParaRPr lang="hu-HU" sz="16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518149" y="5367722"/>
            <a:ext cx="522058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6950333" y="4697245"/>
                <a:ext cx="1683900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hu-HU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1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hu-HU" sz="1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333" y="4697245"/>
                <a:ext cx="1683900" cy="216024"/>
              </a:xfrm>
              <a:prstGeom prst="rect">
                <a:avLst/>
              </a:prstGeom>
              <a:blipFill rotWithShape="1">
                <a:blip r:embed="rId3"/>
                <a:stretch>
                  <a:fillRect b="-216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/>
          <p:cNvCxnSpPr/>
          <p:nvPr/>
        </p:nvCxnSpPr>
        <p:spPr>
          <a:xfrm flipV="1">
            <a:off x="6848605" y="5590581"/>
            <a:ext cx="669544" cy="369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8056876" y="5590581"/>
            <a:ext cx="651535" cy="369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957302" y="4913269"/>
            <a:ext cx="560847" cy="454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8040207" y="4913269"/>
            <a:ext cx="594026" cy="454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7600591" y="5590581"/>
                <a:ext cx="390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/>
                        </a:rPr>
                        <m:t>𝐸</m:t>
                      </m:r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591" y="5590581"/>
                <a:ext cx="390876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7544797" y="4967118"/>
                <a:ext cx="4662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/>
                        </a:rPr>
                        <m:t>𝑊</m:t>
                      </m:r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797" y="4967118"/>
                <a:ext cx="466217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6935955" y="4037904"/>
                <a:ext cx="1683900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hu-HU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𝑝</m:t>
                              </m:r>
                              <m:r>
                                <a:rPr lang="hu-HU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hu-HU" sz="1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1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hu-HU" sz="1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hu-HU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hu-HU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</m:t>
                              </m:r>
                              <m:r>
                                <a:rPr lang="hu-HU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5955" y="4037904"/>
                <a:ext cx="1683900" cy="216024"/>
              </a:xfrm>
              <a:prstGeom prst="rect">
                <a:avLst/>
              </a:prstGeom>
              <a:blipFill rotWithShape="1">
                <a:blip r:embed="rId6"/>
                <a:stretch>
                  <a:fillRect b="-3157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7457615" y="4361940"/>
            <a:ext cx="6431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 smtClean="0"/>
              <a:t>softmax</a:t>
            </a:r>
            <a:endParaRPr lang="hu-HU" sz="1100" dirty="0"/>
          </a:p>
        </p:txBody>
      </p:sp>
      <p:cxnSp>
        <p:nvCxnSpPr>
          <p:cNvPr id="65" name="Straight Arrow Connector 64"/>
          <p:cNvCxnSpPr>
            <a:stCxn id="56" idx="0"/>
            <a:endCxn id="63" idx="2"/>
          </p:cNvCxnSpPr>
          <p:nvPr/>
        </p:nvCxnSpPr>
        <p:spPr>
          <a:xfrm flipH="1" flipV="1">
            <a:off x="7777905" y="4253928"/>
            <a:ext cx="14378" cy="4433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09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Speed-up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hu-HU" dirty="0" smtClean="0"/>
                  <a:t>Hierarchical softmax </a:t>
                </a:r>
                <a:r>
                  <a:rPr lang="hu-HU" dirty="0" smtClean="0">
                    <a:solidFill>
                      <a:schemeClr val="accent1"/>
                    </a:solidFill>
                  </a:rPr>
                  <a:t>[Morin &amp; Bengio, et. al, 2005]</a:t>
                </a:r>
              </a:p>
              <a:p>
                <a:pPr lvl="1"/>
                <a:r>
                  <a:rPr lang="hu-HU" dirty="0" smtClean="0"/>
                  <a:t>Softmax computation requires every score</a:t>
                </a:r>
              </a:p>
              <a:p>
                <a:pPr lvl="1"/>
                <a:r>
                  <a:rPr lang="hu-HU" dirty="0" smtClean="0"/>
                  <a:t>Reduce computations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b="0" i="0" smtClean="0">
                        <a:latin typeface="Cambria Math"/>
                      </a:rPr>
                      <m:t>O</m:t>
                    </m:r>
                    <m:d>
                      <m:dPr>
                        <m:ctrlPr>
                          <a:rPr lang="hu-HU" b="0" i="1" smtClean="0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hu-HU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hu-HU" b="0" i="0" smtClean="0">
                                    <a:latin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hu-HU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hu-HU" dirty="0" smtClean="0"/>
                  <a:t> by using a binary tree</a:t>
                </a:r>
              </a:p>
              <a:p>
                <a:pPr lvl="2"/>
                <a:r>
                  <a:rPr lang="hu-HU" dirty="0" smtClean="0"/>
                  <a:t>Leaves words</a:t>
                </a:r>
              </a:p>
              <a:p>
                <a:pPr lvl="2"/>
                <a:r>
                  <a:rPr lang="hu-HU" dirty="0" smtClean="0"/>
                  <a:t>Each inner node has a trainable vector (v)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hu-HU" b="0" i="1" smtClean="0">
                        <a:latin typeface="Cambria Math"/>
                      </a:rPr>
                      <m:t>𝜎</m:t>
                    </m:r>
                    <m:d>
                      <m:dPr>
                        <m:ctrlPr>
                          <a:rPr lang="hu-HU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𝑣</m:t>
                            </m:r>
                          </m:e>
                          <m:sup>
                            <m:r>
                              <a:rPr lang="hu-HU" b="0" i="1" smtClean="0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hu-HU" dirty="0" smtClean="0"/>
                  <a:t> is the probability that the left child of the current node is the next step we have to take in the tree</a:t>
                </a:r>
              </a:p>
              <a:p>
                <a:pPr lvl="3"/>
                <a:r>
                  <a:rPr lang="hu-HU" dirty="0" smtClean="0"/>
                  <a:t>Probability of a word: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hu-HU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/>
                          </a:rPr>
                          <m:t>𝑤</m:t>
                        </m:r>
                      </m:e>
                      <m:e>
                        <m:sSub>
                          <m:sSub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hu-HU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∏"/>
                        <m:ctrlPr>
                          <a:rPr lang="hu-HU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hu-HU" b="0" i="1" smtClean="0">
                            <a:latin typeface="Cambria Math"/>
                          </a:rPr>
                          <m:t>𝑗</m:t>
                        </m:r>
                        <m:r>
                          <a:rPr lang="hu-HU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hu-HU" b="0" i="1" smtClean="0">
                            <a:latin typeface="Cambria Math"/>
                          </a:rPr>
                          <m:t>𝐿</m:t>
                        </m:r>
                        <m:d>
                          <m:d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b="0" i="1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hu-HU" b="0" i="1" smtClean="0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hu-HU" b="0" i="1" smtClean="0">
                            <a:latin typeface="Cambria Math"/>
                          </a:rPr>
                          <m:t>−1</m:t>
                        </m:r>
                      </m:sup>
                      <m:e>
                        <m:r>
                          <a:rPr lang="hu-HU" b="0" i="1" smtClean="0">
                            <a:latin typeface="Cambria Math"/>
                          </a:rPr>
                          <m:t>𝜎</m:t>
                        </m:r>
                        <m:d>
                          <m:d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b="0" i="1" smtClean="0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hu-HU" b="0" i="1" smtClean="0">
                                    <a:latin typeface="Cambria Math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hu-HU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  <m:r>
                                      <a:rPr lang="hu-HU" b="0" i="1" smtClean="0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hu-HU" b="0" i="1" smtClean="0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hu-HU" b="0" i="1" smtClean="0">
                                        <a:latin typeface="Cambria Math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hu-HU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hu-HU" b="0" i="1" smtClean="0">
                                    <a:latin typeface="Cambria Math"/>
                                  </a:rPr>
                                  <m:t>𝑐h</m:t>
                                </m:r>
                                <m:d>
                                  <m:dPr>
                                    <m:ctrlPr>
                                      <a:rPr lang="hu-HU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  <m:d>
                                      <m:dPr>
                                        <m:ctrlPr>
                                          <a:rPr lang="hu-HU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hu-HU" b="0" i="1" smtClean="0">
                                            <a:latin typeface="Cambria Math"/>
                                          </a:rPr>
                                          <m:t>𝑤</m:t>
                                        </m:r>
                                        <m:r>
                                          <a:rPr lang="hu-HU" b="0" i="1" smtClean="0"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hu-HU" b="0" i="1" smtClean="0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e>
                                </m:d>
                              </m:sub>
                            </m:sSub>
                            <m:sSubSup>
                              <m:sSubSupPr>
                                <m:ctrlPr>
                                  <a:rPr lang="hu-HU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hu-HU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hu-HU" b="0" i="1" smtClean="0">
                                    <a:latin typeface="Cambria Math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hu-HU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  <m:r>
                                      <a:rPr lang="hu-HU" b="0" i="1" smtClean="0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hu-HU" b="0" i="1" smtClean="0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</m:d>
                              </m:sub>
                              <m:sup>
                                <m:r>
                                  <a:rPr lang="hu-HU" b="0" i="1" smtClean="0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hu-HU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hu-HU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hu-HU" dirty="0" smtClean="0"/>
              </a:p>
              <a:p>
                <a:pPr lvl="4"/>
                <a14:m>
                  <m:oMath xmlns:m="http://schemas.openxmlformats.org/officeDocument/2006/math">
                    <m:r>
                      <a:rPr lang="hu-HU" b="0" i="1" smtClean="0">
                        <a:latin typeface="Cambria Math"/>
                      </a:rPr>
                      <m:t>𝑛</m:t>
                    </m:r>
                    <m:r>
                      <a:rPr lang="hu-HU" b="0" i="1" smtClean="0">
                        <a:latin typeface="Cambria Math"/>
                      </a:rPr>
                      <m:t>(</m:t>
                    </m:r>
                    <m:r>
                      <a:rPr lang="hu-HU" b="0" i="1" smtClean="0">
                        <a:latin typeface="Cambria Math"/>
                      </a:rPr>
                      <m:t>𝑤</m:t>
                    </m:r>
                    <m:r>
                      <a:rPr lang="hu-HU" b="0" i="1" smtClean="0">
                        <a:latin typeface="Cambria Math"/>
                      </a:rPr>
                      <m:t>,</m:t>
                    </m:r>
                    <m:r>
                      <a:rPr lang="hu-HU" b="0" i="1" smtClean="0">
                        <a:latin typeface="Cambria Math"/>
                      </a:rPr>
                      <m:t>𝑗</m:t>
                    </m:r>
                    <m:r>
                      <a:rPr lang="hu-HU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hu-HU" dirty="0" smtClean="0"/>
                  <a:t>: j-th node on the path to w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hu-HU" b="0" i="1" smtClean="0">
                        <a:latin typeface="Cambria Math"/>
                      </a:rPr>
                      <m:t>𝑐h</m:t>
                    </m:r>
                    <m:r>
                      <a:rPr lang="hu-HU" b="0" i="1" smtClean="0">
                        <a:latin typeface="Cambria Math"/>
                      </a:rPr>
                      <m:t>(</m:t>
                    </m:r>
                    <m:r>
                      <a:rPr lang="hu-HU" b="0" i="1" smtClean="0">
                        <a:latin typeface="Cambria Math"/>
                      </a:rPr>
                      <m:t>𝑛</m:t>
                    </m:r>
                    <m:r>
                      <a:rPr lang="hu-HU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hu-HU" dirty="0" smtClean="0"/>
                  <a:t>: left child of node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/>
                      </a:rPr>
                      <m:t>𝑛</m:t>
                    </m:r>
                  </m:oMath>
                </a14:m>
                <a:endParaRPr lang="hu-HU" dirty="0" smtClean="0"/>
              </a:p>
              <a:p>
                <a:pPr lvl="2"/>
                <a:r>
                  <a:rPr lang="hu-HU" dirty="0" smtClean="0"/>
                  <a:t>During learning the vectors in the nodes are modified so that the target word becomes more likely</a:t>
                </a:r>
              </a:p>
              <a:p>
                <a:r>
                  <a:rPr lang="hu-HU" dirty="0" smtClean="0"/>
                  <a:t>Skip-gram with negative sampling (SGNS) </a:t>
                </a:r>
                <a:r>
                  <a:rPr lang="hu-HU" dirty="0" smtClean="0">
                    <a:solidFill>
                      <a:schemeClr val="accent1"/>
                    </a:solidFill>
                  </a:rPr>
                  <a:t>[Mikolov, et. al, 2013b]</a:t>
                </a:r>
              </a:p>
              <a:p>
                <a:pPr lvl="1"/>
                <a:r>
                  <a:rPr lang="hu-HU" dirty="0" smtClean="0"/>
                  <a:t>Input: target word</a:t>
                </a:r>
              </a:p>
              <a:p>
                <a:pPr lvl="1"/>
                <a:r>
                  <a:rPr lang="hu-HU" dirty="0" smtClean="0"/>
                  <a:t>Desired output: sampled word from context</a:t>
                </a:r>
              </a:p>
              <a:p>
                <a:pPr lvl="1"/>
                <a:r>
                  <a:rPr lang="hu-HU" dirty="0" smtClean="0"/>
                  <a:t>Score is computed for the desired output and a few negative samples</a:t>
                </a:r>
              </a:p>
              <a:p>
                <a:pPr lvl="2"/>
                <a:endParaRPr lang="hu-HU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668" t="-2804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74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Paragraph2vec, doc2vec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3581" y="2057686"/>
            <a:ext cx="4900508" cy="3915485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hu-HU" dirty="0" smtClean="0">
                <a:solidFill>
                  <a:schemeClr val="accent1"/>
                </a:solidFill>
              </a:rPr>
              <a:t>[Le &amp; Mikolov, 2014]</a:t>
            </a:r>
          </a:p>
          <a:p>
            <a:r>
              <a:rPr lang="hu-HU" dirty="0" smtClean="0"/>
              <a:t>Learns representation of paragraph/document</a:t>
            </a:r>
          </a:p>
          <a:p>
            <a:r>
              <a:rPr lang="hu-HU" dirty="0" smtClean="0"/>
              <a:t>Based on CBOW model</a:t>
            </a:r>
          </a:p>
          <a:p>
            <a:r>
              <a:rPr lang="hu-HU" dirty="0" smtClean="0"/>
              <a:t>Paragraph/document embedding added to the model as global context</a:t>
            </a:r>
            <a:endParaRPr lang="hu-HU" dirty="0"/>
          </a:p>
        </p:txBody>
      </p:sp>
      <p:sp>
        <p:nvSpPr>
          <p:cNvPr id="4" name="Rectangle 3"/>
          <p:cNvSpPr/>
          <p:nvPr/>
        </p:nvSpPr>
        <p:spPr>
          <a:xfrm>
            <a:off x="6246588" y="3943264"/>
            <a:ext cx="504056" cy="50405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E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03044" y="3943264"/>
            <a:ext cx="504056" cy="50405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E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42732" y="3943264"/>
            <a:ext cx="504056" cy="50405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E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90804" y="3943264"/>
            <a:ext cx="504056" cy="50405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E</a:t>
            </a:r>
            <a:endParaRPr lang="hu-HU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246588" y="3358889"/>
                <a:ext cx="504056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588" y="3358889"/>
                <a:ext cx="504056" cy="216024"/>
              </a:xfrm>
              <a:prstGeom prst="rect">
                <a:avLst/>
              </a:prstGeom>
              <a:blipFill rotWithShape="1">
                <a:blip r:embed="rId2"/>
                <a:stretch>
                  <a:fillRect l="-3488" b="-15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903044" y="3358889"/>
                <a:ext cx="504056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044" y="3358889"/>
                <a:ext cx="504056" cy="216024"/>
              </a:xfrm>
              <a:prstGeom prst="rect">
                <a:avLst/>
              </a:prstGeom>
              <a:blipFill rotWithShape="1">
                <a:blip r:embed="rId3"/>
                <a:stretch>
                  <a:fillRect l="-3448" b="-15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542732" y="3358889"/>
                <a:ext cx="504056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732" y="3358889"/>
                <a:ext cx="504056" cy="216024"/>
              </a:xfrm>
              <a:prstGeom prst="rect">
                <a:avLst/>
              </a:prstGeom>
              <a:blipFill rotWithShape="1">
                <a:blip r:embed="rId4"/>
                <a:stretch>
                  <a:fillRect l="-3448" b="-15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190804" y="3358889"/>
                <a:ext cx="504056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804" y="3358889"/>
                <a:ext cx="504056" cy="216024"/>
              </a:xfrm>
              <a:prstGeom prst="rect">
                <a:avLst/>
              </a:prstGeom>
              <a:blipFill rotWithShape="1">
                <a:blip r:embed="rId5"/>
                <a:stretch>
                  <a:fillRect l="-3488" b="-15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132971" y="4668860"/>
            <a:ext cx="731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/>
              <a:t>w</a:t>
            </a:r>
            <a:r>
              <a:rPr lang="hu-HU" sz="1100" dirty="0" smtClean="0"/>
              <a:t>ord(t-2)</a:t>
            </a:r>
            <a:endParaRPr lang="hu-HU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789427" y="4668858"/>
            <a:ext cx="731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 smtClean="0"/>
              <a:t>word(t-1)</a:t>
            </a:r>
            <a:endParaRPr lang="hu-HU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8063561" y="4668860"/>
            <a:ext cx="7585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 smtClean="0"/>
              <a:t>word(t+2)</a:t>
            </a:r>
            <a:endParaRPr lang="hu-HU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7415489" y="4668857"/>
            <a:ext cx="7585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 smtClean="0"/>
              <a:t>word(t+1)</a:t>
            </a:r>
            <a:endParaRPr lang="hu-HU" sz="1100" dirty="0"/>
          </a:p>
        </p:txBody>
      </p:sp>
      <p:cxnSp>
        <p:nvCxnSpPr>
          <p:cNvPr id="16" name="Straight Arrow Connector 15"/>
          <p:cNvCxnSpPr>
            <a:stCxn id="12" idx="0"/>
            <a:endCxn id="4" idx="2"/>
          </p:cNvCxnSpPr>
          <p:nvPr/>
        </p:nvCxnSpPr>
        <p:spPr>
          <a:xfrm flipV="1">
            <a:off x="6498616" y="4447320"/>
            <a:ext cx="0" cy="2215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0"/>
            <a:endCxn id="5" idx="2"/>
          </p:cNvCxnSpPr>
          <p:nvPr/>
        </p:nvCxnSpPr>
        <p:spPr>
          <a:xfrm flipV="1">
            <a:off x="7155072" y="4447320"/>
            <a:ext cx="0" cy="2215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0"/>
            <a:endCxn id="6" idx="2"/>
          </p:cNvCxnSpPr>
          <p:nvPr/>
        </p:nvCxnSpPr>
        <p:spPr>
          <a:xfrm flipV="1">
            <a:off x="7794760" y="4447320"/>
            <a:ext cx="0" cy="2215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0"/>
            <a:endCxn id="7" idx="2"/>
          </p:cNvCxnSpPr>
          <p:nvPr/>
        </p:nvCxnSpPr>
        <p:spPr>
          <a:xfrm flipV="1">
            <a:off x="8442832" y="4447320"/>
            <a:ext cx="0" cy="2215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0"/>
            <a:endCxn id="8" idx="2"/>
          </p:cNvCxnSpPr>
          <p:nvPr/>
        </p:nvCxnSpPr>
        <p:spPr>
          <a:xfrm flipV="1">
            <a:off x="6498616" y="3574913"/>
            <a:ext cx="0" cy="3683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0"/>
            <a:endCxn id="9" idx="2"/>
          </p:cNvCxnSpPr>
          <p:nvPr/>
        </p:nvCxnSpPr>
        <p:spPr>
          <a:xfrm flipV="1">
            <a:off x="7155072" y="3574913"/>
            <a:ext cx="0" cy="3683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0"/>
            <a:endCxn id="10" idx="2"/>
          </p:cNvCxnSpPr>
          <p:nvPr/>
        </p:nvCxnSpPr>
        <p:spPr>
          <a:xfrm flipV="1">
            <a:off x="7794760" y="3574913"/>
            <a:ext cx="0" cy="3683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0"/>
            <a:endCxn id="11" idx="2"/>
          </p:cNvCxnSpPr>
          <p:nvPr/>
        </p:nvCxnSpPr>
        <p:spPr>
          <a:xfrm flipV="1">
            <a:off x="8442832" y="3574913"/>
            <a:ext cx="0" cy="3683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7202831" y="2719128"/>
            <a:ext cx="504056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6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8" idx="0"/>
            <a:endCxn id="24" idx="2"/>
          </p:cNvCxnSpPr>
          <p:nvPr/>
        </p:nvCxnSpPr>
        <p:spPr>
          <a:xfrm flipV="1">
            <a:off x="6498616" y="2935152"/>
            <a:ext cx="956243" cy="4237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0"/>
            <a:endCxn id="24" idx="2"/>
          </p:cNvCxnSpPr>
          <p:nvPr/>
        </p:nvCxnSpPr>
        <p:spPr>
          <a:xfrm flipV="1">
            <a:off x="7155072" y="2935152"/>
            <a:ext cx="299787" cy="4237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0" idx="0"/>
            <a:endCxn id="24" idx="2"/>
          </p:cNvCxnSpPr>
          <p:nvPr/>
        </p:nvCxnSpPr>
        <p:spPr>
          <a:xfrm flipH="1" flipV="1">
            <a:off x="7454859" y="2935152"/>
            <a:ext cx="339901" cy="4237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0"/>
            <a:endCxn id="24" idx="2"/>
          </p:cNvCxnSpPr>
          <p:nvPr/>
        </p:nvCxnSpPr>
        <p:spPr>
          <a:xfrm flipH="1" flipV="1">
            <a:off x="7454859" y="2935152"/>
            <a:ext cx="987973" cy="4237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118244" y="2102868"/>
            <a:ext cx="673230" cy="351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 smtClean="0">
                <a:solidFill>
                  <a:schemeClr val="tx1"/>
                </a:solidFill>
              </a:rPr>
              <a:t>Classifier</a:t>
            </a:r>
            <a:endParaRPr lang="hu-HU" sz="1050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>
            <a:stCxn id="24" idx="0"/>
            <a:endCxn id="29" idx="2"/>
          </p:cNvCxnSpPr>
          <p:nvPr/>
        </p:nvCxnSpPr>
        <p:spPr>
          <a:xfrm flipV="1">
            <a:off x="7454859" y="2454524"/>
            <a:ext cx="0" cy="2646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9" idx="0"/>
          </p:cNvCxnSpPr>
          <p:nvPr/>
        </p:nvCxnSpPr>
        <p:spPr>
          <a:xfrm flipV="1">
            <a:off x="7454859" y="1814836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46922" y="1584009"/>
            <a:ext cx="6158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 smtClean="0"/>
              <a:t>word(t)</a:t>
            </a:r>
            <a:endParaRPr lang="hu-HU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7084405" y="3052890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 smtClean="0"/>
              <a:t>averaging</a:t>
            </a:r>
            <a:endParaRPr lang="hu-HU" sz="1100" dirty="0"/>
          </a:p>
        </p:txBody>
      </p:sp>
      <p:sp>
        <p:nvSpPr>
          <p:cNvPr id="34" name="Rectangle 33"/>
          <p:cNvSpPr/>
          <p:nvPr/>
        </p:nvSpPr>
        <p:spPr>
          <a:xfrm>
            <a:off x="5508104" y="3943264"/>
            <a:ext cx="504056" cy="50405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96703" y="4668857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/>
              <a:t>p</a:t>
            </a:r>
            <a:r>
              <a:rPr lang="hu-HU" sz="1100" dirty="0" smtClean="0"/>
              <a:t>aragraph ID</a:t>
            </a:r>
            <a:endParaRPr lang="hu-HU" sz="1100" dirty="0"/>
          </a:p>
        </p:txBody>
      </p:sp>
      <p:cxnSp>
        <p:nvCxnSpPr>
          <p:cNvPr id="36" name="Straight Arrow Connector 35"/>
          <p:cNvCxnSpPr>
            <a:stCxn id="35" idx="0"/>
            <a:endCxn id="34" idx="2"/>
          </p:cNvCxnSpPr>
          <p:nvPr/>
        </p:nvCxnSpPr>
        <p:spPr>
          <a:xfrm flipV="1">
            <a:off x="5760132" y="4447320"/>
            <a:ext cx="0" cy="2215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5508104" y="3358889"/>
                <a:ext cx="504056" cy="21602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hu-HU" sz="16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3358889"/>
                <a:ext cx="504056" cy="216024"/>
              </a:xfrm>
              <a:prstGeom prst="rect">
                <a:avLst/>
              </a:prstGeom>
              <a:blipFill rotWithShape="1">
                <a:blip r:embed="rId6"/>
                <a:stretch>
                  <a:fillRect b="-3513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>
            <a:stCxn id="39" idx="0"/>
            <a:endCxn id="24" idx="2"/>
          </p:cNvCxnSpPr>
          <p:nvPr/>
        </p:nvCxnSpPr>
        <p:spPr>
          <a:xfrm flipV="1">
            <a:off x="5760132" y="2935152"/>
            <a:ext cx="1694727" cy="4237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4" idx="0"/>
            <a:endCxn id="39" idx="2"/>
          </p:cNvCxnSpPr>
          <p:nvPr/>
        </p:nvCxnSpPr>
        <p:spPr>
          <a:xfrm flipV="1">
            <a:off x="5760132" y="3574913"/>
            <a:ext cx="0" cy="3683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46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Prod2Vec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62500" lnSpcReduction="20000"/>
          </a:bodyPr>
          <a:lstStyle/>
          <a:p>
            <a:pPr>
              <a:buClr>
                <a:schemeClr val="accent1"/>
              </a:buClr>
            </a:pPr>
            <a:r>
              <a:rPr lang="hu-HU" dirty="0" smtClean="0">
                <a:solidFill>
                  <a:srgbClr val="0070C0"/>
                </a:solidFill>
              </a:rPr>
              <a:t>[Grbovic et. al, 2015]</a:t>
            </a:r>
          </a:p>
          <a:p>
            <a:r>
              <a:rPr lang="hu-HU" dirty="0" smtClean="0"/>
              <a:t>Skip-gram model on products</a:t>
            </a:r>
          </a:p>
          <a:p>
            <a:pPr lvl="1"/>
            <a:r>
              <a:rPr lang="hu-HU" dirty="0" smtClean="0"/>
              <a:t>Input: i-th product purchased by the user</a:t>
            </a:r>
          </a:p>
          <a:p>
            <a:pPr lvl="1"/>
            <a:r>
              <a:rPr lang="hu-HU" dirty="0" smtClean="0"/>
              <a:t>Context: the other purchases of the user</a:t>
            </a:r>
          </a:p>
          <a:p>
            <a:r>
              <a:rPr lang="hu-HU" dirty="0" smtClean="0"/>
              <a:t>Bagged prod2vec model</a:t>
            </a:r>
          </a:p>
          <a:p>
            <a:pPr lvl="1"/>
            <a:r>
              <a:rPr lang="hu-HU" dirty="0" smtClean="0"/>
              <a:t>Input: products purchased in one basket by the user</a:t>
            </a:r>
          </a:p>
          <a:p>
            <a:pPr lvl="2"/>
            <a:r>
              <a:rPr lang="hu-HU" dirty="0" smtClean="0"/>
              <a:t>Basket: sum of product embeddings</a:t>
            </a:r>
          </a:p>
          <a:p>
            <a:pPr lvl="1"/>
            <a:r>
              <a:rPr lang="hu-HU" dirty="0" smtClean="0"/>
              <a:t>Context: other baskets of the user</a:t>
            </a:r>
          </a:p>
          <a:p>
            <a:r>
              <a:rPr lang="hu-HU" dirty="0" smtClean="0"/>
              <a:t>Learning user representation</a:t>
            </a:r>
          </a:p>
          <a:p>
            <a:pPr lvl="1"/>
            <a:r>
              <a:rPr lang="hu-HU" dirty="0" smtClean="0"/>
              <a:t>Follows paragraph2vec</a:t>
            </a:r>
          </a:p>
          <a:p>
            <a:pPr lvl="1"/>
            <a:r>
              <a:rPr lang="hu-HU" dirty="0" smtClean="0"/>
              <a:t>User embedding added as global context</a:t>
            </a:r>
          </a:p>
          <a:p>
            <a:pPr lvl="1"/>
            <a:r>
              <a:rPr lang="hu-HU" dirty="0" smtClean="0"/>
              <a:t>Input: user + products purchased except for the i-th</a:t>
            </a:r>
          </a:p>
          <a:p>
            <a:pPr lvl="1"/>
            <a:r>
              <a:rPr lang="hu-HU" dirty="0" smtClean="0"/>
              <a:t>Target: i-th product purchased by the user</a:t>
            </a:r>
          </a:p>
          <a:p>
            <a:pPr>
              <a:buClr>
                <a:schemeClr val="accent1"/>
              </a:buClr>
            </a:pPr>
            <a:r>
              <a:rPr lang="hu-HU" dirty="0" smtClean="0">
                <a:solidFill>
                  <a:srgbClr val="0070C0"/>
                </a:solidFill>
              </a:rPr>
              <a:t>[Barkan &amp; Koenigstein, 2016]</a:t>
            </a:r>
            <a:r>
              <a:rPr lang="hu-HU" dirty="0" smtClean="0">
                <a:solidFill>
                  <a:srgbClr val="00B0F0"/>
                </a:solidFill>
              </a:rPr>
              <a:t> </a:t>
            </a:r>
            <a:r>
              <a:rPr lang="hu-HU" dirty="0" smtClean="0"/>
              <a:t>proposed the same model later as item2vec</a:t>
            </a:r>
          </a:p>
          <a:p>
            <a:pPr lvl="1"/>
            <a:r>
              <a:rPr lang="hu-HU" dirty="0" smtClean="0"/>
              <a:t>Skip-gram with Negative Sampling (SGNS) is applied to event data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9703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Utilizing more information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smtClean="0"/>
              <a:t>Meta-Prod2vec </a:t>
            </a:r>
            <a:r>
              <a:rPr lang="hu-HU" dirty="0" smtClean="0">
                <a:solidFill>
                  <a:srgbClr val="0070C0"/>
                </a:solidFill>
              </a:rPr>
              <a:t>[Vasile et. al, 2016]</a:t>
            </a:r>
          </a:p>
          <a:p>
            <a:pPr lvl="1"/>
            <a:r>
              <a:rPr lang="hu-HU" dirty="0" smtClean="0"/>
              <a:t>Based on the prod2vec model</a:t>
            </a:r>
          </a:p>
          <a:p>
            <a:pPr lvl="1"/>
            <a:r>
              <a:rPr lang="hu-HU" dirty="0" smtClean="0"/>
              <a:t>Uses item metadata</a:t>
            </a:r>
          </a:p>
          <a:p>
            <a:pPr lvl="2"/>
            <a:r>
              <a:rPr lang="hu-HU" dirty="0" smtClean="0"/>
              <a:t>Embedded metadata</a:t>
            </a:r>
          </a:p>
          <a:p>
            <a:pPr lvl="2"/>
            <a:r>
              <a:rPr lang="hu-HU" dirty="0" smtClean="0"/>
              <a:t>Added to both the input and the context</a:t>
            </a:r>
          </a:p>
          <a:p>
            <a:pPr lvl="1"/>
            <a:r>
              <a:rPr lang="hu-HU" dirty="0" smtClean="0"/>
              <a:t>Losses between: target/context item/metadata</a:t>
            </a:r>
          </a:p>
          <a:p>
            <a:pPr lvl="2"/>
            <a:r>
              <a:rPr lang="hu-HU" dirty="0" smtClean="0"/>
              <a:t>Final loss is the combination of 5 of these losses</a:t>
            </a:r>
          </a:p>
          <a:p>
            <a:r>
              <a:rPr lang="hu-HU" dirty="0" smtClean="0"/>
              <a:t>Content2vec </a:t>
            </a:r>
            <a:r>
              <a:rPr lang="hu-HU" dirty="0" smtClean="0">
                <a:solidFill>
                  <a:srgbClr val="0070C0"/>
                </a:solidFill>
              </a:rPr>
              <a:t>[Nedelec et. al, 2017]</a:t>
            </a:r>
          </a:p>
          <a:p>
            <a:pPr lvl="1"/>
            <a:r>
              <a:rPr lang="hu-HU" dirty="0" smtClean="0"/>
              <a:t>Separate moduls for multimodel information</a:t>
            </a:r>
          </a:p>
          <a:p>
            <a:pPr lvl="2"/>
            <a:r>
              <a:rPr lang="hu-HU" dirty="0" smtClean="0"/>
              <a:t>CF: Prod2vec</a:t>
            </a:r>
          </a:p>
          <a:p>
            <a:pPr lvl="2"/>
            <a:r>
              <a:rPr lang="hu-HU" dirty="0" smtClean="0"/>
              <a:t>Image: AlexNet (a type of CNN)</a:t>
            </a:r>
          </a:p>
          <a:p>
            <a:pPr lvl="2"/>
            <a:r>
              <a:rPr lang="hu-HU" dirty="0" smtClean="0"/>
              <a:t>Text: Word2Vec and TextCNN</a:t>
            </a:r>
          </a:p>
          <a:p>
            <a:pPr lvl="1"/>
            <a:r>
              <a:rPr lang="hu-HU" dirty="0" smtClean="0"/>
              <a:t>Learns pairwise similarities</a:t>
            </a:r>
          </a:p>
          <a:p>
            <a:pPr lvl="2"/>
            <a:r>
              <a:rPr lang="hu-HU" dirty="0" smtClean="0"/>
              <a:t>Likelihood of two items being bought together</a:t>
            </a:r>
            <a:endParaRPr lang="hu-HU" dirty="0"/>
          </a:p>
        </p:txBody>
      </p:sp>
      <p:sp>
        <p:nvSpPr>
          <p:cNvPr id="38" name="Rectangle 37"/>
          <p:cNvSpPr/>
          <p:nvPr/>
        </p:nvSpPr>
        <p:spPr>
          <a:xfrm>
            <a:off x="6791129" y="3589519"/>
            <a:ext cx="504056" cy="50405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I</a:t>
            </a:r>
            <a:endParaRPr lang="hu-HU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6791129" y="3005144"/>
                <a:ext cx="504056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129" y="3005144"/>
                <a:ext cx="504056" cy="216024"/>
              </a:xfrm>
              <a:prstGeom prst="rect">
                <a:avLst/>
              </a:prstGeom>
              <a:blipFill rotWithShape="1">
                <a:blip r:embed="rId2"/>
                <a:stretch>
                  <a:fillRect b="-15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6753654" y="4315115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 smtClean="0"/>
              <a:t>item(t)</a:t>
            </a:r>
            <a:endParaRPr lang="hu-HU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6047873" y="147302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 smtClean="0"/>
              <a:t>item(t-1)</a:t>
            </a:r>
            <a:endParaRPr lang="hu-HU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7972197" y="1464784"/>
            <a:ext cx="721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 smtClean="0"/>
              <a:t>item(t+2)</a:t>
            </a:r>
            <a:endParaRPr lang="hu-HU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7285664" y="1465571"/>
            <a:ext cx="756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 smtClean="0"/>
              <a:t>meta(t+1)</a:t>
            </a:r>
            <a:endParaRPr lang="hu-HU" sz="1100" dirty="0"/>
          </a:p>
        </p:txBody>
      </p:sp>
      <p:cxnSp>
        <p:nvCxnSpPr>
          <p:cNvPr id="44" name="Straight Arrow Connector 43"/>
          <p:cNvCxnSpPr>
            <a:stCxn id="40" idx="0"/>
            <a:endCxn id="38" idx="2"/>
          </p:cNvCxnSpPr>
          <p:nvPr/>
        </p:nvCxnSpPr>
        <p:spPr>
          <a:xfrm flipV="1">
            <a:off x="7043157" y="4093575"/>
            <a:ext cx="0" cy="2215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8" idx="0"/>
            <a:endCxn id="39" idx="2"/>
          </p:cNvCxnSpPr>
          <p:nvPr/>
        </p:nvCxnSpPr>
        <p:spPr>
          <a:xfrm flipV="1">
            <a:off x="7043157" y="3221168"/>
            <a:ext cx="0" cy="3683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065414" y="2237067"/>
            <a:ext cx="673230" cy="351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 smtClean="0">
                <a:solidFill>
                  <a:schemeClr val="tx1"/>
                </a:solidFill>
              </a:rPr>
              <a:t>Classifier</a:t>
            </a:r>
            <a:endParaRPr lang="hu-HU" sz="1050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39" idx="0"/>
            <a:endCxn id="46" idx="2"/>
          </p:cNvCxnSpPr>
          <p:nvPr/>
        </p:nvCxnSpPr>
        <p:spPr>
          <a:xfrm flipH="1" flipV="1">
            <a:off x="5402029" y="2588723"/>
            <a:ext cx="1641128" cy="4164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382126" y="1482341"/>
            <a:ext cx="7296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 smtClean="0"/>
              <a:t>meta(t-1)</a:t>
            </a:r>
            <a:endParaRPr lang="hu-HU" sz="1100" dirty="0"/>
          </a:p>
        </p:txBody>
      </p:sp>
      <p:sp>
        <p:nvSpPr>
          <p:cNvPr id="54" name="Rectangle 53"/>
          <p:cNvSpPr/>
          <p:nvPr/>
        </p:nvSpPr>
        <p:spPr>
          <a:xfrm>
            <a:off x="7412679" y="3589519"/>
            <a:ext cx="504056" cy="50405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bg1"/>
                </a:solidFill>
              </a:rPr>
              <a:t>M</a:t>
            </a:r>
            <a:endParaRPr lang="hu-H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7412679" y="3005144"/>
                <a:ext cx="504056" cy="21602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hu-HU" sz="16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679" y="3005144"/>
                <a:ext cx="504056" cy="216024"/>
              </a:xfrm>
              <a:prstGeom prst="rect">
                <a:avLst/>
              </a:prstGeom>
              <a:blipFill rotWithShape="1">
                <a:blip r:embed="rId3"/>
                <a:stretch>
                  <a:fillRect b="-243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/>
          <p:cNvSpPr txBox="1"/>
          <p:nvPr/>
        </p:nvSpPr>
        <p:spPr>
          <a:xfrm>
            <a:off x="7357571" y="4315115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 smtClean="0"/>
              <a:t>meta(t)</a:t>
            </a:r>
            <a:endParaRPr lang="hu-HU" sz="1100" dirty="0"/>
          </a:p>
        </p:txBody>
      </p:sp>
      <p:cxnSp>
        <p:nvCxnSpPr>
          <p:cNvPr id="57" name="Straight Arrow Connector 56"/>
          <p:cNvCxnSpPr>
            <a:stCxn id="56" idx="0"/>
            <a:endCxn id="54" idx="2"/>
          </p:cNvCxnSpPr>
          <p:nvPr/>
        </p:nvCxnSpPr>
        <p:spPr>
          <a:xfrm flipV="1">
            <a:off x="7664707" y="4093575"/>
            <a:ext cx="0" cy="2215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4" idx="0"/>
            <a:endCxn id="55" idx="2"/>
          </p:cNvCxnSpPr>
          <p:nvPr/>
        </p:nvCxnSpPr>
        <p:spPr>
          <a:xfrm flipV="1">
            <a:off x="7664707" y="3221168"/>
            <a:ext cx="0" cy="3683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891044" y="2238818"/>
            <a:ext cx="673230" cy="351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 smtClean="0">
                <a:solidFill>
                  <a:schemeClr val="tx1"/>
                </a:solidFill>
              </a:rPr>
              <a:t>Classifier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686566" y="2233489"/>
            <a:ext cx="673230" cy="351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 smtClean="0">
                <a:solidFill>
                  <a:schemeClr val="tx1"/>
                </a:solidFill>
              </a:rPr>
              <a:t>Classifier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468304" y="2237067"/>
            <a:ext cx="673230" cy="351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 smtClean="0">
                <a:solidFill>
                  <a:schemeClr val="tx1"/>
                </a:solidFill>
              </a:rPr>
              <a:t>Classifier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8296209" y="2233489"/>
            <a:ext cx="673230" cy="351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 smtClean="0">
                <a:solidFill>
                  <a:schemeClr val="tx1"/>
                </a:solidFill>
              </a:rPr>
              <a:t>Classifier</a:t>
            </a:r>
            <a:endParaRPr lang="hu-HU" sz="1050" dirty="0">
              <a:solidFill>
                <a:schemeClr val="tx1"/>
              </a:solidFill>
            </a:endParaRPr>
          </a:p>
        </p:txBody>
      </p:sp>
      <p:cxnSp>
        <p:nvCxnSpPr>
          <p:cNvPr id="76" name="Straight Arrow Connector 75"/>
          <p:cNvCxnSpPr>
            <a:stCxn id="39" idx="0"/>
            <a:endCxn id="70" idx="2"/>
          </p:cNvCxnSpPr>
          <p:nvPr/>
        </p:nvCxnSpPr>
        <p:spPr>
          <a:xfrm flipH="1" flipV="1">
            <a:off x="6227659" y="2590474"/>
            <a:ext cx="815498" cy="4146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55" idx="0"/>
            <a:endCxn id="71" idx="2"/>
          </p:cNvCxnSpPr>
          <p:nvPr/>
        </p:nvCxnSpPr>
        <p:spPr>
          <a:xfrm flipH="1" flipV="1">
            <a:off x="7023181" y="2585145"/>
            <a:ext cx="641526" cy="4199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55" idx="0"/>
            <a:endCxn id="72" idx="2"/>
          </p:cNvCxnSpPr>
          <p:nvPr/>
        </p:nvCxnSpPr>
        <p:spPr>
          <a:xfrm flipV="1">
            <a:off x="7664707" y="2588723"/>
            <a:ext cx="140212" cy="4164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5" idx="0"/>
            <a:endCxn id="73" idx="2"/>
          </p:cNvCxnSpPr>
          <p:nvPr/>
        </p:nvCxnSpPr>
        <p:spPr>
          <a:xfrm flipV="1">
            <a:off x="7664707" y="2585145"/>
            <a:ext cx="968117" cy="4199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733678" y="1465864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 smtClean="0"/>
              <a:t>item(t)</a:t>
            </a:r>
            <a:endParaRPr lang="hu-HU" sz="1100" dirty="0"/>
          </a:p>
        </p:txBody>
      </p:sp>
      <p:cxnSp>
        <p:nvCxnSpPr>
          <p:cNvPr id="95" name="Straight Arrow Connector 94"/>
          <p:cNvCxnSpPr>
            <a:stCxn id="46" idx="0"/>
            <a:endCxn id="49" idx="2"/>
          </p:cNvCxnSpPr>
          <p:nvPr/>
        </p:nvCxnSpPr>
        <p:spPr>
          <a:xfrm flipV="1">
            <a:off x="5402029" y="1743951"/>
            <a:ext cx="344941" cy="4931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6" idx="0"/>
            <a:endCxn id="43" idx="2"/>
          </p:cNvCxnSpPr>
          <p:nvPr/>
        </p:nvCxnSpPr>
        <p:spPr>
          <a:xfrm flipV="1">
            <a:off x="5402029" y="1727181"/>
            <a:ext cx="2262104" cy="50988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70" idx="0"/>
            <a:endCxn id="41" idx="2"/>
          </p:cNvCxnSpPr>
          <p:nvPr/>
        </p:nvCxnSpPr>
        <p:spPr>
          <a:xfrm flipV="1">
            <a:off x="6227659" y="1734634"/>
            <a:ext cx="167425" cy="5041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70" idx="0"/>
            <a:endCxn id="42" idx="2"/>
          </p:cNvCxnSpPr>
          <p:nvPr/>
        </p:nvCxnSpPr>
        <p:spPr>
          <a:xfrm flipV="1">
            <a:off x="6227659" y="1726394"/>
            <a:ext cx="2105374" cy="5124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71" idx="0"/>
            <a:endCxn id="89" idx="2"/>
          </p:cNvCxnSpPr>
          <p:nvPr/>
        </p:nvCxnSpPr>
        <p:spPr>
          <a:xfrm flipV="1">
            <a:off x="7023181" y="1727474"/>
            <a:ext cx="0" cy="5060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72" idx="0"/>
            <a:endCxn id="49" idx="2"/>
          </p:cNvCxnSpPr>
          <p:nvPr/>
        </p:nvCxnSpPr>
        <p:spPr>
          <a:xfrm flipH="1" flipV="1">
            <a:off x="5746970" y="1743951"/>
            <a:ext cx="2057949" cy="4931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72" idx="0"/>
            <a:endCxn id="43" idx="2"/>
          </p:cNvCxnSpPr>
          <p:nvPr/>
        </p:nvCxnSpPr>
        <p:spPr>
          <a:xfrm flipH="1" flipV="1">
            <a:off x="7664133" y="1727181"/>
            <a:ext cx="140786" cy="50988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73" idx="0"/>
            <a:endCxn id="42" idx="2"/>
          </p:cNvCxnSpPr>
          <p:nvPr/>
        </p:nvCxnSpPr>
        <p:spPr>
          <a:xfrm flipH="1" flipV="1">
            <a:off x="8333033" y="1726394"/>
            <a:ext cx="299791" cy="5070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73" idx="0"/>
            <a:endCxn id="41" idx="2"/>
          </p:cNvCxnSpPr>
          <p:nvPr/>
        </p:nvCxnSpPr>
        <p:spPr>
          <a:xfrm flipH="1" flipV="1">
            <a:off x="6395084" y="1734634"/>
            <a:ext cx="2237740" cy="4988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References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sz="1600" dirty="0" smtClean="0"/>
              <a:t>[Barkan &amp; Koenigstein, 2016] O. Barkan, N. Koenigstein: ITEM2VEC: Neural item embedding for collaborative filtering. IEEE 26th International Workshop on Machine Learning for Signal Processing (MLSP 2016).</a:t>
            </a:r>
          </a:p>
          <a:p>
            <a:r>
              <a:rPr lang="hu-HU" sz="1600" dirty="0" smtClean="0"/>
              <a:t>[Grbovic et. al, 2015] M. Grbovic, V. Radosavljevic, N. Djuric, N. Bhamidipati, J. Savla, V. Bhagwan, D. Sharp: E-commerce in Your Inbox: Product Recommendations at Scale. </a:t>
            </a:r>
            <a:r>
              <a:rPr lang="en-US" sz="1600" dirty="0"/>
              <a:t>21th ACM SIGKDD International Conference on Knowledge Discovery and Data </a:t>
            </a:r>
            <a:r>
              <a:rPr lang="en-US" sz="1600" dirty="0" smtClean="0"/>
              <a:t>Mining</a:t>
            </a:r>
            <a:r>
              <a:rPr lang="hu-HU" sz="1600" dirty="0" smtClean="0"/>
              <a:t> (KDD’15).</a:t>
            </a:r>
          </a:p>
          <a:p>
            <a:r>
              <a:rPr lang="hu-HU" sz="1600" dirty="0" smtClean="0"/>
              <a:t>[Le &amp; Mikolov, 2014] Q. Le, T. Mikolov: Distributed Representations of Sentences and Documents. 31st International Conference on Machine Learning (ICML 2014).</a:t>
            </a:r>
          </a:p>
          <a:p>
            <a:r>
              <a:rPr lang="hu-HU" sz="1600" dirty="0" smtClean="0"/>
              <a:t>[Mikolov et. al, 2013a] T. Mikolov, K. Chen, G. Corrado, J. Dean: Efficient Estimation of Word Representations in Vector Space. ICLR 2013 Workshop.</a:t>
            </a:r>
          </a:p>
          <a:p>
            <a:r>
              <a:rPr lang="hu-HU" sz="1600" dirty="0" smtClean="0"/>
              <a:t>[Mikolov et. al, 2013b] T. Mikolov, I. Sutskever, K. Chen, G. Corrado, J. Dean: Distributed Representations of Words and Phrases and Their Compositionality. 26th Advances in Neural Information Processing Systems (NIPS 2013).</a:t>
            </a:r>
          </a:p>
          <a:p>
            <a:r>
              <a:rPr lang="hu-HU" sz="1600" dirty="0" smtClean="0"/>
              <a:t>[Morin &amp; Bengio, 2005] </a:t>
            </a:r>
            <a:r>
              <a:rPr lang="en-US" sz="1600" dirty="0" smtClean="0"/>
              <a:t>F</a:t>
            </a:r>
            <a:r>
              <a:rPr lang="hu-HU" sz="1600" dirty="0" smtClean="0"/>
              <a:t>.</a:t>
            </a:r>
            <a:r>
              <a:rPr lang="en-US" sz="1600" dirty="0" smtClean="0"/>
              <a:t> Morin</a:t>
            </a:r>
            <a:r>
              <a:rPr lang="hu-HU" sz="1600" dirty="0" smtClean="0"/>
              <a:t>, </a:t>
            </a:r>
            <a:r>
              <a:rPr lang="en-US" sz="1600" dirty="0" smtClean="0"/>
              <a:t>Y</a:t>
            </a:r>
            <a:r>
              <a:rPr lang="hu-HU" sz="1600" dirty="0" smtClean="0"/>
              <a:t>.</a:t>
            </a:r>
            <a:r>
              <a:rPr lang="en-US" sz="1600" dirty="0" smtClean="0"/>
              <a:t> </a:t>
            </a:r>
            <a:r>
              <a:rPr lang="en-US" sz="1600" dirty="0" err="1" smtClean="0"/>
              <a:t>Bengio</a:t>
            </a:r>
            <a:r>
              <a:rPr lang="hu-HU" sz="1600" dirty="0" smtClean="0"/>
              <a:t>:</a:t>
            </a:r>
            <a:r>
              <a:rPr lang="en-US" sz="1600" dirty="0" smtClean="0"/>
              <a:t> Hierarchical probabilistic neural network language model. </a:t>
            </a:r>
            <a:r>
              <a:rPr lang="hu-HU" sz="1600" dirty="0" smtClean="0"/>
              <a:t>I</a:t>
            </a:r>
            <a:r>
              <a:rPr lang="en-US" sz="1600" dirty="0" err="1" smtClean="0"/>
              <a:t>nternational</a:t>
            </a:r>
            <a:r>
              <a:rPr lang="en-US" sz="1600" dirty="0" smtClean="0"/>
              <a:t> workshop on artificial intelligence and statistics, 2005</a:t>
            </a:r>
            <a:r>
              <a:rPr lang="hu-HU" sz="1600" dirty="0" smtClean="0"/>
              <a:t>.</a:t>
            </a:r>
          </a:p>
          <a:p>
            <a:r>
              <a:rPr lang="hu-HU" sz="1600" dirty="0" smtClean="0"/>
              <a:t>[Nedelec et. al, 2017] T. Nedelec, E. Smirnova, F. Vasile: Specializing Joint Representations for the task of Product Recommendation. 2nd Workshop on Deep Learning for Recommendations (DLRS 2017).</a:t>
            </a:r>
          </a:p>
          <a:p>
            <a:r>
              <a:rPr lang="hu-HU" sz="1600" dirty="0" smtClean="0"/>
              <a:t>[Vasile et. al, 2016] F. Vasile, E. Smirnova, A. Conneau: Meta-Prod2Vec – Product Embeddings Using Side-Information for Recommendations. 10th ACM Conference on Recommender Systems (RecSys’16).</a:t>
            </a:r>
          </a:p>
          <a:p>
            <a:endParaRPr lang="hu-HU" dirty="0" smtClean="0">
              <a:solidFill>
                <a:srgbClr val="00B0F0"/>
              </a:solidFill>
            </a:endParaRPr>
          </a:p>
          <a:p>
            <a:endParaRPr lang="hu-HU" dirty="0" smtClean="0">
              <a:solidFill>
                <a:srgbClr val="00B0F0"/>
              </a:solidFill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5507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What is Deep learning NOT?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3580" y="2057686"/>
            <a:ext cx="8216841" cy="4179626"/>
          </a:xfrm>
        </p:spPr>
        <p:txBody>
          <a:bodyPr>
            <a:normAutofit fontScale="92500" lnSpcReduction="20000"/>
          </a:bodyPr>
          <a:lstStyle/>
          <a:p>
            <a:r>
              <a:rPr lang="hu-HU" dirty="0" smtClean="0"/>
              <a:t>Deep learning is NOT</a:t>
            </a:r>
          </a:p>
          <a:p>
            <a:pPr lvl="1"/>
            <a:r>
              <a:rPr lang="hu-HU" dirty="0" smtClean="0"/>
              <a:t>AI (especially not general/strong AI)</a:t>
            </a:r>
          </a:p>
          <a:p>
            <a:pPr lvl="2"/>
            <a:r>
              <a:rPr lang="hu-HU" dirty="0" smtClean="0"/>
              <a:t>AI has many to it than just machine learning</a:t>
            </a:r>
          </a:p>
          <a:p>
            <a:pPr lvl="2"/>
            <a:r>
              <a:rPr lang="hu-HU" dirty="0" smtClean="0"/>
              <a:t>It can be part of specialized AIs</a:t>
            </a:r>
          </a:p>
          <a:p>
            <a:pPr lvl="2"/>
            <a:r>
              <a:rPr lang="hu-HU" dirty="0" smtClean="0"/>
              <a:t>Might be part of a future strong AI</a:t>
            </a:r>
          </a:p>
          <a:p>
            <a:pPr lvl="1"/>
            <a:r>
              <a:rPr lang="hu-HU" dirty="0" smtClean="0"/>
              <a:t>the artifical equivalent of the human brain</a:t>
            </a:r>
          </a:p>
          <a:p>
            <a:pPr lvl="2"/>
            <a:r>
              <a:rPr lang="hu-HU" dirty="0" smtClean="0"/>
              <a:t>but techniques in DL are inspired by neuroscience</a:t>
            </a:r>
          </a:p>
          <a:p>
            <a:pPr lvl="1"/>
            <a:r>
              <a:rPr lang="hu-HU" dirty="0" smtClean="0"/>
              <a:t>the best tool for every machine learning task</a:t>
            </a:r>
          </a:p>
          <a:p>
            <a:pPr lvl="2"/>
            <a:r>
              <a:rPr lang="hu-HU" dirty="0" smtClean="0"/>
              <a:t>requires lots of data to work well</a:t>
            </a:r>
          </a:p>
          <a:p>
            <a:pPr lvl="2"/>
            <a:r>
              <a:rPr lang="hu-HU" dirty="0" smtClean="0"/>
              <a:t>computationally expensive</a:t>
            </a:r>
          </a:p>
          <a:p>
            <a:pPr lvl="2"/>
            <a:r>
              <a:rPr lang="hu-HU" dirty="0" smtClean="0"/>
              <a:t>„no guarantees”: </a:t>
            </a:r>
            <a:r>
              <a:rPr lang="hu-HU" dirty="0"/>
              <a:t>theorethical results are few and far </a:t>
            </a:r>
            <a:r>
              <a:rPr lang="hu-HU" dirty="0" smtClean="0"/>
              <a:t>between</a:t>
            </a:r>
          </a:p>
          <a:p>
            <a:pPr lvl="2"/>
            <a:r>
              <a:rPr lang="hu-HU" dirty="0" smtClean="0"/>
              <a:t>(mostly) a black box approach</a:t>
            </a:r>
          </a:p>
          <a:p>
            <a:pPr lvl="2"/>
            <a:r>
              <a:rPr lang="hu-HU" dirty="0" smtClean="0"/>
              <a:t>lot of pitfalls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1908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4400" dirty="0" smtClean="0"/>
              <a:t>Deep collaborative filtering</a:t>
            </a:r>
            <a:endParaRPr lang="hu-HU" sz="4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047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CF with Neural Networks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hu-HU" dirty="0" smtClean="0"/>
              <a:t>Natural application area</a:t>
            </a:r>
          </a:p>
          <a:p>
            <a:r>
              <a:rPr lang="hu-HU" dirty="0" smtClean="0"/>
              <a:t>Some exploration during the Netflix prize</a:t>
            </a:r>
          </a:p>
          <a:p>
            <a:r>
              <a:rPr lang="hu-HU" dirty="0" smtClean="0"/>
              <a:t>E.g.: NSVD1 </a:t>
            </a:r>
            <a:r>
              <a:rPr lang="hu-HU" dirty="0" smtClean="0">
                <a:solidFill>
                  <a:schemeClr val="accent1"/>
                </a:solidFill>
              </a:rPr>
              <a:t>[Paterek, 2007]</a:t>
            </a:r>
          </a:p>
          <a:p>
            <a:pPr lvl="1"/>
            <a:r>
              <a:rPr lang="hu-HU" dirty="0" smtClean="0"/>
              <a:t>Asymmetric MF</a:t>
            </a:r>
          </a:p>
          <a:p>
            <a:pPr lvl="1"/>
            <a:r>
              <a:rPr lang="hu-HU" dirty="0" smtClean="0"/>
              <a:t>The model:</a:t>
            </a:r>
          </a:p>
          <a:p>
            <a:pPr lvl="2"/>
            <a:r>
              <a:rPr lang="hu-HU" dirty="0" smtClean="0"/>
              <a:t>Input: sparse vector of interactions</a:t>
            </a:r>
          </a:p>
          <a:p>
            <a:pPr lvl="3"/>
            <a:r>
              <a:rPr lang="hu-HU" dirty="0" smtClean="0"/>
              <a:t>Item-NSVD1: ratings given for the item by users</a:t>
            </a:r>
          </a:p>
          <a:p>
            <a:pPr lvl="4"/>
            <a:r>
              <a:rPr lang="hu-HU" dirty="0" smtClean="0"/>
              <a:t>Alternatively: metadata of the item</a:t>
            </a:r>
          </a:p>
          <a:p>
            <a:pPr lvl="3"/>
            <a:r>
              <a:rPr lang="hu-HU" dirty="0" smtClean="0"/>
              <a:t>User-NSVD1: ratings given by the user</a:t>
            </a:r>
          </a:p>
          <a:p>
            <a:pPr lvl="2"/>
            <a:r>
              <a:rPr lang="hu-HU" dirty="0" smtClean="0"/>
              <a:t>Input to hidden weights: „secondary” feature vectors</a:t>
            </a:r>
          </a:p>
          <a:p>
            <a:pPr lvl="2"/>
            <a:r>
              <a:rPr lang="hu-HU" dirty="0" smtClean="0"/>
              <a:t>Hidden layer: item/user feature vector</a:t>
            </a:r>
          </a:p>
          <a:p>
            <a:pPr lvl="2"/>
            <a:r>
              <a:rPr lang="hu-HU" dirty="0" smtClean="0"/>
              <a:t>Hidden to output weights: user/item feature vectors</a:t>
            </a:r>
          </a:p>
          <a:p>
            <a:pPr lvl="2"/>
            <a:r>
              <a:rPr lang="hu-HU" dirty="0" smtClean="0"/>
              <a:t>Output:</a:t>
            </a:r>
          </a:p>
          <a:p>
            <a:pPr lvl="3"/>
            <a:r>
              <a:rPr lang="hu-HU" dirty="0" smtClean="0"/>
              <a:t>Item-NSVD1: predicted ratings on the item by all users</a:t>
            </a:r>
          </a:p>
          <a:p>
            <a:pPr lvl="3"/>
            <a:r>
              <a:rPr lang="hu-HU" dirty="0" smtClean="0"/>
              <a:t>User-NSVD1: predicted ratings of the user on all items</a:t>
            </a:r>
          </a:p>
          <a:p>
            <a:pPr lvl="1"/>
            <a:r>
              <a:rPr lang="hu-HU" dirty="0" smtClean="0"/>
              <a:t>Training with SGD</a:t>
            </a:r>
          </a:p>
          <a:p>
            <a:pPr lvl="1"/>
            <a:r>
              <a:rPr lang="hu-HU" dirty="0" smtClean="0"/>
              <a:t>Implicit counterpart by </a:t>
            </a:r>
            <a:r>
              <a:rPr lang="hu-HU" dirty="0" smtClean="0">
                <a:solidFill>
                  <a:schemeClr val="accent1"/>
                </a:solidFill>
              </a:rPr>
              <a:t>[Pilászy et. al, 2009]</a:t>
            </a:r>
          </a:p>
          <a:p>
            <a:pPr lvl="1"/>
            <a:r>
              <a:rPr lang="hu-HU" dirty="0" smtClean="0"/>
              <a:t>No non-linarities in the model</a:t>
            </a:r>
          </a:p>
        </p:txBody>
      </p:sp>
      <p:sp>
        <p:nvSpPr>
          <p:cNvPr id="4" name="Rectangle 3"/>
          <p:cNvSpPr/>
          <p:nvPr/>
        </p:nvSpPr>
        <p:spPr>
          <a:xfrm>
            <a:off x="6455042" y="4542821"/>
            <a:ext cx="21602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smtClean="0">
                <a:solidFill>
                  <a:schemeClr val="tx1"/>
                </a:solidFill>
              </a:rPr>
              <a:t>Ratings of the user</a:t>
            </a:r>
            <a:endParaRPr lang="hu-HU" sz="14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51084" y="3749198"/>
            <a:ext cx="1368153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smtClean="0">
                <a:solidFill>
                  <a:schemeClr val="tx1"/>
                </a:solidFill>
              </a:rPr>
              <a:t>User features</a:t>
            </a:r>
            <a:endParaRPr lang="hu-HU" sz="1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42399" y="2955575"/>
            <a:ext cx="2160240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smtClean="0">
                <a:solidFill>
                  <a:schemeClr val="tx1"/>
                </a:solidFill>
              </a:rPr>
              <a:t>Predicted ratings</a:t>
            </a:r>
            <a:endParaRPr lang="hu-HU" sz="140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455042" y="3965222"/>
            <a:ext cx="396042" cy="5775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8219237" y="3965222"/>
            <a:ext cx="396044" cy="5775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219240" y="3171599"/>
            <a:ext cx="396042" cy="5775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6442399" y="3183201"/>
            <a:ext cx="408685" cy="577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5359" y="4014660"/>
            <a:ext cx="1494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200" dirty="0" smtClean="0"/>
              <a:t>Secondary feature </a:t>
            </a:r>
          </a:p>
          <a:p>
            <a:pPr algn="ctr"/>
            <a:r>
              <a:rPr lang="hu-HU" sz="1200" dirty="0" smtClean="0"/>
              <a:t>vectors</a:t>
            </a:r>
            <a:endParaRPr lang="hu-HU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6985353" y="3195027"/>
            <a:ext cx="1074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200" dirty="0" smtClean="0"/>
              <a:t>Item feature </a:t>
            </a:r>
          </a:p>
          <a:p>
            <a:pPr algn="ctr"/>
            <a:r>
              <a:rPr lang="hu-HU" sz="1200" dirty="0" smtClean="0"/>
              <a:t>vectors</a:t>
            </a: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208279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Restricted Boltzmann Machines (RBM) for recommendation</a:t>
            </a:r>
            <a:endParaRPr lang="hu-H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hu-HU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RBM</a:t>
                </a:r>
              </a:p>
              <a:p>
                <a:pPr lvl="1"/>
                <a:r>
                  <a:rPr lang="hu-HU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Generative stochastic neural network</a:t>
                </a:r>
              </a:p>
              <a:p>
                <a:pPr lvl="1"/>
                <a:r>
                  <a:rPr lang="hu-HU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Visible &amp; hidden units connected by (symmetric) weights</a:t>
                </a:r>
              </a:p>
              <a:p>
                <a:pPr lvl="2"/>
                <a:r>
                  <a:rPr lang="hu-HU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Stochastic binary units</a:t>
                </a:r>
              </a:p>
              <a:p>
                <a:pPr lvl="2"/>
                <a:r>
                  <a:rPr lang="hu-HU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Activation probabilities: </a:t>
                </a:r>
                <a:endParaRPr lang="hu-HU" b="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hu-HU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hu-HU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hu-HU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=1</m:t>
                        </m:r>
                      </m:e>
                      <m:e>
                        <m:r>
                          <a:rPr lang="hu-HU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hu-HU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hu-HU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𝜎</m:t>
                    </m:r>
                    <m:d>
                      <m:dPr>
                        <m:ctrlPr>
                          <a:rPr lang="hu-HU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hu-HU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hu-HU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hu-HU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hu-HU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h</m:t>
                            </m:r>
                          </m:sup>
                        </m:sSubSup>
                        <m:r>
                          <a:rPr lang="hu-HU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hu-HU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hu-HU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hu-HU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hu-HU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hu-HU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hu-HU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hu-HU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hu-HU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hu-HU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hu-HU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hu-HU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hu-HU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hu-HU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hu-HU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=1</m:t>
                        </m:r>
                      </m:e>
                      <m:e>
                        <m:r>
                          <a:rPr lang="hu-HU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hu-HU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hu-HU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𝜎</m:t>
                    </m:r>
                    <m:d>
                      <m:dPr>
                        <m:ctrlPr>
                          <a:rPr lang="hu-HU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hu-HU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hu-HU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hu-HU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hu-HU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hu-HU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hu-HU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hu-HU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hu-HU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hu-HU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hu-HU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hu-HU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hu-HU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hu-HU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hu-HU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hu-HU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hu-HU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lvl="1"/>
                <a:r>
                  <a:rPr lang="hu-HU" dirty="0" smtClean="0"/>
                  <a:t>Training</a:t>
                </a:r>
              </a:p>
              <a:p>
                <a:pPr lvl="2"/>
                <a:r>
                  <a:rPr lang="hu-HU" dirty="0" smtClean="0"/>
                  <a:t>Set visible units based on data</a:t>
                </a:r>
              </a:p>
              <a:p>
                <a:pPr lvl="2"/>
                <a:r>
                  <a:rPr lang="hu-HU" dirty="0" smtClean="0"/>
                  <a:t>Sample hidden units</a:t>
                </a:r>
              </a:p>
              <a:p>
                <a:pPr lvl="2"/>
                <a:r>
                  <a:rPr lang="hu-HU" dirty="0" smtClean="0"/>
                  <a:t>Sample visible units</a:t>
                </a:r>
              </a:p>
              <a:p>
                <a:pPr lvl="2"/>
                <a:r>
                  <a:rPr lang="hu-HU" dirty="0" smtClean="0"/>
                  <a:t>Modify weights to approach the configuration of visible units to the data</a:t>
                </a:r>
              </a:p>
              <a:p>
                <a:r>
                  <a:rPr lang="hu-HU" dirty="0" smtClean="0"/>
                  <a:t>In recommenders </a:t>
                </a:r>
                <a:r>
                  <a:rPr lang="hu-HU" dirty="0" smtClean="0">
                    <a:solidFill>
                      <a:schemeClr val="accent1"/>
                    </a:solidFill>
                  </a:rPr>
                  <a:t>[Salakhutdinov et. al, 2007]</a:t>
                </a:r>
              </a:p>
              <a:p>
                <a:pPr lvl="1"/>
                <a:r>
                  <a:rPr lang="hu-HU" dirty="0" smtClean="0"/>
                  <a:t>Visible units: ratings on the movie</a:t>
                </a:r>
              </a:p>
              <a:p>
                <a:pPr lvl="2"/>
                <a:r>
                  <a:rPr lang="hu-HU" dirty="0" smtClean="0"/>
                  <a:t>Softmax unit</a:t>
                </a:r>
              </a:p>
              <a:p>
                <a:pPr lvl="3"/>
                <a:r>
                  <a:rPr lang="hu-HU" dirty="0" smtClean="0"/>
                  <a:t>Vector of length 5 (for each rating value) in each unit</a:t>
                </a:r>
              </a:p>
              <a:p>
                <a:pPr lvl="3"/>
                <a:r>
                  <a:rPr lang="hu-HU" dirty="0" smtClean="0"/>
                  <a:t>Ratings are one-hot encoded</a:t>
                </a:r>
              </a:p>
              <a:p>
                <a:pPr lvl="2"/>
                <a:r>
                  <a:rPr lang="hu-HU" dirty="0" smtClean="0"/>
                  <a:t>Units correnponding to users who not rated the movie are ignored</a:t>
                </a:r>
              </a:p>
              <a:p>
                <a:pPr lvl="1"/>
                <a:r>
                  <a:rPr lang="hu-HU" dirty="0" smtClean="0"/>
                  <a:t>Hidden binary units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223" t="-1869" b="-935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8062372" y="2420888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372" y="2420888"/>
                <a:ext cx="288032" cy="288032"/>
              </a:xfrm>
              <a:prstGeom prst="ellipse">
                <a:avLst/>
              </a:prstGeom>
              <a:blipFill rotWithShape="1">
                <a:blip r:embed="rId3"/>
                <a:stretch>
                  <a:fillRect l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7669122" y="2420888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122" y="2420888"/>
                <a:ext cx="288032" cy="288032"/>
              </a:xfrm>
              <a:prstGeom prst="ellipse">
                <a:avLst/>
              </a:prstGeom>
              <a:blipFill rotWithShape="1">
                <a:blip r:embed="rId4"/>
                <a:stretch>
                  <a:fillRect l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7303149" y="2420888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149" y="2420888"/>
                <a:ext cx="288032" cy="288032"/>
              </a:xfrm>
              <a:prstGeom prst="ellipse">
                <a:avLst/>
              </a:prstGeom>
              <a:blipFill rotWithShape="1">
                <a:blip r:embed="rId5"/>
                <a:stretch>
                  <a:fillRect l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8397851" y="3212976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51" y="3212976"/>
                <a:ext cx="288032" cy="288032"/>
              </a:xfrm>
              <a:prstGeom prst="ellipse">
                <a:avLst/>
              </a:prstGeom>
              <a:blipFill rotWithShape="1">
                <a:blip r:embed="rId6"/>
                <a:stretch>
                  <a:fillRect l="-2041" b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8037811" y="3212976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811" y="3212976"/>
                <a:ext cx="288032" cy="288032"/>
              </a:xfrm>
              <a:prstGeom prst="ellipse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7677771" y="3212976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771" y="3212976"/>
                <a:ext cx="288032" cy="288032"/>
              </a:xfrm>
              <a:prstGeom prst="ellipse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6957691" y="3212976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91" y="3212976"/>
                <a:ext cx="288032" cy="288032"/>
              </a:xfrm>
              <a:prstGeom prst="ellipse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7317731" y="3212976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731" y="3212976"/>
                <a:ext cx="288032" cy="288032"/>
              </a:xfrm>
              <a:prstGeom prst="ellipse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>
            <a:stCxn id="10" idx="0"/>
            <a:endCxn id="6" idx="4"/>
          </p:cNvCxnSpPr>
          <p:nvPr/>
        </p:nvCxnSpPr>
        <p:spPr>
          <a:xfrm flipV="1">
            <a:off x="7101707" y="2708920"/>
            <a:ext cx="345458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1" idx="0"/>
            <a:endCxn id="6" idx="4"/>
          </p:cNvCxnSpPr>
          <p:nvPr/>
        </p:nvCxnSpPr>
        <p:spPr>
          <a:xfrm flipH="1" flipV="1">
            <a:off x="7447165" y="2708920"/>
            <a:ext cx="14582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9" idx="0"/>
            <a:endCxn id="5" idx="4"/>
          </p:cNvCxnSpPr>
          <p:nvPr/>
        </p:nvCxnSpPr>
        <p:spPr>
          <a:xfrm flipH="1" flipV="1">
            <a:off x="7813138" y="2708920"/>
            <a:ext cx="8649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0"/>
            <a:endCxn id="6" idx="4"/>
          </p:cNvCxnSpPr>
          <p:nvPr/>
        </p:nvCxnSpPr>
        <p:spPr>
          <a:xfrm flipH="1" flipV="1">
            <a:off x="7447165" y="2708920"/>
            <a:ext cx="374622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0"/>
            <a:endCxn id="6" idx="4"/>
          </p:cNvCxnSpPr>
          <p:nvPr/>
        </p:nvCxnSpPr>
        <p:spPr>
          <a:xfrm flipH="1" flipV="1">
            <a:off x="7447165" y="2708920"/>
            <a:ext cx="734662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0"/>
            <a:endCxn id="6" idx="4"/>
          </p:cNvCxnSpPr>
          <p:nvPr/>
        </p:nvCxnSpPr>
        <p:spPr>
          <a:xfrm flipH="1" flipV="1">
            <a:off x="7447165" y="2708920"/>
            <a:ext cx="1094702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0" idx="0"/>
            <a:endCxn id="5" idx="4"/>
          </p:cNvCxnSpPr>
          <p:nvPr/>
        </p:nvCxnSpPr>
        <p:spPr>
          <a:xfrm flipV="1">
            <a:off x="7101707" y="2708920"/>
            <a:ext cx="711431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0"/>
            <a:endCxn id="4" idx="4"/>
          </p:cNvCxnSpPr>
          <p:nvPr/>
        </p:nvCxnSpPr>
        <p:spPr>
          <a:xfrm flipV="1">
            <a:off x="7101707" y="2708920"/>
            <a:ext cx="1104681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1" idx="0"/>
            <a:endCxn id="5" idx="4"/>
          </p:cNvCxnSpPr>
          <p:nvPr/>
        </p:nvCxnSpPr>
        <p:spPr>
          <a:xfrm flipV="1">
            <a:off x="7461747" y="2708920"/>
            <a:ext cx="351391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1" idx="0"/>
            <a:endCxn id="4" idx="4"/>
          </p:cNvCxnSpPr>
          <p:nvPr/>
        </p:nvCxnSpPr>
        <p:spPr>
          <a:xfrm flipV="1">
            <a:off x="7461747" y="2708920"/>
            <a:ext cx="744641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9" idx="0"/>
            <a:endCxn id="4" idx="4"/>
          </p:cNvCxnSpPr>
          <p:nvPr/>
        </p:nvCxnSpPr>
        <p:spPr>
          <a:xfrm flipV="1">
            <a:off x="7821787" y="2708920"/>
            <a:ext cx="384601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" idx="0"/>
            <a:endCxn id="5" idx="4"/>
          </p:cNvCxnSpPr>
          <p:nvPr/>
        </p:nvCxnSpPr>
        <p:spPr>
          <a:xfrm flipH="1" flipV="1">
            <a:off x="7813138" y="2708920"/>
            <a:ext cx="368689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0"/>
            <a:endCxn id="4" idx="4"/>
          </p:cNvCxnSpPr>
          <p:nvPr/>
        </p:nvCxnSpPr>
        <p:spPr>
          <a:xfrm flipV="1">
            <a:off x="8181827" y="2708920"/>
            <a:ext cx="24561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7" idx="0"/>
            <a:endCxn id="4" idx="4"/>
          </p:cNvCxnSpPr>
          <p:nvPr/>
        </p:nvCxnSpPr>
        <p:spPr>
          <a:xfrm flipH="1" flipV="1">
            <a:off x="8206388" y="2708920"/>
            <a:ext cx="335479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7" idx="0"/>
            <a:endCxn id="5" idx="4"/>
          </p:cNvCxnSpPr>
          <p:nvPr/>
        </p:nvCxnSpPr>
        <p:spPr>
          <a:xfrm flipH="1" flipV="1">
            <a:off x="7813138" y="2708920"/>
            <a:ext cx="728729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/>
              <p:cNvSpPr/>
              <p:nvPr/>
            </p:nvSpPr>
            <p:spPr>
              <a:xfrm>
                <a:off x="8191048" y="4365104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Oval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048" y="4365104"/>
                <a:ext cx="288032" cy="288032"/>
              </a:xfrm>
              <a:prstGeom prst="ellipse">
                <a:avLst/>
              </a:prstGeom>
              <a:blipFill rotWithShape="1">
                <a:blip r:embed="rId3"/>
                <a:stretch>
                  <a:fillRect l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/>
              <p:cNvSpPr/>
              <p:nvPr/>
            </p:nvSpPr>
            <p:spPr>
              <a:xfrm>
                <a:off x="7797798" y="4365104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Oval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98" y="4365104"/>
                <a:ext cx="288032" cy="288032"/>
              </a:xfrm>
              <a:prstGeom prst="ellipse">
                <a:avLst/>
              </a:prstGeom>
              <a:blipFill rotWithShape="1">
                <a:blip r:embed="rId4"/>
                <a:stretch>
                  <a:fillRect l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/>
              <p:cNvSpPr/>
              <p:nvPr/>
            </p:nvSpPr>
            <p:spPr>
              <a:xfrm>
                <a:off x="7431825" y="4365104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Oval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825" y="4365104"/>
                <a:ext cx="288032" cy="288032"/>
              </a:xfrm>
              <a:prstGeom prst="ellipse">
                <a:avLst/>
              </a:prstGeom>
              <a:blipFill rotWithShape="1">
                <a:blip r:embed="rId11"/>
                <a:stretch>
                  <a:fillRect l="-39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/>
              <p:cNvSpPr/>
              <p:nvPr/>
            </p:nvSpPr>
            <p:spPr>
              <a:xfrm>
                <a:off x="8526527" y="5157192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61" name="Oval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527" y="5157192"/>
                <a:ext cx="288032" cy="288032"/>
              </a:xfrm>
              <a:prstGeom prst="ellipse">
                <a:avLst/>
              </a:prstGeom>
              <a:blipFill rotWithShape="1">
                <a:blip r:embed="rId12"/>
                <a:stretch>
                  <a:fillRect l="-2041" b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/>
              <p:cNvSpPr/>
              <p:nvPr/>
            </p:nvSpPr>
            <p:spPr>
              <a:xfrm>
                <a:off x="8166487" y="5157192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62" name="Oval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487" y="5157192"/>
                <a:ext cx="288032" cy="288032"/>
              </a:xfrm>
              <a:prstGeom prst="ellipse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/>
              <p:cNvSpPr/>
              <p:nvPr/>
            </p:nvSpPr>
            <p:spPr>
              <a:xfrm>
                <a:off x="7806447" y="5157192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63" name="Oval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447" y="5157192"/>
                <a:ext cx="288032" cy="288032"/>
              </a:xfrm>
              <a:prstGeom prst="ellipse">
                <a:avLst/>
              </a:prstGeom>
              <a:blipFill rotWithShape="1">
                <a:blip r:embed="rId13"/>
                <a:stretch>
                  <a:fillRect l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val 63"/>
              <p:cNvSpPr/>
              <p:nvPr/>
            </p:nvSpPr>
            <p:spPr>
              <a:xfrm>
                <a:off x="7086367" y="5157192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64" name="Oval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367" y="5157192"/>
                <a:ext cx="288032" cy="288032"/>
              </a:xfrm>
              <a:prstGeom prst="ellipse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Oval 64"/>
              <p:cNvSpPr/>
              <p:nvPr/>
            </p:nvSpPr>
            <p:spPr>
              <a:xfrm>
                <a:off x="7446407" y="5157192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65" name="Oval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407" y="5157192"/>
                <a:ext cx="288032" cy="288032"/>
              </a:xfrm>
              <a:prstGeom prst="ellipse">
                <a:avLst/>
              </a:prstGeom>
              <a:blipFill rotWithShape="1">
                <a:blip r:embed="rId14"/>
                <a:stretch>
                  <a:fillRect l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/>
          <p:cNvCxnSpPr>
            <a:stCxn id="64" idx="0"/>
            <a:endCxn id="60" idx="4"/>
          </p:cNvCxnSpPr>
          <p:nvPr/>
        </p:nvCxnSpPr>
        <p:spPr>
          <a:xfrm flipV="1">
            <a:off x="7230383" y="4653136"/>
            <a:ext cx="345458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5" idx="0"/>
            <a:endCxn id="60" idx="4"/>
          </p:cNvCxnSpPr>
          <p:nvPr/>
        </p:nvCxnSpPr>
        <p:spPr>
          <a:xfrm flipH="1" flipV="1">
            <a:off x="7575841" y="4653136"/>
            <a:ext cx="14582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3" idx="0"/>
            <a:endCxn id="59" idx="4"/>
          </p:cNvCxnSpPr>
          <p:nvPr/>
        </p:nvCxnSpPr>
        <p:spPr>
          <a:xfrm flipH="1" flipV="1">
            <a:off x="7941814" y="4653136"/>
            <a:ext cx="8649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3" idx="0"/>
            <a:endCxn id="60" idx="4"/>
          </p:cNvCxnSpPr>
          <p:nvPr/>
        </p:nvCxnSpPr>
        <p:spPr>
          <a:xfrm flipH="1" flipV="1">
            <a:off x="7575841" y="4653136"/>
            <a:ext cx="374622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2" idx="0"/>
            <a:endCxn id="60" idx="4"/>
          </p:cNvCxnSpPr>
          <p:nvPr/>
        </p:nvCxnSpPr>
        <p:spPr>
          <a:xfrm flipH="1" flipV="1">
            <a:off x="7575841" y="4653136"/>
            <a:ext cx="734662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1" idx="0"/>
            <a:endCxn id="60" idx="4"/>
          </p:cNvCxnSpPr>
          <p:nvPr/>
        </p:nvCxnSpPr>
        <p:spPr>
          <a:xfrm flipH="1" flipV="1">
            <a:off x="7575841" y="4653136"/>
            <a:ext cx="1094702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4" idx="0"/>
            <a:endCxn id="59" idx="4"/>
          </p:cNvCxnSpPr>
          <p:nvPr/>
        </p:nvCxnSpPr>
        <p:spPr>
          <a:xfrm flipV="1">
            <a:off x="7230383" y="4653136"/>
            <a:ext cx="711431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4" idx="0"/>
            <a:endCxn id="58" idx="4"/>
          </p:cNvCxnSpPr>
          <p:nvPr/>
        </p:nvCxnSpPr>
        <p:spPr>
          <a:xfrm flipV="1">
            <a:off x="7230383" y="4653136"/>
            <a:ext cx="1104681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5" idx="0"/>
            <a:endCxn id="59" idx="4"/>
          </p:cNvCxnSpPr>
          <p:nvPr/>
        </p:nvCxnSpPr>
        <p:spPr>
          <a:xfrm flipV="1">
            <a:off x="7590423" y="4653136"/>
            <a:ext cx="351391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5" idx="0"/>
            <a:endCxn id="58" idx="4"/>
          </p:cNvCxnSpPr>
          <p:nvPr/>
        </p:nvCxnSpPr>
        <p:spPr>
          <a:xfrm flipV="1">
            <a:off x="7590423" y="4653136"/>
            <a:ext cx="744641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3" idx="0"/>
            <a:endCxn id="58" idx="4"/>
          </p:cNvCxnSpPr>
          <p:nvPr/>
        </p:nvCxnSpPr>
        <p:spPr>
          <a:xfrm flipV="1">
            <a:off x="7950463" y="4653136"/>
            <a:ext cx="384601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2" idx="0"/>
            <a:endCxn id="59" idx="4"/>
          </p:cNvCxnSpPr>
          <p:nvPr/>
        </p:nvCxnSpPr>
        <p:spPr>
          <a:xfrm flipH="1" flipV="1">
            <a:off x="7941814" y="4653136"/>
            <a:ext cx="368689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2" idx="0"/>
            <a:endCxn id="58" idx="4"/>
          </p:cNvCxnSpPr>
          <p:nvPr/>
        </p:nvCxnSpPr>
        <p:spPr>
          <a:xfrm flipV="1">
            <a:off x="8310503" y="4653136"/>
            <a:ext cx="24561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1" idx="0"/>
            <a:endCxn id="58" idx="4"/>
          </p:cNvCxnSpPr>
          <p:nvPr/>
        </p:nvCxnSpPr>
        <p:spPr>
          <a:xfrm flipH="1" flipV="1">
            <a:off x="8335064" y="4653136"/>
            <a:ext cx="335479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1" idx="0"/>
            <a:endCxn id="59" idx="4"/>
          </p:cNvCxnSpPr>
          <p:nvPr/>
        </p:nvCxnSpPr>
        <p:spPr>
          <a:xfrm flipH="1" flipV="1">
            <a:off x="7941814" y="4653136"/>
            <a:ext cx="728729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7203928" y="5515098"/>
            <a:ext cx="72008" cy="7200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2" name="Rectangle 81"/>
          <p:cNvSpPr/>
          <p:nvPr/>
        </p:nvSpPr>
        <p:spPr>
          <a:xfrm>
            <a:off x="7203928" y="5587106"/>
            <a:ext cx="72008" cy="7200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3" name="Rectangle 82"/>
          <p:cNvSpPr/>
          <p:nvPr/>
        </p:nvSpPr>
        <p:spPr>
          <a:xfrm>
            <a:off x="7203928" y="5657080"/>
            <a:ext cx="72008" cy="7200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4" name="Rectangle 83"/>
          <p:cNvSpPr/>
          <p:nvPr/>
        </p:nvSpPr>
        <p:spPr>
          <a:xfrm>
            <a:off x="7203928" y="5729088"/>
            <a:ext cx="72008" cy="7200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5" name="Rectangle 84"/>
          <p:cNvSpPr/>
          <p:nvPr/>
        </p:nvSpPr>
        <p:spPr>
          <a:xfrm>
            <a:off x="7203928" y="5801096"/>
            <a:ext cx="72008" cy="7200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6" name="Rectangle 85"/>
          <p:cNvSpPr/>
          <p:nvPr/>
        </p:nvSpPr>
        <p:spPr>
          <a:xfrm>
            <a:off x="8289839" y="5515098"/>
            <a:ext cx="72008" cy="7200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7" name="Rectangle 86"/>
          <p:cNvSpPr/>
          <p:nvPr/>
        </p:nvSpPr>
        <p:spPr>
          <a:xfrm>
            <a:off x="8289839" y="5587106"/>
            <a:ext cx="72008" cy="7200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8" name="Rectangle 87"/>
          <p:cNvSpPr/>
          <p:nvPr/>
        </p:nvSpPr>
        <p:spPr>
          <a:xfrm>
            <a:off x="8289839" y="5657080"/>
            <a:ext cx="72008" cy="7200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9" name="Rectangle 88"/>
          <p:cNvSpPr/>
          <p:nvPr/>
        </p:nvSpPr>
        <p:spPr>
          <a:xfrm>
            <a:off x="8289839" y="5729088"/>
            <a:ext cx="72008" cy="7200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0" name="Rectangle 89"/>
          <p:cNvSpPr/>
          <p:nvPr/>
        </p:nvSpPr>
        <p:spPr>
          <a:xfrm>
            <a:off x="8289839" y="5801096"/>
            <a:ext cx="72008" cy="7200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1" name="Rectangle 90"/>
          <p:cNvSpPr/>
          <p:nvPr/>
        </p:nvSpPr>
        <p:spPr>
          <a:xfrm>
            <a:off x="8649879" y="5515098"/>
            <a:ext cx="72008" cy="7200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2" name="Rectangle 91"/>
          <p:cNvSpPr/>
          <p:nvPr/>
        </p:nvSpPr>
        <p:spPr>
          <a:xfrm>
            <a:off x="8649879" y="5587106"/>
            <a:ext cx="72008" cy="7200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3" name="Rectangle 92"/>
          <p:cNvSpPr/>
          <p:nvPr/>
        </p:nvSpPr>
        <p:spPr>
          <a:xfrm>
            <a:off x="8649879" y="5657080"/>
            <a:ext cx="72008" cy="7200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4" name="Rectangle 93"/>
          <p:cNvSpPr/>
          <p:nvPr/>
        </p:nvSpPr>
        <p:spPr>
          <a:xfrm>
            <a:off x="8649879" y="5729088"/>
            <a:ext cx="72008" cy="7200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5" name="Rectangle 94"/>
          <p:cNvSpPr/>
          <p:nvPr/>
        </p:nvSpPr>
        <p:spPr>
          <a:xfrm>
            <a:off x="8649879" y="5801096"/>
            <a:ext cx="72008" cy="7200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6" name="Rectangle 95"/>
          <p:cNvSpPr/>
          <p:nvPr/>
        </p:nvSpPr>
        <p:spPr>
          <a:xfrm>
            <a:off x="7575841" y="5515098"/>
            <a:ext cx="72008" cy="358006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7" name="Rectangle 96"/>
          <p:cNvSpPr/>
          <p:nvPr/>
        </p:nvSpPr>
        <p:spPr>
          <a:xfrm>
            <a:off x="7941814" y="5515098"/>
            <a:ext cx="72008" cy="358006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6724862" y="5871353"/>
                <a:ext cx="21192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hu-HU" sz="1200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hu-HU" sz="12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hu-HU" sz="12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hu-HU" sz="1200" dirty="0" smtClean="0"/>
                  <a:t>       2        ?         ?        4        1</a:t>
                </a:r>
                <a:endParaRPr lang="hu-HU" sz="12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862" y="5871353"/>
                <a:ext cx="2119234" cy="276999"/>
              </a:xfrm>
              <a:prstGeom prst="rect">
                <a:avLst/>
              </a:prstGeom>
              <a:blipFill rotWithShape="1">
                <a:blip r:embed="rId1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84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Deep Boltzmann Machines (DBM)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3580" y="2057686"/>
            <a:ext cx="6268659" cy="3915485"/>
          </a:xfrm>
        </p:spPr>
        <p:txBody>
          <a:bodyPr>
            <a:normAutofit/>
          </a:bodyPr>
          <a:lstStyle/>
          <a:p>
            <a:r>
              <a:rPr lang="hu-HU" dirty="0" smtClean="0"/>
              <a:t>Layer-wise training</a:t>
            </a:r>
          </a:p>
          <a:p>
            <a:pPr lvl="1"/>
            <a:r>
              <a:rPr lang="hu-HU" dirty="0" smtClean="0"/>
              <a:t>Train weights between visible and hidden units in an RBM</a:t>
            </a:r>
          </a:p>
          <a:p>
            <a:pPr lvl="1"/>
            <a:r>
              <a:rPr lang="hu-HU" dirty="0" smtClean="0"/>
              <a:t>Add a new layer of hidden units</a:t>
            </a:r>
          </a:p>
          <a:p>
            <a:pPr lvl="1"/>
            <a:r>
              <a:rPr lang="hu-HU" dirty="0" smtClean="0"/>
              <a:t>Train weights connecting the new layer to the network</a:t>
            </a:r>
          </a:p>
          <a:p>
            <a:pPr lvl="2"/>
            <a:r>
              <a:rPr lang="hu-HU" dirty="0" smtClean="0"/>
              <a:t>All other weights (e.g. visible-hidden weights) are fixed</a:t>
            </a:r>
          </a:p>
          <a:p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7917027" y="878603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027" y="878603"/>
                <a:ext cx="288032" cy="288032"/>
              </a:xfrm>
              <a:prstGeom prst="ellipse">
                <a:avLst/>
              </a:prstGeom>
              <a:blipFill rotWithShape="1">
                <a:blip r:embed="rId2"/>
                <a:stretch>
                  <a:fillRect l="-8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7523777" y="878603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777" y="878603"/>
                <a:ext cx="288032" cy="288032"/>
              </a:xfrm>
              <a:prstGeom prst="ellipse">
                <a:avLst/>
              </a:prstGeom>
              <a:blipFill rotWithShape="1">
                <a:blip r:embed="rId3"/>
                <a:stretch>
                  <a:fillRect l="-8163" b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7157804" y="878603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804" y="878603"/>
                <a:ext cx="288032" cy="288032"/>
              </a:xfrm>
              <a:prstGeom prst="ellipse">
                <a:avLst/>
              </a:prstGeom>
              <a:blipFill rotWithShape="1">
                <a:blip r:embed="rId4"/>
                <a:stretch>
                  <a:fillRect l="-8163" b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8252506" y="1526675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506" y="1526675"/>
                <a:ext cx="288032" cy="288032"/>
              </a:xfrm>
              <a:prstGeom prst="ellipse">
                <a:avLst/>
              </a:prstGeom>
              <a:blipFill rotWithShape="1">
                <a:blip r:embed="rId5"/>
                <a:stretch>
                  <a:fillRect l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7892466" y="1526675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466" y="1526675"/>
                <a:ext cx="288032" cy="288032"/>
              </a:xfrm>
              <a:prstGeom prst="ellipse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7532426" y="1526675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426" y="1526675"/>
                <a:ext cx="288032" cy="288032"/>
              </a:xfrm>
              <a:prstGeom prst="ellipse">
                <a:avLst/>
              </a:prstGeom>
              <a:blipFill rotWithShape="1">
                <a:blip r:embed="rId7"/>
                <a:stretch>
                  <a:fillRect l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6812346" y="1526675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346" y="1526675"/>
                <a:ext cx="288032" cy="288032"/>
              </a:xfrm>
              <a:prstGeom prst="ellipse">
                <a:avLst/>
              </a:prstGeom>
              <a:blipFill rotWithShape="1">
                <a:blip r:embed="rId8"/>
                <a:stretch>
                  <a:fillRect l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7172386" y="1526675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386" y="1526675"/>
                <a:ext cx="288032" cy="288032"/>
              </a:xfrm>
              <a:prstGeom prst="ellipse">
                <a:avLst/>
              </a:prstGeom>
              <a:blipFill rotWithShape="1">
                <a:blip r:embed="rId9"/>
                <a:stretch>
                  <a:fillRect l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>
            <a:stCxn id="10" idx="0"/>
            <a:endCxn id="6" idx="4"/>
          </p:cNvCxnSpPr>
          <p:nvPr/>
        </p:nvCxnSpPr>
        <p:spPr>
          <a:xfrm flipV="1">
            <a:off x="6956362" y="1166635"/>
            <a:ext cx="345458" cy="36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1" idx="0"/>
            <a:endCxn id="6" idx="4"/>
          </p:cNvCxnSpPr>
          <p:nvPr/>
        </p:nvCxnSpPr>
        <p:spPr>
          <a:xfrm flipH="1" flipV="1">
            <a:off x="7301820" y="1166635"/>
            <a:ext cx="14582" cy="36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0"/>
            <a:endCxn id="5" idx="4"/>
          </p:cNvCxnSpPr>
          <p:nvPr/>
        </p:nvCxnSpPr>
        <p:spPr>
          <a:xfrm flipH="1" flipV="1">
            <a:off x="7667793" y="1166635"/>
            <a:ext cx="8649" cy="36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9" idx="0"/>
            <a:endCxn id="6" idx="4"/>
          </p:cNvCxnSpPr>
          <p:nvPr/>
        </p:nvCxnSpPr>
        <p:spPr>
          <a:xfrm flipH="1" flipV="1">
            <a:off x="7301820" y="1166635"/>
            <a:ext cx="374622" cy="36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0"/>
            <a:endCxn id="6" idx="4"/>
          </p:cNvCxnSpPr>
          <p:nvPr/>
        </p:nvCxnSpPr>
        <p:spPr>
          <a:xfrm flipH="1" flipV="1">
            <a:off x="7301820" y="1166635"/>
            <a:ext cx="734662" cy="36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0"/>
            <a:endCxn id="6" idx="4"/>
          </p:cNvCxnSpPr>
          <p:nvPr/>
        </p:nvCxnSpPr>
        <p:spPr>
          <a:xfrm flipH="1" flipV="1">
            <a:off x="7301820" y="1166635"/>
            <a:ext cx="1094702" cy="36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0"/>
            <a:endCxn id="5" idx="4"/>
          </p:cNvCxnSpPr>
          <p:nvPr/>
        </p:nvCxnSpPr>
        <p:spPr>
          <a:xfrm flipV="1">
            <a:off x="6956362" y="1166635"/>
            <a:ext cx="711431" cy="36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0"/>
            <a:endCxn id="4" idx="4"/>
          </p:cNvCxnSpPr>
          <p:nvPr/>
        </p:nvCxnSpPr>
        <p:spPr>
          <a:xfrm flipV="1">
            <a:off x="6956362" y="1166635"/>
            <a:ext cx="1104681" cy="36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0"/>
            <a:endCxn id="5" idx="4"/>
          </p:cNvCxnSpPr>
          <p:nvPr/>
        </p:nvCxnSpPr>
        <p:spPr>
          <a:xfrm flipV="1">
            <a:off x="7316402" y="1166635"/>
            <a:ext cx="351391" cy="36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0"/>
            <a:endCxn id="4" idx="4"/>
          </p:cNvCxnSpPr>
          <p:nvPr/>
        </p:nvCxnSpPr>
        <p:spPr>
          <a:xfrm flipV="1">
            <a:off x="7316402" y="1166635"/>
            <a:ext cx="744641" cy="36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4" idx="4"/>
          </p:cNvCxnSpPr>
          <p:nvPr/>
        </p:nvCxnSpPr>
        <p:spPr>
          <a:xfrm flipV="1">
            <a:off x="7676442" y="1166635"/>
            <a:ext cx="384601" cy="36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5" idx="4"/>
          </p:cNvCxnSpPr>
          <p:nvPr/>
        </p:nvCxnSpPr>
        <p:spPr>
          <a:xfrm flipH="1" flipV="1">
            <a:off x="7667793" y="1166635"/>
            <a:ext cx="368689" cy="36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0"/>
            <a:endCxn id="4" idx="4"/>
          </p:cNvCxnSpPr>
          <p:nvPr/>
        </p:nvCxnSpPr>
        <p:spPr>
          <a:xfrm flipV="1">
            <a:off x="8036482" y="1166635"/>
            <a:ext cx="24561" cy="36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7" idx="0"/>
            <a:endCxn id="4" idx="4"/>
          </p:cNvCxnSpPr>
          <p:nvPr/>
        </p:nvCxnSpPr>
        <p:spPr>
          <a:xfrm flipH="1" flipV="1">
            <a:off x="8061043" y="1166635"/>
            <a:ext cx="335479" cy="36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7" idx="0"/>
            <a:endCxn id="5" idx="4"/>
          </p:cNvCxnSpPr>
          <p:nvPr/>
        </p:nvCxnSpPr>
        <p:spPr>
          <a:xfrm flipH="1" flipV="1">
            <a:off x="7667793" y="1166635"/>
            <a:ext cx="728729" cy="360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/>
              <p:cNvSpPr/>
              <p:nvPr/>
            </p:nvSpPr>
            <p:spPr>
              <a:xfrm>
                <a:off x="7969636" y="2878546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Oval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636" y="2878546"/>
                <a:ext cx="288032" cy="288032"/>
              </a:xfrm>
              <a:prstGeom prst="ellipse">
                <a:avLst/>
              </a:prstGeom>
              <a:blipFill rotWithShape="1">
                <a:blip r:embed="rId10"/>
                <a:stretch>
                  <a:fillRect l="-8000" b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/>
              <p:cNvSpPr/>
              <p:nvPr/>
            </p:nvSpPr>
            <p:spPr>
              <a:xfrm>
                <a:off x="7576386" y="2878546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Oval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386" y="2878546"/>
                <a:ext cx="288032" cy="288032"/>
              </a:xfrm>
              <a:prstGeom prst="ellipse">
                <a:avLst/>
              </a:prstGeom>
              <a:blipFill rotWithShape="1">
                <a:blip r:embed="rId11"/>
                <a:stretch>
                  <a:fillRect l="-8163" b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/>
              <p:cNvSpPr/>
              <p:nvPr/>
            </p:nvSpPr>
            <p:spPr>
              <a:xfrm>
                <a:off x="7210413" y="2878546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Oval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413" y="2878546"/>
                <a:ext cx="288032" cy="288032"/>
              </a:xfrm>
              <a:prstGeom prst="ellipse">
                <a:avLst/>
              </a:prstGeom>
              <a:blipFill rotWithShape="1">
                <a:blip r:embed="rId12"/>
                <a:stretch>
                  <a:fillRect l="-8163" b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/>
              <p:cNvSpPr/>
              <p:nvPr/>
            </p:nvSpPr>
            <p:spPr>
              <a:xfrm>
                <a:off x="8296466" y="3512808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58" name="Oval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466" y="3512808"/>
                <a:ext cx="288032" cy="288032"/>
              </a:xfrm>
              <a:prstGeom prst="ellipse">
                <a:avLst/>
              </a:prstGeom>
              <a:blipFill rotWithShape="1">
                <a:blip r:embed="rId13"/>
                <a:stretch>
                  <a:fillRect l="-2041" b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/>
              <p:cNvSpPr/>
              <p:nvPr/>
            </p:nvSpPr>
            <p:spPr>
              <a:xfrm>
                <a:off x="7936426" y="3512808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59" name="Oval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426" y="3512808"/>
                <a:ext cx="288032" cy="288032"/>
              </a:xfrm>
              <a:prstGeom prst="ellipse">
                <a:avLst/>
              </a:prstGeom>
              <a:blipFill rotWithShape="1"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/>
              <p:cNvSpPr/>
              <p:nvPr/>
            </p:nvSpPr>
            <p:spPr>
              <a:xfrm>
                <a:off x="7576386" y="3512808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60" name="Oval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386" y="3512808"/>
                <a:ext cx="288032" cy="288032"/>
              </a:xfrm>
              <a:prstGeom prst="ellipse">
                <a:avLst/>
              </a:prstGeom>
              <a:blipFill rotWithShape="1">
                <a:blip r:embed="rId15"/>
                <a:stretch>
                  <a:fillRect l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/>
              <p:cNvSpPr/>
              <p:nvPr/>
            </p:nvSpPr>
            <p:spPr>
              <a:xfrm>
                <a:off x="6856306" y="3512808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61" name="Oval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306" y="3512808"/>
                <a:ext cx="288032" cy="288032"/>
              </a:xfrm>
              <a:prstGeom prst="ellipse">
                <a:avLst/>
              </a:prstGeom>
              <a:blipFill rotWithShape="1">
                <a:blip r:embed="rId16"/>
                <a:stretch>
                  <a:fillRect l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/>
              <p:cNvSpPr/>
              <p:nvPr/>
            </p:nvSpPr>
            <p:spPr>
              <a:xfrm>
                <a:off x="7216346" y="3512808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62" name="Oval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46" y="3512808"/>
                <a:ext cx="288032" cy="288032"/>
              </a:xfrm>
              <a:prstGeom prst="ellipse">
                <a:avLst/>
              </a:prstGeom>
              <a:blipFill rotWithShape="1">
                <a:blip r:embed="rId17"/>
                <a:stretch>
                  <a:fillRect l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/>
          <p:cNvCxnSpPr>
            <a:stCxn id="61" idx="0"/>
            <a:endCxn id="57" idx="4"/>
          </p:cNvCxnSpPr>
          <p:nvPr/>
        </p:nvCxnSpPr>
        <p:spPr>
          <a:xfrm flipV="1">
            <a:off x="7000322" y="3166578"/>
            <a:ext cx="354107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2" idx="0"/>
            <a:endCxn id="57" idx="4"/>
          </p:cNvCxnSpPr>
          <p:nvPr/>
        </p:nvCxnSpPr>
        <p:spPr>
          <a:xfrm flipH="1" flipV="1">
            <a:off x="7354429" y="3166578"/>
            <a:ext cx="5933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60" idx="0"/>
            <a:endCxn id="56" idx="4"/>
          </p:cNvCxnSpPr>
          <p:nvPr/>
        </p:nvCxnSpPr>
        <p:spPr>
          <a:xfrm flipV="1">
            <a:off x="7720402" y="3166578"/>
            <a:ext cx="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60" idx="0"/>
            <a:endCxn id="57" idx="4"/>
          </p:cNvCxnSpPr>
          <p:nvPr/>
        </p:nvCxnSpPr>
        <p:spPr>
          <a:xfrm flipH="1" flipV="1">
            <a:off x="7354429" y="3166578"/>
            <a:ext cx="365973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59" idx="0"/>
            <a:endCxn id="57" idx="4"/>
          </p:cNvCxnSpPr>
          <p:nvPr/>
        </p:nvCxnSpPr>
        <p:spPr>
          <a:xfrm flipH="1" flipV="1">
            <a:off x="7354429" y="3166578"/>
            <a:ext cx="726013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58" idx="0"/>
            <a:endCxn id="57" idx="4"/>
          </p:cNvCxnSpPr>
          <p:nvPr/>
        </p:nvCxnSpPr>
        <p:spPr>
          <a:xfrm flipH="1" flipV="1">
            <a:off x="7354429" y="3166578"/>
            <a:ext cx="1086053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1" idx="0"/>
            <a:endCxn id="56" idx="4"/>
          </p:cNvCxnSpPr>
          <p:nvPr/>
        </p:nvCxnSpPr>
        <p:spPr>
          <a:xfrm flipV="1">
            <a:off x="7000322" y="3166578"/>
            <a:ext cx="72008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1" idx="0"/>
            <a:endCxn id="55" idx="4"/>
          </p:cNvCxnSpPr>
          <p:nvPr/>
        </p:nvCxnSpPr>
        <p:spPr>
          <a:xfrm flipV="1">
            <a:off x="7000322" y="3166578"/>
            <a:ext cx="111333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2" idx="0"/>
            <a:endCxn id="56" idx="4"/>
          </p:cNvCxnSpPr>
          <p:nvPr/>
        </p:nvCxnSpPr>
        <p:spPr>
          <a:xfrm flipV="1">
            <a:off x="7360362" y="3166578"/>
            <a:ext cx="36004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2" idx="0"/>
            <a:endCxn id="55" idx="4"/>
          </p:cNvCxnSpPr>
          <p:nvPr/>
        </p:nvCxnSpPr>
        <p:spPr>
          <a:xfrm flipV="1">
            <a:off x="7360362" y="3166578"/>
            <a:ext cx="75329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0" idx="0"/>
            <a:endCxn id="55" idx="4"/>
          </p:cNvCxnSpPr>
          <p:nvPr/>
        </p:nvCxnSpPr>
        <p:spPr>
          <a:xfrm flipV="1">
            <a:off x="7720402" y="3166578"/>
            <a:ext cx="39325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59" idx="0"/>
            <a:endCxn id="56" idx="4"/>
          </p:cNvCxnSpPr>
          <p:nvPr/>
        </p:nvCxnSpPr>
        <p:spPr>
          <a:xfrm flipH="1" flipV="1">
            <a:off x="7720402" y="3166578"/>
            <a:ext cx="36004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59" idx="0"/>
            <a:endCxn id="55" idx="4"/>
          </p:cNvCxnSpPr>
          <p:nvPr/>
        </p:nvCxnSpPr>
        <p:spPr>
          <a:xfrm flipV="1">
            <a:off x="8080442" y="3166578"/>
            <a:ext cx="3321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58" idx="0"/>
            <a:endCxn id="55" idx="4"/>
          </p:cNvCxnSpPr>
          <p:nvPr/>
        </p:nvCxnSpPr>
        <p:spPr>
          <a:xfrm flipH="1" flipV="1">
            <a:off x="8113652" y="3166578"/>
            <a:ext cx="32683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58" idx="0"/>
            <a:endCxn id="56" idx="4"/>
          </p:cNvCxnSpPr>
          <p:nvPr/>
        </p:nvCxnSpPr>
        <p:spPr>
          <a:xfrm flipH="1" flipV="1">
            <a:off x="7720402" y="3166578"/>
            <a:ext cx="72008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/>
              <p:cNvSpPr/>
              <p:nvPr/>
            </p:nvSpPr>
            <p:spPr>
              <a:xfrm>
                <a:off x="7773011" y="2374490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Oval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011" y="2374490"/>
                <a:ext cx="288032" cy="288032"/>
              </a:xfrm>
              <a:prstGeom prst="ellipse">
                <a:avLst/>
              </a:prstGeom>
              <a:blipFill rotWithShape="1">
                <a:blip r:embed="rId18"/>
                <a:stretch>
                  <a:fillRect l="-8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/>
              <p:cNvSpPr/>
              <p:nvPr/>
            </p:nvSpPr>
            <p:spPr>
              <a:xfrm>
                <a:off x="7379761" y="2374490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Oval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761" y="2374490"/>
                <a:ext cx="288032" cy="288032"/>
              </a:xfrm>
              <a:prstGeom prst="ellipse">
                <a:avLst/>
              </a:prstGeom>
              <a:blipFill rotWithShape="1">
                <a:blip r:embed="rId19"/>
                <a:stretch>
                  <a:fillRect l="-102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Connector 80"/>
          <p:cNvCxnSpPr>
            <a:stCxn id="57" idx="0"/>
            <a:endCxn id="79" idx="4"/>
          </p:cNvCxnSpPr>
          <p:nvPr/>
        </p:nvCxnSpPr>
        <p:spPr>
          <a:xfrm flipV="1">
            <a:off x="7354429" y="2662522"/>
            <a:ext cx="169348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57" idx="0"/>
            <a:endCxn id="78" idx="4"/>
          </p:cNvCxnSpPr>
          <p:nvPr/>
        </p:nvCxnSpPr>
        <p:spPr>
          <a:xfrm flipV="1">
            <a:off x="7354429" y="2662522"/>
            <a:ext cx="562598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56" idx="0"/>
            <a:endCxn id="79" idx="4"/>
          </p:cNvCxnSpPr>
          <p:nvPr/>
        </p:nvCxnSpPr>
        <p:spPr>
          <a:xfrm flipH="1" flipV="1">
            <a:off x="7523777" y="2662522"/>
            <a:ext cx="196625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56" idx="0"/>
            <a:endCxn id="78" idx="4"/>
          </p:cNvCxnSpPr>
          <p:nvPr/>
        </p:nvCxnSpPr>
        <p:spPr>
          <a:xfrm flipV="1">
            <a:off x="7720402" y="2662522"/>
            <a:ext cx="196625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5" idx="0"/>
            <a:endCxn id="78" idx="4"/>
          </p:cNvCxnSpPr>
          <p:nvPr/>
        </p:nvCxnSpPr>
        <p:spPr>
          <a:xfrm flipH="1" flipV="1">
            <a:off x="7917027" y="2662522"/>
            <a:ext cx="196625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55" idx="0"/>
            <a:endCxn id="79" idx="4"/>
          </p:cNvCxnSpPr>
          <p:nvPr/>
        </p:nvCxnSpPr>
        <p:spPr>
          <a:xfrm flipH="1" flipV="1">
            <a:off x="7523777" y="2662522"/>
            <a:ext cx="589875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8403749" y="1146304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smtClean="0"/>
              <a:t>Train</a:t>
            </a:r>
            <a:endParaRPr lang="hu-HU" sz="1400" dirty="0"/>
          </a:p>
        </p:txBody>
      </p:sp>
      <p:sp>
        <p:nvSpPr>
          <p:cNvPr id="93" name="TextBox 92"/>
          <p:cNvSpPr txBox="1"/>
          <p:nvPr/>
        </p:nvSpPr>
        <p:spPr>
          <a:xfrm>
            <a:off x="8390993" y="2570769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smtClean="0"/>
              <a:t>Train</a:t>
            </a:r>
            <a:endParaRPr lang="hu-HU" sz="1400" dirty="0"/>
          </a:p>
        </p:txBody>
      </p:sp>
      <p:sp>
        <p:nvSpPr>
          <p:cNvPr id="94" name="TextBox 93"/>
          <p:cNvSpPr txBox="1"/>
          <p:nvPr/>
        </p:nvSpPr>
        <p:spPr>
          <a:xfrm>
            <a:off x="8375701" y="3148543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smtClean="0"/>
              <a:t>Fixed</a:t>
            </a:r>
            <a:endParaRPr lang="hu-HU" sz="1400" dirty="0"/>
          </a:p>
        </p:txBody>
      </p:sp>
      <p:sp>
        <p:nvSpPr>
          <p:cNvPr id="95" name="Down Arrow 94"/>
          <p:cNvSpPr/>
          <p:nvPr/>
        </p:nvSpPr>
        <p:spPr>
          <a:xfrm>
            <a:off x="7645806" y="2007054"/>
            <a:ext cx="166003" cy="21602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/>
              <p:cNvSpPr/>
              <p:nvPr/>
            </p:nvSpPr>
            <p:spPr>
              <a:xfrm>
                <a:off x="8045796" y="5224975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Oval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796" y="5224975"/>
                <a:ext cx="288032" cy="288032"/>
              </a:xfrm>
              <a:prstGeom prst="ellipse">
                <a:avLst/>
              </a:prstGeom>
              <a:blipFill rotWithShape="1">
                <a:blip r:embed="rId2"/>
                <a:stretch>
                  <a:fillRect l="-8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Oval 132"/>
              <p:cNvSpPr/>
              <p:nvPr/>
            </p:nvSpPr>
            <p:spPr>
              <a:xfrm>
                <a:off x="7652546" y="5224975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Oval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546" y="5224975"/>
                <a:ext cx="288032" cy="288032"/>
              </a:xfrm>
              <a:prstGeom prst="ellipse">
                <a:avLst/>
              </a:prstGeom>
              <a:blipFill rotWithShape="1">
                <a:blip r:embed="rId20"/>
                <a:stretch>
                  <a:fillRect l="-8000" b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Oval 133"/>
              <p:cNvSpPr/>
              <p:nvPr/>
            </p:nvSpPr>
            <p:spPr>
              <a:xfrm>
                <a:off x="7286573" y="5224975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4" name="Oval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573" y="5224975"/>
                <a:ext cx="288032" cy="288032"/>
              </a:xfrm>
              <a:prstGeom prst="ellipse">
                <a:avLst/>
              </a:prstGeom>
              <a:blipFill rotWithShape="1">
                <a:blip r:embed="rId21"/>
                <a:stretch>
                  <a:fillRect l="-8000" b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Oval 134"/>
              <p:cNvSpPr/>
              <p:nvPr/>
            </p:nvSpPr>
            <p:spPr>
              <a:xfrm>
                <a:off x="8372626" y="5859237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135" name="Oval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626" y="5859237"/>
                <a:ext cx="288032" cy="288032"/>
              </a:xfrm>
              <a:prstGeom prst="ellipse">
                <a:avLst/>
              </a:prstGeom>
              <a:blipFill rotWithShape="1">
                <a:blip r:embed="rId22"/>
                <a:stretch>
                  <a:fillRect b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/>
              <p:cNvSpPr/>
              <p:nvPr/>
            </p:nvSpPr>
            <p:spPr>
              <a:xfrm>
                <a:off x="8012586" y="5859237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136" name="Oval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586" y="5859237"/>
                <a:ext cx="288032" cy="288032"/>
              </a:xfrm>
              <a:prstGeom prst="ellipse">
                <a:avLst/>
              </a:prstGeom>
              <a:blipFill rotWithShape="1"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Oval 136"/>
              <p:cNvSpPr/>
              <p:nvPr/>
            </p:nvSpPr>
            <p:spPr>
              <a:xfrm>
                <a:off x="7652546" y="5859237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137" name="Oval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546" y="5859237"/>
                <a:ext cx="288032" cy="288032"/>
              </a:xfrm>
              <a:prstGeom prst="ellipse">
                <a:avLst/>
              </a:prstGeom>
              <a:blipFill rotWithShape="1"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Oval 137"/>
              <p:cNvSpPr/>
              <p:nvPr/>
            </p:nvSpPr>
            <p:spPr>
              <a:xfrm>
                <a:off x="6932466" y="5859237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138" name="Oval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466" y="5859237"/>
                <a:ext cx="288032" cy="288032"/>
              </a:xfrm>
              <a:prstGeom prst="ellipse">
                <a:avLst/>
              </a:prstGeom>
              <a:blipFill rotWithShape="1"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Oval 138"/>
              <p:cNvSpPr/>
              <p:nvPr/>
            </p:nvSpPr>
            <p:spPr>
              <a:xfrm>
                <a:off x="7292506" y="5859237"/>
                <a:ext cx="288032" cy="28803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139" name="Oval 1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506" y="5859237"/>
                <a:ext cx="288032" cy="288032"/>
              </a:xfrm>
              <a:prstGeom prst="ellipse">
                <a:avLst/>
              </a:prstGeom>
              <a:blipFill rotWithShape="1"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Straight Connector 139"/>
          <p:cNvCxnSpPr>
            <a:stCxn id="138" idx="0"/>
            <a:endCxn id="134" idx="4"/>
          </p:cNvCxnSpPr>
          <p:nvPr/>
        </p:nvCxnSpPr>
        <p:spPr>
          <a:xfrm flipV="1">
            <a:off x="7076482" y="5513007"/>
            <a:ext cx="354107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9" idx="0"/>
            <a:endCxn id="134" idx="4"/>
          </p:cNvCxnSpPr>
          <p:nvPr/>
        </p:nvCxnSpPr>
        <p:spPr>
          <a:xfrm flipH="1" flipV="1">
            <a:off x="7430589" y="5513007"/>
            <a:ext cx="5933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37" idx="0"/>
            <a:endCxn id="133" idx="4"/>
          </p:cNvCxnSpPr>
          <p:nvPr/>
        </p:nvCxnSpPr>
        <p:spPr>
          <a:xfrm flipV="1">
            <a:off x="7796562" y="5513007"/>
            <a:ext cx="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37" idx="0"/>
            <a:endCxn id="134" idx="4"/>
          </p:cNvCxnSpPr>
          <p:nvPr/>
        </p:nvCxnSpPr>
        <p:spPr>
          <a:xfrm flipH="1" flipV="1">
            <a:off x="7430589" y="5513007"/>
            <a:ext cx="365973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36" idx="0"/>
            <a:endCxn id="134" idx="4"/>
          </p:cNvCxnSpPr>
          <p:nvPr/>
        </p:nvCxnSpPr>
        <p:spPr>
          <a:xfrm flipH="1" flipV="1">
            <a:off x="7430589" y="5513007"/>
            <a:ext cx="726013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35" idx="0"/>
            <a:endCxn id="134" idx="4"/>
          </p:cNvCxnSpPr>
          <p:nvPr/>
        </p:nvCxnSpPr>
        <p:spPr>
          <a:xfrm flipH="1" flipV="1">
            <a:off x="7430589" y="5513007"/>
            <a:ext cx="1086053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38" idx="0"/>
            <a:endCxn id="133" idx="4"/>
          </p:cNvCxnSpPr>
          <p:nvPr/>
        </p:nvCxnSpPr>
        <p:spPr>
          <a:xfrm flipV="1">
            <a:off x="7076482" y="5513007"/>
            <a:ext cx="72008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38" idx="0"/>
            <a:endCxn id="132" idx="4"/>
          </p:cNvCxnSpPr>
          <p:nvPr/>
        </p:nvCxnSpPr>
        <p:spPr>
          <a:xfrm flipV="1">
            <a:off x="7076482" y="5513007"/>
            <a:ext cx="111333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39" idx="0"/>
            <a:endCxn id="133" idx="4"/>
          </p:cNvCxnSpPr>
          <p:nvPr/>
        </p:nvCxnSpPr>
        <p:spPr>
          <a:xfrm flipV="1">
            <a:off x="7436522" y="5513007"/>
            <a:ext cx="36004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39" idx="0"/>
            <a:endCxn id="132" idx="4"/>
          </p:cNvCxnSpPr>
          <p:nvPr/>
        </p:nvCxnSpPr>
        <p:spPr>
          <a:xfrm flipV="1">
            <a:off x="7436522" y="5513007"/>
            <a:ext cx="75329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37" idx="0"/>
            <a:endCxn id="132" idx="4"/>
          </p:cNvCxnSpPr>
          <p:nvPr/>
        </p:nvCxnSpPr>
        <p:spPr>
          <a:xfrm flipV="1">
            <a:off x="7796562" y="5513007"/>
            <a:ext cx="39325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36" idx="0"/>
            <a:endCxn id="133" idx="4"/>
          </p:cNvCxnSpPr>
          <p:nvPr/>
        </p:nvCxnSpPr>
        <p:spPr>
          <a:xfrm flipH="1" flipV="1">
            <a:off x="7796562" y="5513007"/>
            <a:ext cx="36004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36" idx="0"/>
            <a:endCxn id="132" idx="4"/>
          </p:cNvCxnSpPr>
          <p:nvPr/>
        </p:nvCxnSpPr>
        <p:spPr>
          <a:xfrm flipV="1">
            <a:off x="8156602" y="5513007"/>
            <a:ext cx="3321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35" idx="0"/>
            <a:endCxn id="132" idx="4"/>
          </p:cNvCxnSpPr>
          <p:nvPr/>
        </p:nvCxnSpPr>
        <p:spPr>
          <a:xfrm flipH="1" flipV="1">
            <a:off x="8189812" y="5513007"/>
            <a:ext cx="32683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35" idx="0"/>
            <a:endCxn id="133" idx="4"/>
          </p:cNvCxnSpPr>
          <p:nvPr/>
        </p:nvCxnSpPr>
        <p:spPr>
          <a:xfrm flipH="1" flipV="1">
            <a:off x="7796562" y="5513007"/>
            <a:ext cx="720080" cy="346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Oval 154"/>
              <p:cNvSpPr/>
              <p:nvPr/>
            </p:nvSpPr>
            <p:spPr>
              <a:xfrm>
                <a:off x="7849171" y="4720919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5" name="Oval 1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9171" y="4720919"/>
                <a:ext cx="288032" cy="288032"/>
              </a:xfrm>
              <a:prstGeom prst="ellipse">
                <a:avLst/>
              </a:prstGeom>
              <a:blipFill rotWithShape="1">
                <a:blip r:embed="rId27"/>
                <a:stretch>
                  <a:fillRect l="-102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Oval 155"/>
              <p:cNvSpPr/>
              <p:nvPr/>
            </p:nvSpPr>
            <p:spPr>
              <a:xfrm>
                <a:off x="7455921" y="4720919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6" name="Oval 1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921" y="4720919"/>
                <a:ext cx="288032" cy="288032"/>
              </a:xfrm>
              <a:prstGeom prst="ellipse">
                <a:avLst/>
              </a:prstGeom>
              <a:blipFill rotWithShape="1">
                <a:blip r:embed="rId28"/>
                <a:stretch>
                  <a:fillRect l="-8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Straight Connector 156"/>
          <p:cNvCxnSpPr>
            <a:stCxn id="134" idx="0"/>
            <a:endCxn id="156" idx="4"/>
          </p:cNvCxnSpPr>
          <p:nvPr/>
        </p:nvCxnSpPr>
        <p:spPr>
          <a:xfrm flipV="1">
            <a:off x="7430589" y="5008951"/>
            <a:ext cx="169348" cy="21602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34" idx="0"/>
            <a:endCxn id="155" idx="4"/>
          </p:cNvCxnSpPr>
          <p:nvPr/>
        </p:nvCxnSpPr>
        <p:spPr>
          <a:xfrm flipV="1">
            <a:off x="7430589" y="5008951"/>
            <a:ext cx="562598" cy="21602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33" idx="0"/>
            <a:endCxn id="156" idx="4"/>
          </p:cNvCxnSpPr>
          <p:nvPr/>
        </p:nvCxnSpPr>
        <p:spPr>
          <a:xfrm flipH="1" flipV="1">
            <a:off x="7599937" y="5008951"/>
            <a:ext cx="196625" cy="21602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33" idx="0"/>
            <a:endCxn id="155" idx="4"/>
          </p:cNvCxnSpPr>
          <p:nvPr/>
        </p:nvCxnSpPr>
        <p:spPr>
          <a:xfrm flipV="1">
            <a:off x="7796562" y="5008951"/>
            <a:ext cx="196625" cy="21602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32" idx="0"/>
            <a:endCxn id="155" idx="4"/>
          </p:cNvCxnSpPr>
          <p:nvPr/>
        </p:nvCxnSpPr>
        <p:spPr>
          <a:xfrm flipH="1" flipV="1">
            <a:off x="7993187" y="5008951"/>
            <a:ext cx="196625" cy="21602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132" idx="0"/>
            <a:endCxn id="156" idx="4"/>
          </p:cNvCxnSpPr>
          <p:nvPr/>
        </p:nvCxnSpPr>
        <p:spPr>
          <a:xfrm flipH="1" flipV="1">
            <a:off x="7599937" y="5008951"/>
            <a:ext cx="589875" cy="21602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8473062" y="4463032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smtClean="0"/>
              <a:t>Train</a:t>
            </a:r>
            <a:endParaRPr lang="hu-HU" sz="1400" dirty="0"/>
          </a:p>
        </p:txBody>
      </p:sp>
      <p:sp>
        <p:nvSpPr>
          <p:cNvPr id="164" name="TextBox 163"/>
          <p:cNvSpPr txBox="1"/>
          <p:nvPr/>
        </p:nvSpPr>
        <p:spPr>
          <a:xfrm>
            <a:off x="8458139" y="5494972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smtClean="0"/>
              <a:t>Fixed</a:t>
            </a:r>
            <a:endParaRPr lang="hu-H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Oval 164"/>
              <p:cNvSpPr/>
              <p:nvPr/>
            </p:nvSpPr>
            <p:spPr>
              <a:xfrm>
                <a:off x="7431574" y="4150801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Oval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574" y="4150801"/>
                <a:ext cx="288032" cy="288032"/>
              </a:xfrm>
              <a:prstGeom prst="ellipse">
                <a:avLst/>
              </a:prstGeom>
              <a:blipFill rotWithShape="1">
                <a:blip r:embed="rId29"/>
                <a:stretch>
                  <a:fillRect l="-8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Oval 165"/>
              <p:cNvSpPr/>
              <p:nvPr/>
            </p:nvSpPr>
            <p:spPr>
              <a:xfrm>
                <a:off x="7038324" y="4150801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6" name="Oval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324" y="4150801"/>
                <a:ext cx="288032" cy="288032"/>
              </a:xfrm>
              <a:prstGeom prst="ellipse">
                <a:avLst/>
              </a:prstGeom>
              <a:blipFill rotWithShape="1">
                <a:blip r:embed="rId30"/>
                <a:stretch>
                  <a:fillRect l="-102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Oval 166"/>
              <p:cNvSpPr/>
              <p:nvPr/>
            </p:nvSpPr>
            <p:spPr>
              <a:xfrm>
                <a:off x="8205059" y="4144855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7" name="Oval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059" y="4144855"/>
                <a:ext cx="288032" cy="288032"/>
              </a:xfrm>
              <a:prstGeom prst="ellipse">
                <a:avLst/>
              </a:prstGeom>
              <a:blipFill rotWithShape="1">
                <a:blip r:embed="rId31"/>
                <a:stretch>
                  <a:fillRect l="-8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Oval 167"/>
              <p:cNvSpPr/>
              <p:nvPr/>
            </p:nvSpPr>
            <p:spPr>
              <a:xfrm>
                <a:off x="7811809" y="4144855"/>
                <a:ext cx="288032" cy="28803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8" name="Oval 1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809" y="4144855"/>
                <a:ext cx="288032" cy="288032"/>
              </a:xfrm>
              <a:prstGeom prst="ellipse">
                <a:avLst/>
              </a:prstGeom>
              <a:blipFill rotWithShape="1">
                <a:blip r:embed="rId32"/>
                <a:stretch>
                  <a:fillRect l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TextBox 168"/>
          <p:cNvSpPr txBox="1"/>
          <p:nvPr/>
        </p:nvSpPr>
        <p:spPr>
          <a:xfrm>
            <a:off x="8457770" y="4963074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smtClean="0"/>
              <a:t>Fixed</a:t>
            </a:r>
            <a:endParaRPr lang="hu-HU" sz="1400" dirty="0"/>
          </a:p>
        </p:txBody>
      </p:sp>
      <p:cxnSp>
        <p:nvCxnSpPr>
          <p:cNvPr id="171" name="Straight Connector 170"/>
          <p:cNvCxnSpPr>
            <a:stCxn id="156" idx="0"/>
            <a:endCxn id="166" idx="4"/>
          </p:cNvCxnSpPr>
          <p:nvPr/>
        </p:nvCxnSpPr>
        <p:spPr>
          <a:xfrm flipH="1" flipV="1">
            <a:off x="7182340" y="4438833"/>
            <a:ext cx="417597" cy="2820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56" idx="0"/>
            <a:endCxn id="165" idx="4"/>
          </p:cNvCxnSpPr>
          <p:nvPr/>
        </p:nvCxnSpPr>
        <p:spPr>
          <a:xfrm flipH="1" flipV="1">
            <a:off x="7575590" y="4438833"/>
            <a:ext cx="24347" cy="2820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156" idx="0"/>
            <a:endCxn id="168" idx="4"/>
          </p:cNvCxnSpPr>
          <p:nvPr/>
        </p:nvCxnSpPr>
        <p:spPr>
          <a:xfrm flipV="1">
            <a:off x="7599937" y="4432887"/>
            <a:ext cx="355888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156" idx="0"/>
            <a:endCxn id="167" idx="4"/>
          </p:cNvCxnSpPr>
          <p:nvPr/>
        </p:nvCxnSpPr>
        <p:spPr>
          <a:xfrm flipV="1">
            <a:off x="7599937" y="4432887"/>
            <a:ext cx="749138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155" idx="0"/>
            <a:endCxn id="167" idx="4"/>
          </p:cNvCxnSpPr>
          <p:nvPr/>
        </p:nvCxnSpPr>
        <p:spPr>
          <a:xfrm flipV="1">
            <a:off x="7993187" y="4432887"/>
            <a:ext cx="355888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155" idx="0"/>
            <a:endCxn id="168" idx="4"/>
          </p:cNvCxnSpPr>
          <p:nvPr/>
        </p:nvCxnSpPr>
        <p:spPr>
          <a:xfrm flipH="1" flipV="1">
            <a:off x="7955825" y="4432887"/>
            <a:ext cx="37362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55" idx="0"/>
            <a:endCxn id="165" idx="4"/>
          </p:cNvCxnSpPr>
          <p:nvPr/>
        </p:nvCxnSpPr>
        <p:spPr>
          <a:xfrm flipH="1" flipV="1">
            <a:off x="7575590" y="4438833"/>
            <a:ext cx="417597" cy="2820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155" idx="0"/>
            <a:endCxn id="166" idx="4"/>
          </p:cNvCxnSpPr>
          <p:nvPr/>
        </p:nvCxnSpPr>
        <p:spPr>
          <a:xfrm flipH="1" flipV="1">
            <a:off x="7182340" y="4438833"/>
            <a:ext cx="810847" cy="2820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Down Arrow 107"/>
          <p:cNvSpPr/>
          <p:nvPr/>
        </p:nvSpPr>
        <p:spPr>
          <a:xfrm>
            <a:off x="7645805" y="3900227"/>
            <a:ext cx="166003" cy="21602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633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Autoencoders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hu-HU" dirty="0" smtClean="0"/>
              <a:t>Autoencoder</a:t>
            </a:r>
          </a:p>
          <a:p>
            <a:pPr lvl="1"/>
            <a:r>
              <a:rPr lang="hu-HU" dirty="0" smtClean="0"/>
              <a:t>One hidden layer</a:t>
            </a:r>
          </a:p>
          <a:p>
            <a:pPr lvl="1"/>
            <a:r>
              <a:rPr lang="hu-HU" dirty="0" smtClean="0"/>
              <a:t>Same number of input and output units</a:t>
            </a:r>
          </a:p>
          <a:p>
            <a:pPr lvl="1"/>
            <a:r>
              <a:rPr lang="hu-HU" dirty="0" smtClean="0"/>
              <a:t>Try to reconstruct the input on the output</a:t>
            </a:r>
          </a:p>
          <a:p>
            <a:pPr lvl="1"/>
            <a:r>
              <a:rPr lang="hu-HU" dirty="0" smtClean="0"/>
              <a:t>Hidden layer: compressed representation of the data</a:t>
            </a:r>
            <a:endParaRPr lang="hu-HU" dirty="0"/>
          </a:p>
          <a:p>
            <a:r>
              <a:rPr lang="hu-HU" dirty="0" smtClean="0"/>
              <a:t>Constraining the model: improve generalization</a:t>
            </a:r>
          </a:p>
          <a:p>
            <a:pPr lvl="1"/>
            <a:r>
              <a:rPr lang="hu-HU" dirty="0" smtClean="0"/>
              <a:t>Sparse autoencoders</a:t>
            </a:r>
          </a:p>
          <a:p>
            <a:pPr lvl="2"/>
            <a:r>
              <a:rPr lang="hu-HU" dirty="0" smtClean="0"/>
              <a:t>Activations of units is limited</a:t>
            </a:r>
          </a:p>
          <a:p>
            <a:pPr lvl="2"/>
            <a:r>
              <a:rPr lang="hu-HU" dirty="0" smtClean="0"/>
              <a:t>Activation penalty</a:t>
            </a:r>
          </a:p>
          <a:p>
            <a:pPr lvl="2"/>
            <a:r>
              <a:rPr lang="hu-HU" dirty="0" smtClean="0"/>
              <a:t>Requires the whole train set to compute</a:t>
            </a:r>
          </a:p>
          <a:p>
            <a:pPr lvl="1"/>
            <a:r>
              <a:rPr lang="hu-HU" dirty="0" smtClean="0"/>
              <a:t>Denoising autoencoders </a:t>
            </a:r>
            <a:r>
              <a:rPr lang="hu-HU" dirty="0" smtClean="0">
                <a:solidFill>
                  <a:schemeClr val="accent1"/>
                </a:solidFill>
              </a:rPr>
              <a:t>[Vincent et. al, 2008]</a:t>
            </a:r>
          </a:p>
          <a:p>
            <a:pPr lvl="2"/>
            <a:r>
              <a:rPr lang="hu-HU" dirty="0" smtClean="0"/>
              <a:t>Corrupt the input (e.g. </a:t>
            </a:r>
            <a:r>
              <a:rPr lang="hu-HU" dirty="0"/>
              <a:t>s</a:t>
            </a:r>
            <a:r>
              <a:rPr lang="hu-HU" dirty="0" smtClean="0"/>
              <a:t>et random values to zero)</a:t>
            </a:r>
          </a:p>
          <a:p>
            <a:pPr lvl="2"/>
            <a:r>
              <a:rPr lang="hu-HU" dirty="0" smtClean="0"/>
              <a:t>Restore the original on the output</a:t>
            </a:r>
          </a:p>
          <a:p>
            <a:r>
              <a:rPr lang="hu-HU" dirty="0" smtClean="0"/>
              <a:t>Deep version</a:t>
            </a:r>
          </a:p>
          <a:p>
            <a:pPr lvl="1"/>
            <a:r>
              <a:rPr lang="hu-HU" dirty="0" smtClean="0"/>
              <a:t>Stacked autoencoders</a:t>
            </a:r>
          </a:p>
          <a:p>
            <a:pPr lvl="1"/>
            <a:r>
              <a:rPr lang="hu-HU" dirty="0" smtClean="0"/>
              <a:t>Layerwise training (historically)</a:t>
            </a:r>
          </a:p>
          <a:p>
            <a:pPr lvl="1"/>
            <a:r>
              <a:rPr lang="hu-HU" dirty="0" smtClean="0"/>
              <a:t>End-to-end training (more recently)</a:t>
            </a:r>
          </a:p>
          <a:p>
            <a:endParaRPr lang="hu-HU" dirty="0"/>
          </a:p>
        </p:txBody>
      </p:sp>
      <p:sp>
        <p:nvSpPr>
          <p:cNvPr id="4" name="Rectangle 3"/>
          <p:cNvSpPr/>
          <p:nvPr/>
        </p:nvSpPr>
        <p:spPr>
          <a:xfrm>
            <a:off x="6458956" y="1891497"/>
            <a:ext cx="2220682" cy="2880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 smtClean="0"/>
              <a:t>Data</a:t>
            </a:r>
            <a:endParaRPr lang="hu-HU" sz="1600" dirty="0"/>
          </a:p>
        </p:txBody>
      </p:sp>
      <p:sp>
        <p:nvSpPr>
          <p:cNvPr id="5" name="Rectangle 4"/>
          <p:cNvSpPr/>
          <p:nvPr/>
        </p:nvSpPr>
        <p:spPr>
          <a:xfrm>
            <a:off x="6508164" y="4411777"/>
            <a:ext cx="2220682" cy="2880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 smtClean="0">
                <a:solidFill>
                  <a:schemeClr val="tx1"/>
                </a:solidFill>
              </a:rPr>
              <a:t>Corrupted input</a:t>
            </a:r>
            <a:endParaRPr lang="hu-HU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2838" y="3641028"/>
            <a:ext cx="1371334" cy="2880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 smtClean="0">
                <a:solidFill>
                  <a:schemeClr val="tx1"/>
                </a:solidFill>
              </a:rPr>
              <a:t>Hidden layer</a:t>
            </a:r>
            <a:endParaRPr lang="hu-HU" sz="1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58956" y="2827601"/>
            <a:ext cx="2220682" cy="2880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 smtClean="0">
                <a:solidFill>
                  <a:schemeClr val="tx1"/>
                </a:solidFill>
              </a:rPr>
              <a:t>Reconstructed output</a:t>
            </a:r>
            <a:endParaRPr lang="hu-HU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23590" y="5131857"/>
            <a:ext cx="2220682" cy="2880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 smtClean="0"/>
              <a:t>Data</a:t>
            </a:r>
            <a:endParaRPr lang="hu-HU" sz="1600" dirty="0"/>
          </a:p>
        </p:txBody>
      </p:sp>
      <p:cxnSp>
        <p:nvCxnSpPr>
          <p:cNvPr id="10" name="Straight Arrow Connector 9"/>
          <p:cNvCxnSpPr>
            <a:endCxn id="5" idx="2"/>
          </p:cNvCxnSpPr>
          <p:nvPr/>
        </p:nvCxnSpPr>
        <p:spPr>
          <a:xfrm flipV="1">
            <a:off x="7618505" y="4699809"/>
            <a:ext cx="0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523590" y="3929060"/>
            <a:ext cx="409248" cy="482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304172" y="3929060"/>
            <a:ext cx="424674" cy="4827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458956" y="3115633"/>
            <a:ext cx="473882" cy="525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304172" y="3115634"/>
            <a:ext cx="375466" cy="5253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Up-Down Arrow 22"/>
          <p:cNvSpPr/>
          <p:nvPr/>
        </p:nvSpPr>
        <p:spPr>
          <a:xfrm>
            <a:off x="7547545" y="2269780"/>
            <a:ext cx="141920" cy="432048"/>
          </a:xfrm>
          <a:prstGeom prst="upDownArrow">
            <a:avLst/>
          </a:prstGeom>
          <a:solidFill>
            <a:schemeClr val="tx1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600"/>
          </a:p>
        </p:txBody>
      </p:sp>
    </p:spTree>
    <p:extLst>
      <p:ext uri="{BB962C8B-B14F-4D97-AF65-F5344CB8AC3E}">
        <p14:creationId xmlns:p14="http://schemas.microsoft.com/office/powerpoint/2010/main" val="160712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Autoencoders for recommendation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Reconstruct corrupted user interaction vectors</a:t>
            </a:r>
          </a:p>
          <a:p>
            <a:r>
              <a:rPr lang="hu-HU" dirty="0" smtClean="0"/>
              <a:t>Variants</a:t>
            </a:r>
          </a:p>
          <a:p>
            <a:pPr lvl="1"/>
            <a:r>
              <a:rPr lang="hu-HU" dirty="0" smtClean="0"/>
              <a:t>CDL </a:t>
            </a:r>
            <a:r>
              <a:rPr lang="hu-HU" dirty="0" smtClean="0">
                <a:solidFill>
                  <a:schemeClr val="accent1"/>
                </a:solidFill>
              </a:rPr>
              <a:t>[Wang et. al, 2015]</a:t>
            </a:r>
          </a:p>
          <a:p>
            <a:pPr lvl="2"/>
            <a:r>
              <a:rPr lang="hu-HU" dirty="0" smtClean="0"/>
              <a:t>Collaborative Deep Learning</a:t>
            </a:r>
          </a:p>
          <a:p>
            <a:pPr lvl="2"/>
            <a:r>
              <a:rPr lang="hu-HU" dirty="0" smtClean="0"/>
              <a:t>Uses Bayesian stacked denoising autoencoders</a:t>
            </a:r>
          </a:p>
          <a:p>
            <a:pPr lvl="2"/>
            <a:r>
              <a:rPr lang="hu-HU" dirty="0" smtClean="0"/>
              <a:t>Uses tags/metadata instead of the item ID</a:t>
            </a:r>
          </a:p>
          <a:p>
            <a:pPr lvl="1"/>
            <a:r>
              <a:rPr lang="hu-HU" dirty="0" smtClean="0"/>
              <a:t>CDAE </a:t>
            </a:r>
            <a:r>
              <a:rPr lang="hu-HU" dirty="0" smtClean="0">
                <a:solidFill>
                  <a:schemeClr val="accent1"/>
                </a:solidFill>
              </a:rPr>
              <a:t>[Wu et. al, 2016]</a:t>
            </a:r>
          </a:p>
          <a:p>
            <a:pPr lvl="2"/>
            <a:r>
              <a:rPr lang="hu-HU" dirty="0" smtClean="0"/>
              <a:t>Collaborative Denoising Auto-Encoder</a:t>
            </a:r>
          </a:p>
          <a:p>
            <a:pPr lvl="2"/>
            <a:r>
              <a:rPr lang="hu-HU" dirty="0" smtClean="0"/>
              <a:t>Additional user node on the input and bias node beside the hidden layer</a:t>
            </a:r>
          </a:p>
          <a:p>
            <a:pPr lvl="1"/>
            <a:endParaRPr lang="hu-HU" dirty="0" smtClean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2238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Recurrent autoencoder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hu-HU" dirty="0" smtClean="0"/>
              <a:t>CRAE </a:t>
            </a:r>
            <a:r>
              <a:rPr lang="hu-HU" dirty="0" smtClean="0">
                <a:solidFill>
                  <a:schemeClr val="accent1"/>
                </a:solidFill>
              </a:rPr>
              <a:t>[Wang </a:t>
            </a:r>
            <a:r>
              <a:rPr lang="hu-HU" dirty="0">
                <a:solidFill>
                  <a:schemeClr val="accent1"/>
                </a:solidFill>
              </a:rPr>
              <a:t>et. al, 2016</a:t>
            </a:r>
            <a:r>
              <a:rPr lang="hu-HU" dirty="0" smtClean="0">
                <a:solidFill>
                  <a:schemeClr val="accent1"/>
                </a:solidFill>
              </a:rPr>
              <a:t>]</a:t>
            </a:r>
          </a:p>
          <a:p>
            <a:pPr lvl="1"/>
            <a:r>
              <a:rPr lang="hu-HU" dirty="0" smtClean="0"/>
              <a:t>Collaborative Recurrent Autoencoder</a:t>
            </a:r>
          </a:p>
          <a:p>
            <a:pPr lvl="1"/>
            <a:r>
              <a:rPr lang="hu-HU" dirty="0" smtClean="0"/>
              <a:t>Encodes text (e.g. movie plot, review)</a:t>
            </a:r>
          </a:p>
          <a:p>
            <a:pPr lvl="1"/>
            <a:r>
              <a:rPr lang="hu-HU" dirty="0" smtClean="0"/>
              <a:t>Autoencoding with RNNs</a:t>
            </a:r>
          </a:p>
          <a:p>
            <a:pPr lvl="2"/>
            <a:r>
              <a:rPr lang="hu-HU" dirty="0" smtClean="0"/>
              <a:t>Encoder-decoder architecture</a:t>
            </a:r>
          </a:p>
          <a:p>
            <a:pPr lvl="2"/>
            <a:r>
              <a:rPr lang="hu-HU" dirty="0" smtClean="0"/>
              <a:t>The input is corrupted by replacing words with a deisgnated BLANK token</a:t>
            </a:r>
          </a:p>
          <a:p>
            <a:pPr lvl="1"/>
            <a:r>
              <a:rPr lang="hu-HU" dirty="0" smtClean="0"/>
              <a:t>CDL model + text encoding simultaneously</a:t>
            </a:r>
          </a:p>
          <a:p>
            <a:pPr lvl="2"/>
            <a:r>
              <a:rPr lang="hu-HU" dirty="0" smtClean="0"/>
              <a:t>Joint learning</a:t>
            </a:r>
          </a:p>
        </p:txBody>
      </p:sp>
    </p:spTree>
    <p:extLst>
      <p:ext uri="{BB962C8B-B14F-4D97-AF65-F5344CB8AC3E}">
        <p14:creationId xmlns:p14="http://schemas.microsoft.com/office/powerpoint/2010/main" val="395774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Other DeepCF methods (1/2)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3580" y="2057686"/>
            <a:ext cx="8216841" cy="4539666"/>
          </a:xfrm>
        </p:spPr>
        <p:txBody>
          <a:bodyPr>
            <a:normAutofit fontScale="55000" lnSpcReduction="20000"/>
          </a:bodyPr>
          <a:lstStyle/>
          <a:p>
            <a:r>
              <a:rPr lang="hu-HU" dirty="0" smtClean="0"/>
              <a:t>MV-DNN </a:t>
            </a:r>
            <a:r>
              <a:rPr lang="hu-HU" dirty="0" smtClean="0">
                <a:solidFill>
                  <a:schemeClr val="accent1"/>
                </a:solidFill>
              </a:rPr>
              <a:t>[Elkahky </a:t>
            </a:r>
            <a:r>
              <a:rPr lang="hu-HU" dirty="0">
                <a:solidFill>
                  <a:schemeClr val="accent1"/>
                </a:solidFill>
              </a:rPr>
              <a:t>et. al, 2015</a:t>
            </a:r>
            <a:r>
              <a:rPr lang="hu-HU" dirty="0" smtClean="0">
                <a:solidFill>
                  <a:schemeClr val="accent1"/>
                </a:solidFill>
              </a:rPr>
              <a:t>]</a:t>
            </a:r>
          </a:p>
          <a:p>
            <a:pPr lvl="1"/>
            <a:r>
              <a:rPr lang="hu-HU" dirty="0" smtClean="0"/>
              <a:t>Multi-domain recommender</a:t>
            </a:r>
          </a:p>
          <a:p>
            <a:pPr lvl="1"/>
            <a:r>
              <a:rPr lang="hu-HU" dirty="0" smtClean="0"/>
              <a:t>Separate feedforward networks for user and items per domain (D+1 networks in total)</a:t>
            </a:r>
          </a:p>
          <a:p>
            <a:pPr lvl="2"/>
            <a:r>
              <a:rPr lang="hu-HU" dirty="0" smtClean="0"/>
              <a:t>Features first are embedded</a:t>
            </a:r>
          </a:p>
          <a:p>
            <a:pPr lvl="2"/>
            <a:r>
              <a:rPr lang="hu-HU" dirty="0" smtClean="0"/>
              <a:t>Then runthrough sevaral layers</a:t>
            </a:r>
          </a:p>
          <a:p>
            <a:pPr lvl="1"/>
            <a:r>
              <a:rPr lang="hu-HU" dirty="0" smtClean="0"/>
              <a:t>Similarity of the final layers (user and item representation) is maximized over items the user visited (against negative examples)</a:t>
            </a:r>
          </a:p>
          <a:p>
            <a:r>
              <a:rPr lang="hu-HU" dirty="0"/>
              <a:t>TDSSM </a:t>
            </a:r>
            <a:r>
              <a:rPr lang="hu-HU" dirty="0">
                <a:solidFill>
                  <a:schemeClr val="accent1"/>
                </a:solidFill>
              </a:rPr>
              <a:t>[Song et. al, 2016]</a:t>
            </a:r>
          </a:p>
          <a:p>
            <a:pPr lvl="1"/>
            <a:r>
              <a:rPr lang="hu-HU" dirty="0"/>
              <a:t>Temporal Deep </a:t>
            </a:r>
            <a:r>
              <a:rPr lang="hu-HU" dirty="0" smtClean="0"/>
              <a:t>Semantic </a:t>
            </a:r>
            <a:r>
              <a:rPr lang="hu-HU" dirty="0"/>
              <a:t>Structured Model</a:t>
            </a:r>
          </a:p>
          <a:p>
            <a:pPr lvl="1"/>
            <a:r>
              <a:rPr lang="hu-HU" dirty="0" smtClean="0"/>
              <a:t>Similar to MV-DNN</a:t>
            </a:r>
          </a:p>
          <a:p>
            <a:pPr lvl="1"/>
            <a:r>
              <a:rPr lang="hu-HU" dirty="0" smtClean="0"/>
              <a:t>User features are the combination of a static and a time dependent part</a:t>
            </a:r>
          </a:p>
          <a:p>
            <a:pPr lvl="1"/>
            <a:r>
              <a:rPr lang="hu-HU" dirty="0" smtClean="0"/>
              <a:t>The time dependent part is modeled by an RNN</a:t>
            </a:r>
          </a:p>
          <a:p>
            <a:r>
              <a:rPr lang="hu-HU" dirty="0" smtClean="0"/>
              <a:t>Coevolving features </a:t>
            </a:r>
            <a:r>
              <a:rPr lang="hu-HU" dirty="0" smtClean="0">
                <a:solidFill>
                  <a:schemeClr val="accent1"/>
                </a:solidFill>
              </a:rPr>
              <a:t>[Dai </a:t>
            </a:r>
            <a:r>
              <a:rPr lang="hu-HU" dirty="0">
                <a:solidFill>
                  <a:schemeClr val="accent1"/>
                </a:solidFill>
              </a:rPr>
              <a:t>et. al, 2016</a:t>
            </a:r>
            <a:r>
              <a:rPr lang="hu-HU" dirty="0" smtClean="0">
                <a:solidFill>
                  <a:schemeClr val="accent1"/>
                </a:solidFill>
              </a:rPr>
              <a:t>]</a:t>
            </a:r>
          </a:p>
          <a:p>
            <a:pPr lvl="1"/>
            <a:r>
              <a:rPr lang="hu-HU" dirty="0" smtClean="0"/>
              <a:t>Users’ taste and items’ audiences change over time (e.g. </a:t>
            </a:r>
            <a:r>
              <a:rPr lang="hu-HU" dirty="0"/>
              <a:t>f</a:t>
            </a:r>
            <a:r>
              <a:rPr lang="hu-HU" dirty="0" smtClean="0"/>
              <a:t>orum discussions)</a:t>
            </a:r>
          </a:p>
          <a:p>
            <a:pPr lvl="1"/>
            <a:r>
              <a:rPr lang="hu-HU" dirty="0" smtClean="0"/>
              <a:t>User/item features depend on time</a:t>
            </a:r>
          </a:p>
          <a:p>
            <a:pPr lvl="1"/>
            <a:r>
              <a:rPr lang="hu-HU" dirty="0" smtClean="0"/>
              <a:t>User/item features are composed of</a:t>
            </a:r>
          </a:p>
          <a:p>
            <a:pPr lvl="2"/>
            <a:r>
              <a:rPr lang="hu-HU" dirty="0" smtClean="0"/>
              <a:t>Time drift vector</a:t>
            </a:r>
          </a:p>
          <a:p>
            <a:pPr lvl="2"/>
            <a:r>
              <a:rPr lang="hu-HU" dirty="0" smtClean="0"/>
              <a:t>Self evolution</a:t>
            </a:r>
          </a:p>
          <a:p>
            <a:pPr lvl="2"/>
            <a:r>
              <a:rPr lang="hu-HU" dirty="0" smtClean="0"/>
              <a:t>Co-evolution with items/users</a:t>
            </a:r>
          </a:p>
          <a:p>
            <a:pPr lvl="2"/>
            <a:r>
              <a:rPr lang="hu-HU" dirty="0" smtClean="0"/>
              <a:t>Interaction vector</a:t>
            </a:r>
          </a:p>
          <a:p>
            <a:pPr lvl="1"/>
            <a:r>
              <a:rPr lang="hu-HU" dirty="0" smtClean="0"/>
              <a:t>Feature vectors are learned by RNNs</a:t>
            </a:r>
          </a:p>
        </p:txBody>
      </p:sp>
    </p:spTree>
    <p:extLst>
      <p:ext uri="{BB962C8B-B14F-4D97-AF65-F5344CB8AC3E}">
        <p14:creationId xmlns:p14="http://schemas.microsoft.com/office/powerpoint/2010/main" val="251477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Other DeepCF methods </a:t>
            </a:r>
            <a:r>
              <a:rPr lang="hu-HU" dirty="0" smtClean="0"/>
              <a:t>(2/2</a:t>
            </a:r>
            <a:r>
              <a:rPr lang="hu-HU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smtClean="0"/>
              <a:t>Product Neural Network (PNN) </a:t>
            </a:r>
            <a:r>
              <a:rPr lang="hu-HU" dirty="0" smtClean="0">
                <a:solidFill>
                  <a:schemeClr val="accent1"/>
                </a:solidFill>
              </a:rPr>
              <a:t>[Qu </a:t>
            </a:r>
            <a:r>
              <a:rPr lang="hu-HU" dirty="0">
                <a:solidFill>
                  <a:schemeClr val="accent1"/>
                </a:solidFill>
              </a:rPr>
              <a:t>et. al, 2016</a:t>
            </a:r>
            <a:r>
              <a:rPr lang="hu-HU" dirty="0" smtClean="0">
                <a:solidFill>
                  <a:schemeClr val="accent1"/>
                </a:solidFill>
              </a:rPr>
              <a:t>]</a:t>
            </a:r>
          </a:p>
          <a:p>
            <a:pPr lvl="1"/>
            <a:r>
              <a:rPr lang="hu-HU" dirty="0" smtClean="0"/>
              <a:t>For CTR estimation</a:t>
            </a:r>
          </a:p>
          <a:p>
            <a:pPr lvl="1"/>
            <a:r>
              <a:rPr lang="hu-HU" dirty="0" smtClean="0"/>
              <a:t>Embedded features</a:t>
            </a:r>
          </a:p>
          <a:p>
            <a:pPr lvl="1"/>
            <a:r>
              <a:rPr lang="hu-HU" dirty="0" smtClean="0"/>
              <a:t>Pairwise layer: all pairwise combination of embedded features </a:t>
            </a:r>
          </a:p>
          <a:p>
            <a:pPr lvl="2"/>
            <a:r>
              <a:rPr lang="hu-HU" dirty="0" smtClean="0"/>
              <a:t>Like Factorization Machines</a:t>
            </a:r>
          </a:p>
          <a:p>
            <a:pPr lvl="2"/>
            <a:r>
              <a:rPr lang="hu-HU" dirty="0" smtClean="0"/>
              <a:t>Outer/inner product of feature vectors or both</a:t>
            </a:r>
          </a:p>
          <a:p>
            <a:pPr lvl="1"/>
            <a:r>
              <a:rPr lang="hu-HU" dirty="0" smtClean="0"/>
              <a:t>Several fully connected layers</a:t>
            </a:r>
          </a:p>
          <a:p>
            <a:r>
              <a:rPr lang="hu-HU" dirty="0"/>
              <a:t>CF-NADE </a:t>
            </a:r>
            <a:r>
              <a:rPr lang="hu-HU" dirty="0">
                <a:solidFill>
                  <a:schemeClr val="accent1"/>
                </a:solidFill>
              </a:rPr>
              <a:t>[Zheng et. al, 2016]</a:t>
            </a:r>
          </a:p>
          <a:p>
            <a:pPr lvl="1"/>
            <a:r>
              <a:rPr lang="hu-HU" dirty="0"/>
              <a:t>Neural Autoregressive Collaborative Filtering</a:t>
            </a:r>
          </a:p>
          <a:p>
            <a:pPr lvl="1"/>
            <a:r>
              <a:rPr lang="hu-HU" dirty="0"/>
              <a:t>User events </a:t>
            </a:r>
            <a:r>
              <a:rPr lang="hu-HU" dirty="0">
                <a:sym typeface="Wingdings" panose="05000000000000000000" pitchFamily="2" charset="2"/>
              </a:rPr>
              <a:t> preference (0/1) + confidence (based on occurence)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Reconstructs some of the user events based on others (not the full set)</a:t>
            </a:r>
          </a:p>
          <a:p>
            <a:pPr lvl="2"/>
            <a:r>
              <a:rPr lang="hu-HU" dirty="0">
                <a:sym typeface="Wingdings" panose="05000000000000000000" pitchFamily="2" charset="2"/>
              </a:rPr>
              <a:t>Random ordering of user events</a:t>
            </a:r>
          </a:p>
          <a:p>
            <a:pPr lvl="2"/>
            <a:r>
              <a:rPr lang="hu-HU" dirty="0">
                <a:sym typeface="Wingdings" panose="05000000000000000000" pitchFamily="2" charset="2"/>
              </a:rPr>
              <a:t>Reconstruct the preference i, based on preferences and confidences up to i-1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Loss is weighted by </a:t>
            </a:r>
            <a:r>
              <a:rPr lang="hu-HU" dirty="0" smtClean="0">
                <a:sym typeface="Wingdings" panose="05000000000000000000" pitchFamily="2" charset="2"/>
              </a:rPr>
              <a:t>confidences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2904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Applications: app recommendations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hu-HU" dirty="0" smtClean="0"/>
              <a:t>Wide &amp; Deep Learning </a:t>
            </a:r>
            <a:r>
              <a:rPr lang="hu-HU" dirty="0" smtClean="0">
                <a:solidFill>
                  <a:schemeClr val="accent1"/>
                </a:solidFill>
              </a:rPr>
              <a:t>[Cheng </a:t>
            </a:r>
            <a:r>
              <a:rPr lang="hu-HU" dirty="0">
                <a:solidFill>
                  <a:schemeClr val="accent1"/>
                </a:solidFill>
              </a:rPr>
              <a:t>et. al, 2016</a:t>
            </a:r>
            <a:r>
              <a:rPr lang="hu-HU" dirty="0" smtClean="0">
                <a:solidFill>
                  <a:schemeClr val="accent1"/>
                </a:solidFill>
              </a:rPr>
              <a:t>]</a:t>
            </a:r>
          </a:p>
          <a:p>
            <a:r>
              <a:rPr lang="hu-HU" dirty="0" smtClean="0"/>
              <a:t>Ranking of results matching a query</a:t>
            </a:r>
          </a:p>
          <a:p>
            <a:r>
              <a:rPr lang="hu-HU" dirty="0" smtClean="0"/>
              <a:t>Combination of two models</a:t>
            </a:r>
          </a:p>
          <a:p>
            <a:pPr lvl="1"/>
            <a:r>
              <a:rPr lang="hu-HU" dirty="0" smtClean="0"/>
              <a:t>Deep neural network</a:t>
            </a:r>
          </a:p>
          <a:p>
            <a:pPr lvl="2"/>
            <a:r>
              <a:rPr lang="hu-HU" dirty="0" smtClean="0"/>
              <a:t>On embedded item features</a:t>
            </a:r>
          </a:p>
          <a:p>
            <a:pPr lvl="2"/>
            <a:r>
              <a:rPr lang="hu-HU" dirty="0" smtClean="0"/>
              <a:t>„Generalization”</a:t>
            </a:r>
          </a:p>
          <a:p>
            <a:pPr lvl="1"/>
            <a:r>
              <a:rPr lang="hu-HU" dirty="0" smtClean="0"/>
              <a:t>Linear model</a:t>
            </a:r>
          </a:p>
          <a:p>
            <a:pPr lvl="2"/>
            <a:r>
              <a:rPr lang="hu-HU" dirty="0" smtClean="0"/>
              <a:t>On embedded item features</a:t>
            </a:r>
          </a:p>
          <a:p>
            <a:pPr lvl="2"/>
            <a:r>
              <a:rPr lang="hu-HU" dirty="0" smtClean="0"/>
              <a:t>And cross product of item features</a:t>
            </a:r>
          </a:p>
          <a:p>
            <a:pPr lvl="2"/>
            <a:r>
              <a:rPr lang="hu-HU" dirty="0" smtClean="0"/>
              <a:t>„Memorization”</a:t>
            </a:r>
          </a:p>
          <a:p>
            <a:pPr lvl="1"/>
            <a:r>
              <a:rPr lang="hu-HU" dirty="0" smtClean="0"/>
              <a:t>Joint training</a:t>
            </a:r>
          </a:p>
          <a:p>
            <a:pPr lvl="1"/>
            <a:r>
              <a:rPr lang="hu-HU" dirty="0" smtClean="0"/>
              <a:t>Logistic loss</a:t>
            </a:r>
          </a:p>
          <a:p>
            <a:r>
              <a:rPr lang="hu-HU" dirty="0" smtClean="0"/>
              <a:t>Improved online performance</a:t>
            </a:r>
          </a:p>
          <a:p>
            <a:pPr lvl="1"/>
            <a:r>
              <a:rPr lang="hu-HU" dirty="0" smtClean="0"/>
              <a:t>+2.9% deep over wide</a:t>
            </a:r>
          </a:p>
          <a:p>
            <a:pPr lvl="1"/>
            <a:r>
              <a:rPr lang="hu-HU" dirty="0" smtClean="0"/>
              <a:t>+3.9% deep+wide over wide</a:t>
            </a:r>
          </a:p>
          <a:p>
            <a:pPr lvl="2"/>
            <a:endParaRPr lang="hu-H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390" y="2938045"/>
            <a:ext cx="4290518" cy="200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735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Neural Networks - Neuron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63581" y="2057686"/>
                <a:ext cx="5548580" cy="391548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hu-HU" sz="2000" dirty="0" smtClean="0"/>
                  <a:t>R</a:t>
                </a:r>
                <a:r>
                  <a:rPr lang="en-US" sz="2000" dirty="0" err="1" smtClean="0"/>
                  <a:t>ough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abstraction of the human neuron</a:t>
                </a:r>
              </a:p>
              <a:p>
                <a:pPr lvl="1"/>
                <a:r>
                  <a:rPr lang="en-US" sz="1800" dirty="0"/>
                  <a:t>Receives inputs (signals)</a:t>
                </a:r>
              </a:p>
              <a:p>
                <a:pPr lvl="1"/>
                <a:r>
                  <a:rPr lang="en-US" sz="1800" dirty="0"/>
                  <a:t>Sum weighted inputs is big enough </a:t>
                </a:r>
                <a:r>
                  <a:rPr lang="en-US" sz="1800" dirty="0">
                    <a:sym typeface="Wingdings" panose="05000000000000000000" pitchFamily="2" charset="2"/>
                  </a:rPr>
                  <a:t> </a:t>
                </a:r>
                <a:r>
                  <a:rPr lang="en-US" sz="1800" dirty="0" smtClean="0">
                    <a:sym typeface="Wingdings" panose="05000000000000000000" pitchFamily="2" charset="2"/>
                  </a:rPr>
                  <a:t>signal</a:t>
                </a:r>
                <a:endParaRPr lang="hu-HU" sz="1800" dirty="0" smtClean="0">
                  <a:sym typeface="Wingdings" panose="05000000000000000000" pitchFamily="2" charset="2"/>
                </a:endParaRPr>
              </a:p>
              <a:p>
                <a:pPr lvl="2"/>
                <a:r>
                  <a:rPr lang="hu-HU" sz="1600" dirty="0" smtClean="0">
                    <a:sym typeface="Wingdings" panose="05000000000000000000" pitchFamily="2" charset="2"/>
                  </a:rPr>
                  <a:t>Non-continuous step function is approximated by sigmoid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hu-HU" sz="1400" b="0" i="1" smtClean="0">
                        <a:latin typeface="Cambria Math"/>
                        <a:sym typeface="Wingdings" panose="05000000000000000000" pitchFamily="2" charset="2"/>
                      </a:rPr>
                      <m:t>𝜎</m:t>
                    </m:r>
                    <m:d>
                      <m:dPr>
                        <m:ctrlPr>
                          <a:rPr lang="hu-HU" sz="1400" b="0" i="1" smtClean="0">
                            <a:latin typeface="Cambria Math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hu-HU" sz="1400" b="0" i="1" smtClean="0">
                            <a:latin typeface="Cambria Math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  <m:r>
                      <a:rPr lang="hu-HU" sz="1400" b="0" i="1" smtClean="0">
                        <a:latin typeface="Cambria Math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hu-HU" sz="1400" b="0" i="1" smtClean="0">
                            <a:latin typeface="Cambria Math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hu-HU" sz="1400" b="0" i="1" smtClean="0">
                            <a:latin typeface="Cambria Math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hu-HU" sz="1400" b="0" i="1" smtClean="0">
                            <a:latin typeface="Cambria Math"/>
                            <a:sym typeface="Wingdings" panose="05000000000000000000" pitchFamily="2" charset="2"/>
                          </a:rPr>
                          <m:t>1+</m:t>
                        </m:r>
                        <m:sSup>
                          <m:sSupPr>
                            <m:ctrlPr>
                              <a:rPr lang="hu-HU" sz="1400" b="0" i="1" smtClean="0"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hu-HU" sz="1400" b="0" i="1" smtClean="0">
                                <a:latin typeface="Cambria Math"/>
                                <a:sym typeface="Wingdings" panose="05000000000000000000" pitchFamily="2" charset="2"/>
                              </a:rPr>
                              <m:t>𝑒</m:t>
                            </m:r>
                          </m:e>
                          <m:sup>
                            <m:r>
                              <a:rPr lang="hu-HU" sz="1400" b="0" i="1" smtClean="0">
                                <a:latin typeface="Cambria Math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lang="hu-HU" sz="1400" b="0" i="1" smtClean="0">
                                <a:latin typeface="Cambria Math"/>
                                <a:sym typeface="Wingdings" panose="05000000000000000000" pitchFamily="2" charset="2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hu-HU" sz="1400" dirty="0" smtClean="0">
                  <a:sym typeface="Wingdings" panose="05000000000000000000" pitchFamily="2" charset="2"/>
                </a:endParaRP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hu-HU" sz="1400" b="0" i="1" smtClean="0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hu-HU" sz="1400" b="0" i="1" smtClean="0">
                            <a:latin typeface="Cambria Math"/>
                            <a:sym typeface="Wingdings" panose="05000000000000000000" pitchFamily="2" charset="2"/>
                          </a:rPr>
                          <m:t>𝜎</m:t>
                        </m:r>
                      </m:e>
                      <m:sup>
                        <m:r>
                          <a:rPr lang="hu-HU" sz="1400" b="0" i="1" smtClean="0">
                            <a:latin typeface="Cambria Math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hu-HU" sz="1400" b="0" i="1" smtClean="0">
                            <a:latin typeface="Cambria Math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hu-HU" sz="1400" b="0" i="1" smtClean="0">
                            <a:latin typeface="Cambria Math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  <m:r>
                      <a:rPr lang="hu-HU" sz="1400" b="0" i="1" smtClean="0">
                        <a:latin typeface="Cambria Math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ctrlPr>
                          <a:rPr lang="hu-HU" sz="1400" b="0" i="1" smtClean="0">
                            <a:latin typeface="Cambria Math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hu-HU" sz="1400" b="0" i="1" smtClean="0">
                            <a:latin typeface="Cambria Math"/>
                            <a:sym typeface="Wingdings" panose="05000000000000000000" pitchFamily="2" charset="2"/>
                          </a:rPr>
                          <m:t>1−</m:t>
                        </m:r>
                        <m:r>
                          <a:rPr lang="hu-HU" sz="1400" b="0" i="1" smtClean="0">
                            <a:latin typeface="Cambria Math"/>
                            <a:sym typeface="Wingdings" panose="05000000000000000000" pitchFamily="2" charset="2"/>
                          </a:rPr>
                          <m:t>𝜎</m:t>
                        </m:r>
                        <m:d>
                          <m:dPr>
                            <m:ctrlPr>
                              <a:rPr lang="hu-HU" sz="1400" b="0" i="1" smtClean="0"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hu-HU" sz="1400" b="0" i="1" smtClean="0">
                                <a:latin typeface="Cambria Math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hu-HU" sz="1400" b="0" i="1" smtClean="0">
                        <a:latin typeface="Cambria Math"/>
                        <a:sym typeface="Wingdings" panose="05000000000000000000" pitchFamily="2" charset="2"/>
                      </a:rPr>
                      <m:t>𝜎</m:t>
                    </m:r>
                    <m:d>
                      <m:dPr>
                        <m:ctrlPr>
                          <a:rPr lang="hu-HU" sz="1400" b="0" i="1" smtClean="0">
                            <a:latin typeface="Cambria Math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hu-HU" sz="1400" b="0" i="1" smtClean="0">
                            <a:latin typeface="Cambria Math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endParaRPr lang="en-US" sz="14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sz="1800" dirty="0">
                    <a:sym typeface="Wingdings" panose="05000000000000000000" pitchFamily="2" charset="2"/>
                  </a:rPr>
                  <a:t>Amplifiers and inhibitors</a:t>
                </a:r>
              </a:p>
              <a:p>
                <a:pPr lvl="1"/>
                <a:r>
                  <a:rPr lang="en-US" sz="1800" dirty="0">
                    <a:sym typeface="Wingdings" panose="05000000000000000000" pitchFamily="2" charset="2"/>
                  </a:rPr>
                  <a:t>Basic pattern recognition</a:t>
                </a:r>
                <a:endParaRPr lang="en-US" sz="1800" dirty="0"/>
              </a:p>
              <a:p>
                <a:r>
                  <a:rPr lang="hu-HU" sz="2000" dirty="0" smtClean="0"/>
                  <a:t>The combination of a linear model and an activation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hu-HU" sz="1500" b="0" i="1" smtClean="0">
                        <a:latin typeface="Cambria Math"/>
                      </a:rPr>
                      <m:t>𝑦</m:t>
                    </m:r>
                    <m:r>
                      <a:rPr lang="hu-HU" sz="1500" b="0" i="1" smtClean="0">
                        <a:latin typeface="Cambria Math"/>
                      </a:rPr>
                      <m:t>=</m:t>
                    </m:r>
                    <m:r>
                      <a:rPr lang="hu-HU" sz="15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hu-HU" sz="1500" b="0" i="1" smtClean="0">
                            <a:latin typeface="Cambria Math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hu-HU" sz="1500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hu-HU" sz="1500" b="0" i="1" smtClean="0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hu-HU" sz="15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500" b="0" i="1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hu-HU" sz="15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hu-HU" sz="15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5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hu-HU" sz="15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hu-HU" sz="1500" b="0" i="1" smtClean="0">
                            <a:latin typeface="Cambria Math"/>
                          </a:rPr>
                          <m:t>+</m:t>
                        </m:r>
                        <m:r>
                          <a:rPr lang="hu-HU" sz="1500" b="0" i="1" smtClean="0">
                            <a:latin typeface="Cambria Math"/>
                          </a:rPr>
                          <m:t>𝑏</m:t>
                        </m:r>
                      </m:e>
                    </m:d>
                  </m:oMath>
                </a14:m>
                <a:endParaRPr lang="hu-HU" sz="15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63581" y="2057686"/>
                <a:ext cx="5548580" cy="3915485"/>
              </a:xfrm>
              <a:blipFill rotWithShape="1">
                <a:blip r:embed="rId2"/>
                <a:stretch>
                  <a:fillRect l="-1319" t="-2336" b="-1059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llipszis 3"/>
          <p:cNvSpPr/>
          <p:nvPr/>
        </p:nvSpPr>
        <p:spPr>
          <a:xfrm>
            <a:off x="6902508" y="2238905"/>
            <a:ext cx="1152128" cy="11856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églalap 4"/>
              <p:cNvSpPr/>
              <p:nvPr/>
            </p:nvSpPr>
            <p:spPr>
              <a:xfrm>
                <a:off x="8233180" y="2543697"/>
                <a:ext cx="576064" cy="576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400" b="0" i="1" smtClean="0">
                          <a:latin typeface="Cambria Math"/>
                        </a:rPr>
                        <m:t>𝑓</m:t>
                      </m:r>
                      <m:r>
                        <a:rPr lang="hu-HU" sz="1400" b="0" i="1" smtClean="0">
                          <a:latin typeface="Cambria Math"/>
                        </a:rPr>
                        <m:t>(.)</m:t>
                      </m:r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6" name="Téglalap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180" y="2543697"/>
                <a:ext cx="576064" cy="57606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Egyenes összekötő nyíllal 9"/>
          <p:cNvCxnSpPr>
            <a:endCxn id="5" idx="1"/>
          </p:cNvCxnSpPr>
          <p:nvPr/>
        </p:nvCxnSpPr>
        <p:spPr>
          <a:xfrm>
            <a:off x="6542468" y="2238905"/>
            <a:ext cx="528765" cy="17363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nyíllal 11"/>
          <p:cNvCxnSpPr>
            <a:endCxn id="5" idx="2"/>
          </p:cNvCxnSpPr>
          <p:nvPr/>
        </p:nvCxnSpPr>
        <p:spPr>
          <a:xfrm>
            <a:off x="6470460" y="2831729"/>
            <a:ext cx="43204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nyíllal 14"/>
          <p:cNvCxnSpPr>
            <a:endCxn id="5" idx="3"/>
          </p:cNvCxnSpPr>
          <p:nvPr/>
        </p:nvCxnSpPr>
        <p:spPr>
          <a:xfrm flipV="1">
            <a:off x="6542468" y="3250919"/>
            <a:ext cx="528765" cy="14011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19"/>
          <p:cNvCxnSpPr>
            <a:stCxn id="5" idx="6"/>
            <a:endCxn id="6" idx="1"/>
          </p:cNvCxnSpPr>
          <p:nvPr/>
        </p:nvCxnSpPr>
        <p:spPr>
          <a:xfrm>
            <a:off x="8054636" y="2831729"/>
            <a:ext cx="17854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21"/>
          <p:cNvCxnSpPr>
            <a:stCxn id="6" idx="3"/>
          </p:cNvCxnSpPr>
          <p:nvPr/>
        </p:nvCxnSpPr>
        <p:spPr>
          <a:xfrm>
            <a:off x="8809244" y="2831729"/>
            <a:ext cx="21602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882200" y="2480543"/>
                <a:ext cx="1172436" cy="702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hu-HU" sz="14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hu-HU" sz="1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hu-HU" sz="140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hu-HU" sz="14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40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hu-HU" sz="14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hu-HU" sz="14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14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hu-HU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200" y="2480543"/>
                <a:ext cx="1172436" cy="70237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502107" y="2057094"/>
                <a:ext cx="3687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1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07" y="2057094"/>
                <a:ext cx="368754" cy="27699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423835" y="2561388"/>
                <a:ext cx="3723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2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1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835" y="2561388"/>
                <a:ext cx="372345" cy="27699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457709" y="3114034"/>
                <a:ext cx="3723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2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hu-HU" sz="12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709" y="3114034"/>
                <a:ext cx="372345" cy="27699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6974730"/>
              </p:ext>
            </p:extLst>
          </p:nvPr>
        </p:nvGraphicFramePr>
        <p:xfrm>
          <a:off x="6012160" y="3501008"/>
          <a:ext cx="3013108" cy="2117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52129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Applications: video recommendations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3581" y="2057686"/>
            <a:ext cx="5801462" cy="4395649"/>
          </a:xfrm>
        </p:spPr>
        <p:txBody>
          <a:bodyPr>
            <a:normAutofit fontScale="62500" lnSpcReduction="20000"/>
          </a:bodyPr>
          <a:lstStyle/>
          <a:p>
            <a:r>
              <a:rPr lang="hu-HU" dirty="0" smtClean="0"/>
              <a:t>YouTube Recommender </a:t>
            </a:r>
            <a:r>
              <a:rPr lang="hu-HU" dirty="0" smtClean="0">
                <a:solidFill>
                  <a:schemeClr val="accent1"/>
                </a:solidFill>
              </a:rPr>
              <a:t>[Covington </a:t>
            </a:r>
            <a:r>
              <a:rPr lang="hu-HU" dirty="0">
                <a:solidFill>
                  <a:schemeClr val="accent1"/>
                </a:solidFill>
              </a:rPr>
              <a:t>et. al, 2016</a:t>
            </a:r>
            <a:r>
              <a:rPr lang="hu-HU" dirty="0" smtClean="0">
                <a:solidFill>
                  <a:schemeClr val="accent1"/>
                </a:solidFill>
              </a:rPr>
              <a:t>]</a:t>
            </a:r>
          </a:p>
          <a:p>
            <a:pPr lvl="1"/>
            <a:r>
              <a:rPr lang="hu-HU" dirty="0" smtClean="0"/>
              <a:t>Two networks</a:t>
            </a:r>
          </a:p>
          <a:p>
            <a:pPr lvl="1"/>
            <a:r>
              <a:rPr lang="hu-HU" dirty="0" smtClean="0"/>
              <a:t>Candidate generation</a:t>
            </a:r>
          </a:p>
          <a:p>
            <a:pPr lvl="2"/>
            <a:r>
              <a:rPr lang="hu-HU" dirty="0"/>
              <a:t>Recommendations as </a:t>
            </a:r>
            <a:r>
              <a:rPr lang="hu-HU" dirty="0" smtClean="0"/>
              <a:t>classification</a:t>
            </a:r>
          </a:p>
          <a:p>
            <a:pPr lvl="3"/>
            <a:r>
              <a:rPr lang="hu-HU" dirty="0" smtClean="0"/>
              <a:t>Items clicked / not clicked when were recommended</a:t>
            </a:r>
            <a:endParaRPr lang="hu-HU" dirty="0"/>
          </a:p>
          <a:p>
            <a:pPr lvl="2"/>
            <a:r>
              <a:rPr lang="hu-HU" dirty="0"/>
              <a:t>Feedforward network on many features</a:t>
            </a:r>
          </a:p>
          <a:p>
            <a:pPr lvl="3"/>
            <a:r>
              <a:rPr lang="hu-HU" dirty="0"/>
              <a:t>Average watch embedding vector of user (last few items)</a:t>
            </a:r>
          </a:p>
          <a:p>
            <a:pPr lvl="3"/>
            <a:r>
              <a:rPr lang="hu-HU" dirty="0"/>
              <a:t>Average search embedding vector of user (last few searches)</a:t>
            </a:r>
          </a:p>
          <a:p>
            <a:pPr lvl="3"/>
            <a:r>
              <a:rPr lang="hu-HU" dirty="0"/>
              <a:t>User </a:t>
            </a:r>
            <a:r>
              <a:rPr lang="hu-HU" dirty="0" smtClean="0"/>
              <a:t>attributes</a:t>
            </a:r>
          </a:p>
          <a:p>
            <a:pPr lvl="3"/>
            <a:r>
              <a:rPr lang="hu-HU" dirty="0" smtClean="0"/>
              <a:t>Geographic embedding</a:t>
            </a:r>
          </a:p>
          <a:p>
            <a:pPr lvl="2"/>
            <a:r>
              <a:rPr lang="hu-HU" dirty="0" smtClean="0"/>
              <a:t>Negative item sampling + softmax</a:t>
            </a:r>
          </a:p>
          <a:p>
            <a:pPr lvl="1"/>
            <a:r>
              <a:rPr lang="hu-HU" dirty="0" smtClean="0"/>
              <a:t>Reranking</a:t>
            </a:r>
          </a:p>
          <a:p>
            <a:pPr lvl="2"/>
            <a:r>
              <a:rPr lang="hu-HU" dirty="0" smtClean="0"/>
              <a:t>More features</a:t>
            </a:r>
          </a:p>
          <a:p>
            <a:pPr lvl="3"/>
            <a:r>
              <a:rPr lang="hu-HU" dirty="0" smtClean="0"/>
              <a:t>Actual video embedding</a:t>
            </a:r>
          </a:p>
          <a:p>
            <a:pPr lvl="3"/>
            <a:r>
              <a:rPr lang="hu-HU" dirty="0" smtClean="0"/>
              <a:t>Average video embedding of watched videos</a:t>
            </a:r>
          </a:p>
          <a:p>
            <a:pPr lvl="3"/>
            <a:r>
              <a:rPr lang="hu-HU" dirty="0" smtClean="0"/>
              <a:t>Language information</a:t>
            </a:r>
          </a:p>
          <a:p>
            <a:pPr lvl="3"/>
            <a:r>
              <a:rPr lang="hu-HU" dirty="0" smtClean="0"/>
              <a:t>Time since last watch</a:t>
            </a:r>
          </a:p>
          <a:p>
            <a:pPr lvl="3"/>
            <a:r>
              <a:rPr lang="hu-HU" dirty="0" smtClean="0"/>
              <a:t>Etc.</a:t>
            </a:r>
          </a:p>
          <a:p>
            <a:pPr lvl="2"/>
            <a:r>
              <a:rPr lang="hu-HU" dirty="0" smtClean="0"/>
              <a:t>Weighted logistic regression on the top of the network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7" t="8519"/>
          <a:stretch/>
        </p:blipFill>
        <p:spPr bwMode="auto">
          <a:xfrm>
            <a:off x="6012874" y="4437112"/>
            <a:ext cx="3131591" cy="2016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042" y="1556793"/>
            <a:ext cx="2855467" cy="2448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828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References</a:t>
            </a:r>
            <a:endParaRPr lang="hu-HU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63580" y="2057686"/>
            <a:ext cx="8216841" cy="4755690"/>
          </a:xfrm>
        </p:spPr>
        <p:txBody>
          <a:bodyPr>
            <a:normAutofit fontScale="32500" lnSpcReduction="20000"/>
          </a:bodyPr>
          <a:lstStyle/>
          <a:p>
            <a:r>
              <a:rPr lang="hu-HU" dirty="0" smtClean="0"/>
              <a:t>[Cheng et. al, 2016] HT. Cheng, L. Koc, J. Harmsen, T. Shaked, T. Chandra, H. Aradhye, G. Anderson, G. Corrado, W. Chai, M. Ispir, </a:t>
            </a:r>
            <a:r>
              <a:rPr lang="en-US" dirty="0" smtClean="0"/>
              <a:t>R</a:t>
            </a:r>
            <a:r>
              <a:rPr lang="hu-HU" dirty="0" smtClean="0"/>
              <a:t>.</a:t>
            </a:r>
            <a:r>
              <a:rPr lang="en-US" dirty="0" smtClean="0"/>
              <a:t> </a:t>
            </a:r>
            <a:r>
              <a:rPr lang="en-US" dirty="0"/>
              <a:t>Anil, </a:t>
            </a:r>
            <a:r>
              <a:rPr lang="en-US" dirty="0" smtClean="0"/>
              <a:t>Z</a:t>
            </a:r>
            <a:r>
              <a:rPr lang="hu-HU" dirty="0" smtClean="0"/>
              <a:t>.</a:t>
            </a:r>
            <a:r>
              <a:rPr lang="en-US" dirty="0" smtClean="0"/>
              <a:t> </a:t>
            </a:r>
            <a:r>
              <a:rPr lang="en-US" dirty="0" err="1"/>
              <a:t>Haque</a:t>
            </a:r>
            <a:r>
              <a:rPr lang="en-US" dirty="0"/>
              <a:t>, </a:t>
            </a:r>
            <a:r>
              <a:rPr lang="en-US" dirty="0" smtClean="0"/>
              <a:t>L</a:t>
            </a:r>
            <a:r>
              <a:rPr lang="hu-HU" dirty="0" smtClean="0"/>
              <a:t>.</a:t>
            </a:r>
            <a:r>
              <a:rPr lang="en-US" dirty="0" smtClean="0"/>
              <a:t> </a:t>
            </a:r>
            <a:r>
              <a:rPr lang="en-US" dirty="0"/>
              <a:t>Hong, </a:t>
            </a:r>
            <a:r>
              <a:rPr lang="en-US" dirty="0" smtClean="0"/>
              <a:t>V</a:t>
            </a:r>
            <a:r>
              <a:rPr lang="hu-HU" dirty="0" smtClean="0"/>
              <a:t>.</a:t>
            </a:r>
            <a:r>
              <a:rPr lang="en-US" dirty="0" smtClean="0"/>
              <a:t> </a:t>
            </a:r>
            <a:r>
              <a:rPr lang="en-US" dirty="0"/>
              <a:t>Jain, </a:t>
            </a:r>
            <a:r>
              <a:rPr lang="en-US" dirty="0" smtClean="0"/>
              <a:t>X</a:t>
            </a:r>
            <a:r>
              <a:rPr lang="hu-HU" dirty="0" smtClean="0"/>
              <a:t>.</a:t>
            </a:r>
            <a:r>
              <a:rPr lang="en-US" dirty="0" smtClean="0"/>
              <a:t> </a:t>
            </a:r>
            <a:r>
              <a:rPr lang="en-US" dirty="0"/>
              <a:t>Liu, </a:t>
            </a:r>
            <a:r>
              <a:rPr lang="en-US" dirty="0" smtClean="0"/>
              <a:t>H</a:t>
            </a:r>
            <a:r>
              <a:rPr lang="hu-HU" dirty="0" smtClean="0"/>
              <a:t>.</a:t>
            </a:r>
            <a:r>
              <a:rPr lang="en-US" dirty="0" smtClean="0"/>
              <a:t> Shah</a:t>
            </a:r>
            <a:r>
              <a:rPr lang="hu-HU" dirty="0" smtClean="0"/>
              <a:t>: Wide &amp; Deep </a:t>
            </a:r>
            <a:r>
              <a:rPr lang="hu-HU" dirty="0"/>
              <a:t>L</a:t>
            </a:r>
            <a:r>
              <a:rPr lang="hu-HU" dirty="0" smtClean="0"/>
              <a:t>earning for Recommender </a:t>
            </a:r>
            <a:r>
              <a:rPr lang="hu-HU" dirty="0"/>
              <a:t>S</a:t>
            </a:r>
            <a:r>
              <a:rPr lang="hu-HU" dirty="0" smtClean="0"/>
              <a:t>ystems. 1st Workshop on Deep Learning for Recommender Systems (DLRS 2016).</a:t>
            </a:r>
          </a:p>
          <a:p>
            <a:r>
              <a:rPr lang="hu-HU" dirty="0" smtClean="0"/>
              <a:t>[Covington et. al, 2016] P. Covington, J. Adams, E. Sargin: Deep Neural Networks for YouTube Recommendations. 10th ACM Conference on Recommender Systems (RecSys’16).</a:t>
            </a:r>
          </a:p>
          <a:p>
            <a:r>
              <a:rPr lang="hu-HU" dirty="0" smtClean="0"/>
              <a:t>[Dai et. al, 2016] H. Dai, Y. Wang, R. Trivedi, L. Song: Recurrent Co-Evolutionary </a:t>
            </a:r>
            <a:r>
              <a:rPr lang="hu-HU" dirty="0"/>
              <a:t>L</a:t>
            </a:r>
            <a:r>
              <a:rPr lang="hu-HU" dirty="0" smtClean="0"/>
              <a:t>atent </a:t>
            </a:r>
            <a:r>
              <a:rPr lang="hu-HU" dirty="0"/>
              <a:t>F</a:t>
            </a:r>
            <a:r>
              <a:rPr lang="hu-HU" dirty="0" smtClean="0"/>
              <a:t>eature </a:t>
            </a:r>
            <a:r>
              <a:rPr lang="hu-HU" dirty="0"/>
              <a:t>P</a:t>
            </a:r>
            <a:r>
              <a:rPr lang="hu-HU" dirty="0" smtClean="0"/>
              <a:t>rocesses for Continuous-time Recommendation. 1st Workshop on Deep Learning for Recommender Systems (DLRS 2016).</a:t>
            </a:r>
          </a:p>
          <a:p>
            <a:r>
              <a:rPr lang="hu-HU" dirty="0" smtClean="0"/>
              <a:t>[Elkahky et. al, 2015] A. M. Elkahky, Y. Song, X. He: </a:t>
            </a:r>
            <a:r>
              <a:rPr lang="en-US" dirty="0" smtClean="0"/>
              <a:t>A </a:t>
            </a:r>
            <a:r>
              <a:rPr lang="en-US" dirty="0"/>
              <a:t>Multi-View Deep Learning Approach for Cross Domain User Modeling in Recommendation </a:t>
            </a:r>
            <a:r>
              <a:rPr lang="en-US" dirty="0" smtClean="0"/>
              <a:t>Systems</a:t>
            </a:r>
            <a:r>
              <a:rPr lang="hu-HU" dirty="0" smtClean="0"/>
              <a:t>. </a:t>
            </a:r>
            <a:r>
              <a:rPr lang="en-US" dirty="0"/>
              <a:t>24th International Conference on World Wide </a:t>
            </a:r>
            <a:r>
              <a:rPr lang="en-US" dirty="0" smtClean="0"/>
              <a:t>Web</a:t>
            </a:r>
            <a:r>
              <a:rPr lang="hu-HU" dirty="0" smtClean="0"/>
              <a:t> (WWW’15). [Paterek, 2007] A. Paterek: </a:t>
            </a:r>
            <a:r>
              <a:rPr lang="en-US" dirty="0" smtClean="0"/>
              <a:t>Improving regularized singular value decomposition for collaborative filtering</a:t>
            </a:r>
            <a:r>
              <a:rPr lang="hu-HU" dirty="0" smtClean="0"/>
              <a:t>. </a:t>
            </a:r>
            <a:r>
              <a:rPr lang="en-US" dirty="0" smtClean="0"/>
              <a:t>KDD </a:t>
            </a:r>
            <a:r>
              <a:rPr lang="en-US" dirty="0"/>
              <a:t>Cup and </a:t>
            </a:r>
            <a:r>
              <a:rPr lang="en-US" dirty="0" smtClean="0"/>
              <a:t>Workshop</a:t>
            </a:r>
            <a:r>
              <a:rPr lang="hu-HU" dirty="0" smtClean="0"/>
              <a:t> 2007.</a:t>
            </a:r>
          </a:p>
          <a:p>
            <a:r>
              <a:rPr lang="hu-HU" dirty="0" smtClean="0"/>
              <a:t>[Paterek, 2007] A. Paterek: </a:t>
            </a:r>
            <a:r>
              <a:rPr lang="en-US" dirty="0"/>
              <a:t>Improving regularized singular value decomposition for collaborative </a:t>
            </a:r>
            <a:r>
              <a:rPr lang="en-US" dirty="0" smtClean="0"/>
              <a:t>filtering</a:t>
            </a:r>
            <a:r>
              <a:rPr lang="hu-HU" dirty="0" smtClean="0"/>
              <a:t>. KDD Cup 2007 Workshop.</a:t>
            </a:r>
          </a:p>
          <a:p>
            <a:r>
              <a:rPr lang="hu-HU" dirty="0" smtClean="0"/>
              <a:t>[Pilászy &amp; Tikk, 2009] I. Pilászy, D. Tikk: </a:t>
            </a:r>
            <a:r>
              <a:rPr lang="en-US" dirty="0"/>
              <a:t>Recommending new movies: even a few ratings are more valuable than </a:t>
            </a:r>
            <a:r>
              <a:rPr lang="en-US" dirty="0" smtClean="0"/>
              <a:t>metadata</a:t>
            </a:r>
            <a:r>
              <a:rPr lang="hu-HU" dirty="0" smtClean="0"/>
              <a:t>. 3rd ACM Conference on Recommender Systems (RecSys’09).</a:t>
            </a:r>
          </a:p>
          <a:p>
            <a:r>
              <a:rPr lang="hu-HU" dirty="0" smtClean="0"/>
              <a:t>[Qu et. al, 2016] Y. Qu, H. Cai, K. Ren, W. Zhang, Y. Yu: </a:t>
            </a:r>
            <a:r>
              <a:rPr lang="en-US" dirty="0" smtClean="0"/>
              <a:t>Product-based Neural Networks for User Response</a:t>
            </a:r>
            <a:r>
              <a:rPr lang="hu-HU" dirty="0" smtClean="0"/>
              <a:t> </a:t>
            </a:r>
            <a:r>
              <a:rPr lang="en-US" dirty="0" smtClean="0"/>
              <a:t>Prediction</a:t>
            </a:r>
            <a:r>
              <a:rPr lang="hu-HU" dirty="0" smtClean="0"/>
              <a:t>.</a:t>
            </a:r>
            <a:r>
              <a:rPr lang="en-US" dirty="0" smtClean="0"/>
              <a:t> 16th </a:t>
            </a:r>
            <a:r>
              <a:rPr lang="en-US" dirty="0"/>
              <a:t>International Conference </a:t>
            </a:r>
            <a:r>
              <a:rPr lang="en-US" dirty="0" smtClean="0"/>
              <a:t>on</a:t>
            </a:r>
            <a:r>
              <a:rPr lang="hu-HU" dirty="0" smtClean="0"/>
              <a:t> </a:t>
            </a:r>
            <a:r>
              <a:rPr lang="en-US" dirty="0" smtClean="0"/>
              <a:t>Data Mining (ICDM</a:t>
            </a:r>
            <a:r>
              <a:rPr lang="hu-HU" dirty="0" smtClean="0"/>
              <a:t> 2016).</a:t>
            </a:r>
          </a:p>
          <a:p>
            <a:r>
              <a:rPr lang="hu-HU" dirty="0" smtClean="0"/>
              <a:t>[Salakhutdinov et. al, 2007] R. Salakhutdinov, A. Mnih, G. Hinton: </a:t>
            </a:r>
            <a:r>
              <a:rPr lang="en-US" dirty="0" smtClean="0"/>
              <a:t>Restricted Boltzmann Machines</a:t>
            </a:r>
            <a:r>
              <a:rPr lang="hu-HU" dirty="0" smtClean="0"/>
              <a:t> </a:t>
            </a:r>
            <a:r>
              <a:rPr lang="en-US" dirty="0" smtClean="0"/>
              <a:t>for Collaborative Filtering</a:t>
            </a:r>
            <a:r>
              <a:rPr lang="hu-HU" dirty="0" smtClean="0"/>
              <a:t>. </a:t>
            </a:r>
            <a:r>
              <a:rPr lang="en-US" dirty="0" smtClean="0"/>
              <a:t>24th </a:t>
            </a:r>
            <a:r>
              <a:rPr lang="hu-HU" dirty="0" smtClean="0"/>
              <a:t>I</a:t>
            </a:r>
            <a:r>
              <a:rPr lang="en-US" dirty="0" err="1" smtClean="0"/>
              <a:t>nternational</a:t>
            </a:r>
            <a:r>
              <a:rPr lang="en-US" dirty="0" smtClean="0"/>
              <a:t> </a:t>
            </a:r>
            <a:r>
              <a:rPr lang="hu-HU" dirty="0" smtClean="0"/>
              <a:t>C</a:t>
            </a:r>
            <a:r>
              <a:rPr lang="en-US" dirty="0" err="1" smtClean="0"/>
              <a:t>onference</a:t>
            </a:r>
            <a:r>
              <a:rPr lang="en-US" dirty="0" smtClean="0"/>
              <a:t> </a:t>
            </a:r>
            <a:r>
              <a:rPr lang="en-US" dirty="0"/>
              <a:t>on Machine </a:t>
            </a:r>
            <a:r>
              <a:rPr lang="hu-HU" dirty="0" smtClean="0"/>
              <a:t>L</a:t>
            </a:r>
            <a:r>
              <a:rPr lang="en-US" dirty="0" smtClean="0"/>
              <a:t>earning</a:t>
            </a:r>
            <a:r>
              <a:rPr lang="hu-HU" dirty="0" smtClean="0"/>
              <a:t> (ICML 2007).</a:t>
            </a:r>
            <a:endParaRPr lang="hu-HU" dirty="0"/>
          </a:p>
          <a:p>
            <a:r>
              <a:rPr lang="hu-HU" dirty="0" smtClean="0"/>
              <a:t>[Song et. al, 2016] Y. Song, A. M. Elkahky, X. He: Multi-Rate Deep Learning for Temporal Recommendation. </a:t>
            </a:r>
            <a:r>
              <a:rPr lang="en-US" dirty="0"/>
              <a:t>39th International ACM SIGIR conference on Research and Development in Information </a:t>
            </a:r>
            <a:r>
              <a:rPr lang="en-US" dirty="0" smtClean="0"/>
              <a:t>Retrieval</a:t>
            </a:r>
            <a:r>
              <a:rPr lang="hu-HU" dirty="0" smtClean="0"/>
              <a:t> (SIGIR’16).</a:t>
            </a:r>
          </a:p>
          <a:p>
            <a:r>
              <a:rPr lang="hu-HU" dirty="0" smtClean="0"/>
              <a:t>[Vincent et. al, 2008] </a:t>
            </a:r>
            <a:r>
              <a:rPr lang="en-US" dirty="0" smtClean="0"/>
              <a:t>P. Vincent, H. </a:t>
            </a:r>
            <a:r>
              <a:rPr lang="en-US" dirty="0" err="1" smtClean="0"/>
              <a:t>Larochelle</a:t>
            </a:r>
            <a:r>
              <a:rPr lang="en-US" dirty="0" smtClean="0"/>
              <a:t>, Y. </a:t>
            </a:r>
            <a:r>
              <a:rPr lang="en-US" dirty="0" err="1" smtClean="0"/>
              <a:t>Bengio</a:t>
            </a:r>
            <a:r>
              <a:rPr lang="en-US" dirty="0" smtClean="0"/>
              <a:t>,</a:t>
            </a:r>
            <a:r>
              <a:rPr lang="hu-HU" dirty="0" smtClean="0"/>
              <a:t> </a:t>
            </a:r>
            <a:r>
              <a:rPr lang="en-US" dirty="0" smtClean="0"/>
              <a:t>P.</a:t>
            </a:r>
            <a:r>
              <a:rPr lang="hu-HU" dirty="0" smtClean="0"/>
              <a:t> </a:t>
            </a:r>
            <a:r>
              <a:rPr lang="en-US" dirty="0" smtClean="0"/>
              <a:t>A. </a:t>
            </a:r>
            <a:r>
              <a:rPr lang="en-US" dirty="0" err="1" smtClean="0"/>
              <a:t>Manzagol</a:t>
            </a:r>
            <a:r>
              <a:rPr lang="hu-HU" dirty="0" smtClean="0"/>
              <a:t>:</a:t>
            </a:r>
            <a:r>
              <a:rPr lang="en-US" dirty="0" smtClean="0"/>
              <a:t> Extracting</a:t>
            </a:r>
            <a:r>
              <a:rPr lang="hu-HU" dirty="0" smtClean="0"/>
              <a:t> </a:t>
            </a:r>
            <a:r>
              <a:rPr lang="en-US" dirty="0" smtClean="0"/>
              <a:t>and </a:t>
            </a:r>
            <a:r>
              <a:rPr lang="hu-HU" dirty="0" smtClean="0"/>
              <a:t>C</a:t>
            </a:r>
            <a:r>
              <a:rPr lang="en-US" dirty="0" err="1" smtClean="0"/>
              <a:t>omposing</a:t>
            </a:r>
            <a:r>
              <a:rPr lang="en-US" dirty="0" smtClean="0"/>
              <a:t> </a:t>
            </a:r>
            <a:r>
              <a:rPr lang="hu-HU" dirty="0" smtClean="0"/>
              <a:t>R</a:t>
            </a:r>
            <a:r>
              <a:rPr lang="en-US" dirty="0" err="1" smtClean="0"/>
              <a:t>obust</a:t>
            </a:r>
            <a:r>
              <a:rPr lang="en-US" dirty="0" smtClean="0"/>
              <a:t> </a:t>
            </a:r>
            <a:r>
              <a:rPr lang="hu-HU" dirty="0" smtClean="0"/>
              <a:t>F</a:t>
            </a:r>
            <a:r>
              <a:rPr lang="en-US" dirty="0" err="1" smtClean="0"/>
              <a:t>eatures</a:t>
            </a:r>
            <a:r>
              <a:rPr lang="en-US" dirty="0" smtClean="0"/>
              <a:t> with </a:t>
            </a:r>
            <a:r>
              <a:rPr lang="hu-HU" dirty="0" smtClean="0"/>
              <a:t>D</a:t>
            </a:r>
            <a:r>
              <a:rPr lang="en-US" dirty="0" err="1" smtClean="0"/>
              <a:t>enoising</a:t>
            </a:r>
            <a:r>
              <a:rPr lang="en-US" dirty="0" smtClean="0"/>
              <a:t> </a:t>
            </a:r>
            <a:r>
              <a:rPr lang="hu-HU" dirty="0" smtClean="0"/>
              <a:t>A</a:t>
            </a:r>
            <a:r>
              <a:rPr lang="en-US" dirty="0" err="1" smtClean="0"/>
              <a:t>utoencoders</a:t>
            </a:r>
            <a:r>
              <a:rPr lang="en-US" dirty="0" smtClean="0"/>
              <a:t>. 25th international </a:t>
            </a:r>
            <a:r>
              <a:rPr lang="hu-HU" dirty="0" smtClean="0"/>
              <a:t>C</a:t>
            </a:r>
            <a:r>
              <a:rPr lang="en-US" dirty="0" err="1" smtClean="0"/>
              <a:t>onference</a:t>
            </a:r>
            <a:r>
              <a:rPr lang="en-US" dirty="0" smtClean="0"/>
              <a:t> on Machine</a:t>
            </a:r>
            <a:r>
              <a:rPr lang="hu-HU" dirty="0" smtClean="0"/>
              <a:t> L</a:t>
            </a:r>
            <a:r>
              <a:rPr lang="en-US" dirty="0" smtClean="0"/>
              <a:t>earning</a:t>
            </a:r>
            <a:r>
              <a:rPr lang="hu-HU" dirty="0" smtClean="0"/>
              <a:t> (ICML </a:t>
            </a:r>
            <a:r>
              <a:rPr lang="en-US" dirty="0" smtClean="0"/>
              <a:t>2008</a:t>
            </a:r>
            <a:r>
              <a:rPr lang="hu-HU" dirty="0" smtClean="0"/>
              <a:t>)</a:t>
            </a:r>
            <a:r>
              <a:rPr lang="en-US" dirty="0" smtClean="0"/>
              <a:t>.</a:t>
            </a:r>
            <a:endParaRPr lang="hu-HU" dirty="0" smtClean="0"/>
          </a:p>
          <a:p>
            <a:r>
              <a:rPr lang="hu-HU" dirty="0" smtClean="0"/>
              <a:t>[Wang et. al, 2015] H. Wang, N. Wang, DY. Yeung: Collaborative Deep Learning for Recommender Systems. 21th ACM SIGKDD International Conference on Knowledge Discovery and Data Mining (KDD’15).</a:t>
            </a:r>
          </a:p>
          <a:p>
            <a:r>
              <a:rPr lang="hu-HU" dirty="0" smtClean="0"/>
              <a:t>[Wang et. al, 2016] H. Wang, X. Shi, DY. Yeung: </a:t>
            </a:r>
            <a:r>
              <a:rPr lang="en-US" dirty="0" smtClean="0"/>
              <a:t>Collaborative Recurrent </a:t>
            </a:r>
            <a:r>
              <a:rPr lang="en-US" dirty="0" err="1" smtClean="0"/>
              <a:t>Autoencoder</a:t>
            </a:r>
            <a:r>
              <a:rPr lang="en-US" dirty="0" smtClean="0"/>
              <a:t>:</a:t>
            </a:r>
            <a:r>
              <a:rPr lang="hu-HU" dirty="0" smtClean="0"/>
              <a:t> </a:t>
            </a:r>
            <a:r>
              <a:rPr lang="en-US" dirty="0" smtClean="0"/>
              <a:t>Recommend while Learning to Fill in the Blanks</a:t>
            </a:r>
            <a:r>
              <a:rPr lang="hu-HU" dirty="0" smtClean="0"/>
              <a:t>. Advances in Neural Information Processing Systems (NIPS 2016).</a:t>
            </a:r>
          </a:p>
          <a:p>
            <a:r>
              <a:rPr lang="hu-HU" dirty="0" smtClean="0"/>
              <a:t>[Wu et. al, 2016] Y. Wu, C. DuBois, A. X. Zheng, M. Ester: Collaborative Denoising Auto-encoders for Top-n Recommender Systems. 9th ACM International Conference on Web Search and Data Mining (WSDM’16)</a:t>
            </a:r>
          </a:p>
          <a:p>
            <a:r>
              <a:rPr lang="hu-HU" dirty="0" smtClean="0"/>
              <a:t>[Zheng et. al, 2016] Y. Zheng, C. Liu, B. Tang, H. Zhou: Neural Autoregressive Collaborative Filtering for Implicit Feedback.  1st Workshop on Deep Learning for Recommender Systems (DLRS 2016).</a:t>
            </a:r>
          </a:p>
        </p:txBody>
      </p:sp>
    </p:spTree>
    <p:extLst>
      <p:ext uri="{BB962C8B-B14F-4D97-AF65-F5344CB8AC3E}">
        <p14:creationId xmlns:p14="http://schemas.microsoft.com/office/powerpoint/2010/main" val="80245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600" dirty="0" smtClean="0"/>
              <a:t>Feature extraction from content for hydrid recommenders</a:t>
            </a:r>
            <a:endParaRPr lang="hu-HU" sz="36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5100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Content features in recommenders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smtClean="0"/>
              <a:t>Hybrid CF+CBF systems</a:t>
            </a:r>
          </a:p>
          <a:p>
            <a:pPr lvl="1"/>
            <a:r>
              <a:rPr lang="hu-HU" dirty="0" smtClean="0"/>
              <a:t>Interaction data + metadata</a:t>
            </a:r>
          </a:p>
          <a:p>
            <a:r>
              <a:rPr lang="hu-HU" dirty="0" smtClean="0"/>
              <a:t>Model based hybrid solutions</a:t>
            </a:r>
          </a:p>
          <a:p>
            <a:pPr lvl="1"/>
            <a:r>
              <a:rPr lang="hu-HU" dirty="0" smtClean="0"/>
              <a:t>Initiliazing</a:t>
            </a:r>
          </a:p>
          <a:p>
            <a:pPr lvl="2"/>
            <a:r>
              <a:rPr lang="hu-HU" dirty="0" smtClean="0"/>
              <a:t>Obtain item representation based on metadata</a:t>
            </a:r>
          </a:p>
          <a:p>
            <a:pPr lvl="2"/>
            <a:r>
              <a:rPr lang="hu-HU" dirty="0" smtClean="0"/>
              <a:t>Use this representation as initial item features</a:t>
            </a:r>
          </a:p>
          <a:p>
            <a:pPr lvl="1"/>
            <a:r>
              <a:rPr lang="hu-HU" dirty="0" smtClean="0"/>
              <a:t>Regularizing</a:t>
            </a:r>
          </a:p>
          <a:p>
            <a:pPr lvl="2"/>
            <a:r>
              <a:rPr lang="hu-HU" dirty="0" smtClean="0"/>
              <a:t>Obtain metadata based representations</a:t>
            </a:r>
          </a:p>
          <a:p>
            <a:pPr lvl="2"/>
            <a:r>
              <a:rPr lang="hu-HU" dirty="0" smtClean="0"/>
              <a:t>The interaction based representation should be close to the metadata based</a:t>
            </a:r>
          </a:p>
          <a:p>
            <a:pPr lvl="2"/>
            <a:r>
              <a:rPr lang="hu-HU" dirty="0"/>
              <a:t>Add regularizing term to </a:t>
            </a:r>
            <a:r>
              <a:rPr lang="hu-HU" dirty="0" smtClean="0"/>
              <a:t>loss of this difference</a:t>
            </a:r>
          </a:p>
          <a:p>
            <a:pPr lvl="1"/>
            <a:r>
              <a:rPr lang="hu-HU" dirty="0" smtClean="0"/>
              <a:t>Joining</a:t>
            </a:r>
          </a:p>
          <a:p>
            <a:pPr lvl="2"/>
            <a:r>
              <a:rPr lang="hu-HU" dirty="0" smtClean="0"/>
              <a:t>Obtain metadata based representations</a:t>
            </a:r>
          </a:p>
          <a:p>
            <a:pPr lvl="2"/>
            <a:r>
              <a:rPr lang="hu-HU" dirty="0" smtClean="0"/>
              <a:t>Have the item feature vector be a concatenation</a:t>
            </a:r>
          </a:p>
          <a:p>
            <a:pPr lvl="3"/>
            <a:r>
              <a:rPr lang="hu-HU" dirty="0" smtClean="0"/>
              <a:t>Fixed metadata based part</a:t>
            </a:r>
          </a:p>
          <a:p>
            <a:pPr lvl="3"/>
            <a:r>
              <a:rPr lang="hu-HU" dirty="0" smtClean="0"/>
              <a:t>Learned interaction based part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3818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Feature extraction from content</a:t>
            </a:r>
            <a:endParaRPr lang="hu-H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3580" y="2057686"/>
            <a:ext cx="8216841" cy="4467658"/>
          </a:xfrm>
        </p:spPr>
        <p:txBody>
          <a:bodyPr>
            <a:normAutofit fontScale="47500" lnSpcReduction="20000"/>
          </a:bodyPr>
          <a:lstStyle/>
          <a:p>
            <a:r>
              <a:rPr lang="hu-HU" dirty="0" smtClean="0"/>
              <a:t>Deep learning is capable of direct feature extraction</a:t>
            </a:r>
          </a:p>
          <a:p>
            <a:pPr lvl="1"/>
            <a:r>
              <a:rPr lang="hu-HU" dirty="0" smtClean="0"/>
              <a:t>Work with content directly</a:t>
            </a:r>
          </a:p>
          <a:p>
            <a:pPr lvl="1"/>
            <a:r>
              <a:rPr lang="hu-HU" dirty="0" smtClean="0"/>
              <a:t>Instead (or beside) metadata</a:t>
            </a:r>
          </a:p>
          <a:p>
            <a:r>
              <a:rPr lang="hu-HU" dirty="0" smtClean="0"/>
              <a:t>Images</a:t>
            </a:r>
          </a:p>
          <a:p>
            <a:pPr lvl="1"/>
            <a:r>
              <a:rPr lang="hu-HU" dirty="0" smtClean="0"/>
              <a:t>E.g.: product pictures, video thumbnails/frames</a:t>
            </a:r>
          </a:p>
          <a:p>
            <a:pPr lvl="1"/>
            <a:r>
              <a:rPr lang="hu-HU" dirty="0" smtClean="0"/>
              <a:t>Extraction: convolutional networks</a:t>
            </a:r>
          </a:p>
          <a:p>
            <a:pPr lvl="1"/>
            <a:r>
              <a:rPr lang="hu-HU" dirty="0" smtClean="0"/>
              <a:t>Applications (e.g.):</a:t>
            </a:r>
          </a:p>
          <a:p>
            <a:pPr lvl="2"/>
            <a:r>
              <a:rPr lang="hu-HU" dirty="0" smtClean="0"/>
              <a:t>Fashion</a:t>
            </a:r>
          </a:p>
          <a:p>
            <a:pPr lvl="2"/>
            <a:r>
              <a:rPr lang="hu-HU" dirty="0" smtClean="0"/>
              <a:t>Video</a:t>
            </a:r>
          </a:p>
          <a:p>
            <a:r>
              <a:rPr lang="hu-HU" dirty="0" smtClean="0"/>
              <a:t>Text</a:t>
            </a:r>
          </a:p>
          <a:p>
            <a:pPr lvl="1"/>
            <a:r>
              <a:rPr lang="hu-HU" dirty="0" smtClean="0"/>
              <a:t>E.g.: product description, content of the product, reviews</a:t>
            </a:r>
          </a:p>
          <a:p>
            <a:pPr lvl="1"/>
            <a:r>
              <a:rPr lang="hu-HU" dirty="0" smtClean="0"/>
              <a:t>Extraction</a:t>
            </a:r>
          </a:p>
          <a:p>
            <a:pPr lvl="2"/>
            <a:r>
              <a:rPr lang="hu-HU" dirty="0" smtClean="0"/>
              <a:t>RNNs</a:t>
            </a:r>
          </a:p>
          <a:p>
            <a:pPr lvl="2"/>
            <a:r>
              <a:rPr lang="hu-HU" dirty="0" smtClean="0"/>
              <a:t>1D convolution networks</a:t>
            </a:r>
          </a:p>
          <a:p>
            <a:pPr lvl="2"/>
            <a:r>
              <a:rPr lang="hu-HU" dirty="0" smtClean="0"/>
              <a:t>Weighted word embeddings</a:t>
            </a:r>
          </a:p>
          <a:p>
            <a:pPr lvl="2"/>
            <a:r>
              <a:rPr lang="hu-HU" dirty="0" smtClean="0"/>
              <a:t>Paragraph vectors</a:t>
            </a:r>
          </a:p>
          <a:p>
            <a:pPr lvl="1"/>
            <a:r>
              <a:rPr lang="hu-HU" dirty="0" smtClean="0"/>
              <a:t>Applications (e.g.):</a:t>
            </a:r>
          </a:p>
          <a:p>
            <a:pPr lvl="2"/>
            <a:r>
              <a:rPr lang="hu-HU" dirty="0" smtClean="0"/>
              <a:t>News</a:t>
            </a:r>
          </a:p>
          <a:p>
            <a:pPr lvl="2"/>
            <a:r>
              <a:rPr lang="hu-HU" dirty="0" smtClean="0"/>
              <a:t>Books</a:t>
            </a:r>
          </a:p>
          <a:p>
            <a:pPr lvl="2"/>
            <a:r>
              <a:rPr lang="hu-HU" dirty="0" smtClean="0"/>
              <a:t>Publications</a:t>
            </a:r>
          </a:p>
          <a:p>
            <a:r>
              <a:rPr lang="hu-HU" dirty="0" smtClean="0"/>
              <a:t>Music/audio</a:t>
            </a:r>
          </a:p>
          <a:p>
            <a:pPr lvl="1"/>
            <a:r>
              <a:rPr lang="hu-HU" dirty="0" smtClean="0"/>
              <a:t>Extraction: convolutional networks (or RNNs)</a:t>
            </a:r>
          </a:p>
        </p:txBody>
      </p:sp>
    </p:spTree>
    <p:extLst>
      <p:ext uri="{BB962C8B-B14F-4D97-AF65-F5344CB8AC3E}">
        <p14:creationId xmlns:p14="http://schemas.microsoft.com/office/powerpoint/2010/main" val="426941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Convolutional Neural Networks (CNN)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smtClean="0"/>
              <a:t>Speciality of images</a:t>
            </a:r>
          </a:p>
          <a:p>
            <a:pPr lvl="1"/>
            <a:r>
              <a:rPr lang="en-US" dirty="0"/>
              <a:t>Huge amount of information</a:t>
            </a:r>
          </a:p>
          <a:p>
            <a:pPr lvl="2"/>
            <a:r>
              <a:rPr lang="en-US" dirty="0"/>
              <a:t>3 channels (RGB)</a:t>
            </a:r>
          </a:p>
          <a:p>
            <a:pPr lvl="2"/>
            <a:r>
              <a:rPr lang="en-US" dirty="0"/>
              <a:t>Lots of </a:t>
            </a:r>
            <a:r>
              <a:rPr lang="en-US" dirty="0" smtClean="0"/>
              <a:t>pixels</a:t>
            </a:r>
            <a:endParaRPr lang="hu-HU" dirty="0" smtClean="0"/>
          </a:p>
          <a:p>
            <a:pPr lvl="2"/>
            <a:r>
              <a:rPr lang="hu-HU" dirty="0" smtClean="0"/>
              <a:t>Number of weights required to fully connect a 320x240 image to 2048 hidden units:</a:t>
            </a:r>
            <a:endParaRPr lang="en-US" dirty="0"/>
          </a:p>
          <a:p>
            <a:pPr lvl="3"/>
            <a:r>
              <a:rPr lang="en-US" dirty="0" smtClean="0"/>
              <a:t>3*</a:t>
            </a:r>
            <a:r>
              <a:rPr lang="hu-HU" dirty="0" smtClean="0"/>
              <a:t>320*240</a:t>
            </a:r>
            <a:r>
              <a:rPr lang="en-US" dirty="0" smtClean="0"/>
              <a:t>*2048 </a:t>
            </a:r>
            <a:r>
              <a:rPr lang="en-US" dirty="0"/>
              <a:t>= </a:t>
            </a:r>
            <a:r>
              <a:rPr lang="en-US" dirty="0" smtClean="0"/>
              <a:t>471,859,200</a:t>
            </a:r>
            <a:endParaRPr lang="hu-HU" dirty="0" smtClean="0"/>
          </a:p>
          <a:p>
            <a:pPr lvl="1"/>
            <a:r>
              <a:rPr lang="en-US" dirty="0" smtClean="0"/>
              <a:t>Locality</a:t>
            </a:r>
            <a:endParaRPr lang="hu-HU" dirty="0" smtClean="0"/>
          </a:p>
          <a:p>
            <a:pPr lvl="2"/>
            <a:r>
              <a:rPr lang="hu-HU" dirty="0" smtClean="0"/>
              <a:t>Objects’ presence are independent of their location or orientation</a:t>
            </a:r>
          </a:p>
          <a:p>
            <a:pPr lvl="2"/>
            <a:r>
              <a:rPr lang="hu-HU" dirty="0" smtClean="0"/>
              <a:t>Objects are spatially restricted</a:t>
            </a:r>
          </a:p>
        </p:txBody>
      </p:sp>
    </p:spTree>
    <p:extLst>
      <p:ext uri="{BB962C8B-B14F-4D97-AF65-F5344CB8AC3E}">
        <p14:creationId xmlns:p14="http://schemas.microsoft.com/office/powerpoint/2010/main" val="17826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Convolutional Neural Networks (CNN)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smtClean="0"/>
              <a:t>Image input</a:t>
            </a:r>
          </a:p>
          <a:p>
            <a:pPr lvl="1"/>
            <a:r>
              <a:rPr lang="hu-HU" dirty="0" smtClean="0"/>
              <a:t>3D tensor</a:t>
            </a:r>
          </a:p>
          <a:p>
            <a:pPr lvl="2"/>
            <a:r>
              <a:rPr lang="hu-HU" dirty="0" smtClean="0"/>
              <a:t>Width</a:t>
            </a:r>
          </a:p>
          <a:p>
            <a:pPr lvl="2"/>
            <a:r>
              <a:rPr lang="hu-HU" dirty="0" smtClean="0"/>
              <a:t>Height</a:t>
            </a:r>
          </a:p>
          <a:p>
            <a:pPr lvl="2"/>
            <a:r>
              <a:rPr lang="hu-HU" dirty="0" smtClean="0"/>
              <a:t>Channels (R,G,B)</a:t>
            </a:r>
          </a:p>
          <a:p>
            <a:r>
              <a:rPr lang="hu-HU" dirty="0" smtClean="0"/>
              <a:t>Text/sequence inputs</a:t>
            </a:r>
          </a:p>
          <a:p>
            <a:pPr lvl="1"/>
            <a:r>
              <a:rPr lang="hu-HU" dirty="0" smtClean="0"/>
              <a:t>Matrix</a:t>
            </a:r>
          </a:p>
          <a:p>
            <a:pPr lvl="1"/>
            <a:r>
              <a:rPr lang="hu-HU" dirty="0" smtClean="0"/>
              <a:t>of one-hot encoded entities</a:t>
            </a:r>
          </a:p>
          <a:p>
            <a:r>
              <a:rPr lang="hu-HU" dirty="0" smtClean="0"/>
              <a:t>Inputs must be of same size</a:t>
            </a:r>
          </a:p>
          <a:p>
            <a:pPr lvl="1"/>
            <a:r>
              <a:rPr lang="hu-HU" dirty="0" smtClean="0"/>
              <a:t>Padding</a:t>
            </a:r>
          </a:p>
          <a:p>
            <a:r>
              <a:rPr lang="hu-HU" dirty="0" smtClean="0"/>
              <a:t>(</a:t>
            </a:r>
            <a:r>
              <a:rPr lang="hu-HU" dirty="0"/>
              <a:t>Classic) Convolutional Nets</a:t>
            </a:r>
          </a:p>
          <a:p>
            <a:pPr lvl="1"/>
            <a:r>
              <a:rPr lang="hu-HU" dirty="0"/>
              <a:t>Convolution layers</a:t>
            </a:r>
          </a:p>
          <a:p>
            <a:pPr lvl="1"/>
            <a:r>
              <a:rPr lang="hu-HU" dirty="0"/>
              <a:t>Pooling layers</a:t>
            </a:r>
          </a:p>
          <a:p>
            <a:pPr lvl="1"/>
            <a:r>
              <a:rPr lang="hu-HU" dirty="0"/>
              <a:t>Fully connected layers</a:t>
            </a:r>
          </a:p>
          <a:p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262954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Convolutional Neural Networks (CNN)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213176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hu-HU" dirty="0" smtClean="0"/>
                  <a:t>Convolutional layer (2D)</a:t>
                </a:r>
              </a:p>
              <a:p>
                <a:pPr lvl="1"/>
                <a:r>
                  <a:rPr lang="hu-HU" dirty="0" smtClean="0"/>
                  <a:t>Filter</a:t>
                </a:r>
              </a:p>
              <a:p>
                <a:pPr lvl="2"/>
                <a:r>
                  <a:rPr lang="hu-HU" dirty="0" smtClean="0"/>
                  <a:t>Learnable w</a:t>
                </a:r>
                <a:r>
                  <a:rPr lang="en-US" dirty="0" smtClean="0"/>
                  <a:t>eights</a:t>
                </a:r>
                <a:r>
                  <a:rPr lang="en-US" dirty="0"/>
                  <a:t>, arranged in a </a:t>
                </a:r>
                <a:r>
                  <a:rPr lang="hu-HU" dirty="0" smtClean="0"/>
                  <a:t>small</a:t>
                </a:r>
                <a:r>
                  <a:rPr lang="en-US" dirty="0" smtClean="0"/>
                  <a:t> </a:t>
                </a:r>
                <a:r>
                  <a:rPr lang="hu-HU" dirty="0" smtClean="0"/>
                  <a:t>tensor (e.g. 3x3xD)</a:t>
                </a:r>
              </a:p>
              <a:p>
                <a:pPr lvl="3"/>
                <a:r>
                  <a:rPr lang="hu-HU" dirty="0" smtClean="0"/>
                  <a:t>The tensor’s depth equals to the depth of the input</a:t>
                </a:r>
              </a:p>
              <a:p>
                <a:pPr lvl="2"/>
                <a:r>
                  <a:rPr lang="en-US" dirty="0" smtClean="0"/>
                  <a:t>Recognize</a:t>
                </a:r>
                <a:r>
                  <a:rPr lang="hu-HU" dirty="0" smtClean="0"/>
                  <a:t>s</a:t>
                </a:r>
                <a:r>
                  <a:rPr lang="en-US" dirty="0" smtClean="0"/>
                  <a:t> </a:t>
                </a:r>
                <a:r>
                  <a:rPr lang="en-US" dirty="0"/>
                  <a:t>certain </a:t>
                </a:r>
                <a:r>
                  <a:rPr lang="hu-HU" dirty="0" smtClean="0"/>
                  <a:t>patterns </a:t>
                </a:r>
                <a:r>
                  <a:rPr lang="en-US" dirty="0" smtClean="0"/>
                  <a:t>on </a:t>
                </a:r>
                <a:r>
                  <a:rPr lang="en-US" dirty="0"/>
                  <a:t>the </a:t>
                </a:r>
                <a:r>
                  <a:rPr lang="en-US" dirty="0" smtClean="0"/>
                  <a:t>image</a:t>
                </a:r>
                <a:endParaRPr lang="en-US" dirty="0"/>
              </a:p>
              <a:p>
                <a:pPr lvl="1"/>
                <a:r>
                  <a:rPr lang="hu-HU" dirty="0" smtClean="0"/>
                  <a:t>Convolution with a filter</a:t>
                </a:r>
              </a:p>
              <a:p>
                <a:pPr lvl="2"/>
                <a:r>
                  <a:rPr lang="en-US" dirty="0"/>
                  <a:t>Apply the filter on </a:t>
                </a:r>
                <a:r>
                  <a:rPr lang="hu-HU" dirty="0" smtClean="0"/>
                  <a:t>regions of the image</a:t>
                </a:r>
                <a:endParaRPr lang="hu-HU" i="1" dirty="0" smtClean="0">
                  <a:latin typeface="Cambria Math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hu-HU" b="0" i="1" smtClean="0">
                            <a:latin typeface="Cambria Math"/>
                          </a:rPr>
                          <m:t>𝑎</m:t>
                        </m:r>
                        <m:r>
                          <a:rPr lang="hu-HU" b="0" i="1" smtClean="0">
                            <a:latin typeface="Cambria Math"/>
                          </a:rPr>
                          <m:t>,</m:t>
                        </m:r>
                        <m:r>
                          <a:rPr lang="hu-HU" b="0" i="1" smtClean="0">
                            <a:latin typeface="Cambria Math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hu-HU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hu-HU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hu-HU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hu-HU" b="0" i="1" smtClean="0">
                                <a:latin typeface="Cambria Math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hu-HU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hu-HU" b="0" i="1" smtClean="0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hu-HU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𝑎</m:t>
                                </m:r>
                                <m:r>
                                  <a:rPr lang="hu-HU" b="0" i="1" smtClean="0">
                                    <a:latin typeface="Cambria Math"/>
                                  </a:rPr>
                                  <m:t>−1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𝑏</m:t>
                                </m:r>
                                <m:r>
                                  <a:rPr lang="hu-HU" b="0" i="1" smtClean="0">
                                    <a:latin typeface="Cambria Math"/>
                                  </a:rPr>
                                  <m:t>−1</m:t>
                                </m:r>
                                <m:r>
                                  <a:rPr lang="hu-HU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hu-HU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/>
                            </m:sSubSup>
                          </m:e>
                        </m:nary>
                      </m:e>
                    </m:d>
                  </m:oMath>
                </a14:m>
                <a:endParaRPr lang="hu-HU" dirty="0" smtClean="0"/>
              </a:p>
              <a:p>
                <a:pPr lvl="4"/>
                <a:r>
                  <a:rPr lang="hu-HU" dirty="0" smtClean="0"/>
                  <a:t>Filters are applied over all channels (depth of the input tensor)</a:t>
                </a:r>
              </a:p>
              <a:p>
                <a:pPr lvl="4"/>
                <a:r>
                  <a:rPr lang="hu-HU" dirty="0" smtClean="0"/>
                  <a:t>Activation function is usually some kind of ReLU</a:t>
                </a:r>
              </a:p>
              <a:p>
                <a:pPr lvl="3"/>
                <a:r>
                  <a:rPr lang="hu-HU" dirty="0" smtClean="0"/>
                  <a:t>Start from the upper left corner</a:t>
                </a:r>
              </a:p>
              <a:p>
                <a:pPr lvl="3"/>
                <a:r>
                  <a:rPr lang="hu-HU" dirty="0" smtClean="0"/>
                  <a:t>Move left by one and apply again</a:t>
                </a:r>
              </a:p>
              <a:p>
                <a:pPr lvl="3"/>
                <a:r>
                  <a:rPr lang="hu-HU" dirty="0" smtClean="0"/>
                  <a:t>Once reaching the end, go back and shift down by one</a:t>
                </a:r>
                <a:endParaRPr lang="en-US" dirty="0"/>
              </a:p>
              <a:p>
                <a:pPr lvl="2"/>
                <a:r>
                  <a:rPr lang="en-US" dirty="0" smtClean="0"/>
                  <a:t>Result</a:t>
                </a:r>
                <a:r>
                  <a:rPr lang="en-US" dirty="0"/>
                  <a:t>: a 2D map of activations, high at places corresponding to the pattern </a:t>
                </a:r>
                <a:r>
                  <a:rPr lang="hu-HU" dirty="0" smtClean="0"/>
                  <a:t>recognized by </a:t>
                </a:r>
                <a:r>
                  <a:rPr lang="en-US" dirty="0" smtClean="0"/>
                  <a:t>the </a:t>
                </a:r>
                <a:r>
                  <a:rPr lang="en-US" dirty="0"/>
                  <a:t>filter</a:t>
                </a:r>
              </a:p>
              <a:p>
                <a:pPr lvl="1"/>
                <a:r>
                  <a:rPr lang="hu-HU" dirty="0" smtClean="0"/>
                  <a:t>Convolution layer: multiple filters of the same size</a:t>
                </a:r>
              </a:p>
              <a:p>
                <a:pPr lvl="2"/>
                <a:r>
                  <a:rPr lang="hu-HU" dirty="0" smtClean="0"/>
                  <a:t>Input size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hu-HU" b="0" i="1" dirty="0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hu-HU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hu-HU" b="0" i="1" dirty="0" smtClean="0">
                        <a:latin typeface="Cambria Math"/>
                      </a:rPr>
                      <m:t>×</m:t>
                    </m:r>
                    <m:sSub>
                      <m:sSubPr>
                        <m:ctrlPr>
                          <a:rPr lang="hu-HU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hu-HU" b="0" i="1" dirty="0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hu-HU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hu-HU" b="0" i="1" dirty="0" smtClean="0">
                        <a:latin typeface="Cambria Math"/>
                      </a:rPr>
                      <m:t>×</m:t>
                    </m:r>
                    <m:r>
                      <a:rPr lang="hu-HU" b="0" i="1" dirty="0" smtClean="0">
                        <a:latin typeface="Cambria Math"/>
                      </a:rPr>
                      <m:t>𝐷</m:t>
                    </m:r>
                  </m:oMath>
                </a14:m>
                <a:r>
                  <a:rPr lang="hu-HU" dirty="0" smtClean="0"/>
                  <a:t>)</a:t>
                </a:r>
              </a:p>
              <a:p>
                <a:pPr lvl="2"/>
                <a:r>
                  <a:rPr lang="hu-HU" dirty="0" smtClean="0"/>
                  <a:t>Filter size (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/>
                      </a:rPr>
                      <m:t>𝐹</m:t>
                    </m:r>
                    <m:r>
                      <a:rPr lang="hu-HU" b="0" i="1" smtClean="0">
                        <a:latin typeface="Cambria Math"/>
                      </a:rPr>
                      <m:t>×</m:t>
                    </m:r>
                    <m:r>
                      <a:rPr lang="hu-HU" b="0" i="1" smtClean="0">
                        <a:latin typeface="Cambria Math"/>
                      </a:rPr>
                      <m:t>𝐹</m:t>
                    </m:r>
                    <m:r>
                      <a:rPr lang="hu-HU" b="0" i="1" smtClean="0">
                        <a:latin typeface="Cambria Math"/>
                      </a:rPr>
                      <m:t>×</m:t>
                    </m:r>
                    <m:r>
                      <a:rPr lang="hu-HU" b="0" i="1" smtClean="0">
                        <a:latin typeface="Cambria Math"/>
                      </a:rPr>
                      <m:t>𝐷</m:t>
                    </m:r>
                  </m:oMath>
                </a14:m>
                <a:r>
                  <a:rPr lang="hu-HU" dirty="0" smtClean="0"/>
                  <a:t>)</a:t>
                </a:r>
              </a:p>
              <a:p>
                <a:pPr lvl="2"/>
                <a:r>
                  <a:rPr lang="hu-HU" dirty="0" smtClean="0"/>
                  <a:t>Stride (shift value) (</a:t>
                </a:r>
                <a14:m>
                  <m:oMath xmlns:m="http://schemas.openxmlformats.org/officeDocument/2006/math">
                    <m:r>
                      <a:rPr lang="hu-HU" b="0" i="1" dirty="0" smtClean="0">
                        <a:latin typeface="Cambria Math"/>
                      </a:rPr>
                      <m:t>𝑆</m:t>
                    </m:r>
                  </m:oMath>
                </a14:m>
                <a:r>
                  <a:rPr lang="hu-HU" dirty="0" smtClean="0"/>
                  <a:t>)</a:t>
                </a:r>
              </a:p>
              <a:p>
                <a:pPr lvl="2"/>
                <a:r>
                  <a:rPr lang="hu-HU" dirty="0" smtClean="0"/>
                  <a:t>Number of filters (</a:t>
                </a:r>
                <a14:m>
                  <m:oMath xmlns:m="http://schemas.openxmlformats.org/officeDocument/2006/math">
                    <m:r>
                      <a:rPr lang="hu-HU" b="0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hu-HU" dirty="0" smtClean="0"/>
                  <a:t>)</a:t>
                </a:r>
              </a:p>
              <a:p>
                <a:pPr lvl="2"/>
                <a:r>
                  <a:rPr lang="hu-HU" dirty="0" smtClean="0"/>
                  <a:t>Output size: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hu-HU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b="0" i="1" smtClean="0"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hu-HU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hu-HU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hu-HU" b="0" i="1" smtClean="0">
                                <a:latin typeface="Cambria Math"/>
                              </a:rPr>
                              <m:t>𝐹</m:t>
                            </m:r>
                          </m:num>
                          <m:den>
                            <m:r>
                              <a:rPr lang="hu-HU" b="0" i="1" smtClean="0">
                                <a:latin typeface="Cambria Math"/>
                              </a:rPr>
                              <m:t>𝑆</m:t>
                            </m:r>
                          </m:den>
                        </m:f>
                        <m:r>
                          <a:rPr lang="hu-HU" b="0" i="1" smtClean="0">
                            <a:latin typeface="Cambria Math"/>
                          </a:rPr>
                          <m:t>+1</m:t>
                        </m:r>
                      </m:e>
                    </m:d>
                    <m:r>
                      <a:rPr lang="hu-HU" b="0" i="1" smtClean="0">
                        <a:latin typeface="Cambria Math"/>
                      </a:rPr>
                      <m:t>×</m:t>
                    </m:r>
                    <m:d>
                      <m:dPr>
                        <m:ctrlPr>
                          <a:rPr lang="hu-HU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hu-HU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b="0" i="1" smtClean="0"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hu-HU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hu-HU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hu-HU" b="0" i="1" smtClean="0">
                                <a:latin typeface="Cambria Math"/>
                              </a:rPr>
                              <m:t>𝐹</m:t>
                            </m:r>
                          </m:num>
                          <m:den>
                            <m:r>
                              <a:rPr lang="hu-HU" b="0" i="1" smtClean="0">
                                <a:latin typeface="Cambria Math"/>
                              </a:rPr>
                              <m:t>𝑆</m:t>
                            </m:r>
                          </m:den>
                        </m:f>
                        <m:r>
                          <a:rPr lang="hu-HU" b="0" i="1" smtClean="0">
                            <a:latin typeface="Cambria Math"/>
                          </a:rPr>
                          <m:t>+1</m:t>
                        </m:r>
                      </m:e>
                    </m:d>
                    <m:r>
                      <a:rPr lang="hu-HU" b="0" i="1" smtClean="0">
                        <a:latin typeface="Cambria Math"/>
                      </a:rPr>
                      <m:t>×</m:t>
                    </m:r>
                    <m:r>
                      <a:rPr lang="hu-HU" b="0" i="1" smtClean="0">
                        <a:latin typeface="Cambria Math"/>
                      </a:rPr>
                      <m:t>𝑁</m:t>
                    </m:r>
                  </m:oMath>
                </a14:m>
                <a:endParaRPr lang="hu-HU" dirty="0" smtClean="0"/>
              </a:p>
              <a:p>
                <a:pPr lvl="2"/>
                <a:r>
                  <a:rPr lang="hu-HU" dirty="0" smtClean="0"/>
                  <a:t>Number of weights: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/>
                      </a:rPr>
                      <m:t>𝐹</m:t>
                    </m:r>
                    <m:r>
                      <a:rPr lang="hu-HU" b="0" i="1" smtClean="0">
                        <a:latin typeface="Cambria Math"/>
                      </a:rPr>
                      <m:t>×</m:t>
                    </m:r>
                    <m:r>
                      <a:rPr lang="hu-HU" b="0" i="1" smtClean="0">
                        <a:latin typeface="Cambria Math"/>
                      </a:rPr>
                      <m:t>𝐹</m:t>
                    </m:r>
                    <m:r>
                      <a:rPr lang="hu-HU" b="0" i="1" smtClean="0">
                        <a:latin typeface="Cambria Math"/>
                      </a:rPr>
                      <m:t>×</m:t>
                    </m:r>
                    <m:r>
                      <a:rPr lang="hu-HU" b="0" i="1" smtClean="0">
                        <a:latin typeface="Cambria Math"/>
                      </a:rPr>
                      <m:t>𝐷</m:t>
                    </m:r>
                    <m:r>
                      <a:rPr lang="hu-HU" b="0" i="1" smtClean="0">
                        <a:latin typeface="Cambria Math"/>
                      </a:rPr>
                      <m:t>×</m:t>
                    </m:r>
                    <m:r>
                      <a:rPr lang="hu-HU" b="0" i="1" smtClean="0">
                        <a:latin typeface="Cambria Math"/>
                      </a:rPr>
                      <m:t>𝑁</m:t>
                    </m:r>
                  </m:oMath>
                </a14:m>
                <a:endParaRPr lang="hu-HU" dirty="0" smtClean="0"/>
              </a:p>
              <a:p>
                <a:pPr lvl="1"/>
                <a:r>
                  <a:rPr lang="hu-HU" dirty="0" smtClean="0"/>
                  <a:t>Another way to look at it</a:t>
                </a:r>
                <a:r>
                  <a:rPr lang="en-US" dirty="0" smtClean="0"/>
                  <a:t>: </a:t>
                </a:r>
                <a:endParaRPr lang="hu-HU" dirty="0" smtClean="0"/>
              </a:p>
              <a:p>
                <a:pPr lvl="2"/>
                <a:r>
                  <a:rPr lang="hu-HU" dirty="0" smtClean="0"/>
                  <a:t>Hidden neurons organized in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hu-HU" i="1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hu-HU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i="1"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hu-HU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hu-HU" i="1">
                                <a:latin typeface="Cambria Math"/>
                              </a:rPr>
                              <m:t>−</m:t>
                            </m:r>
                            <m:r>
                              <a:rPr lang="hu-HU" i="1">
                                <a:latin typeface="Cambria Math"/>
                              </a:rPr>
                              <m:t>𝐹</m:t>
                            </m:r>
                          </m:num>
                          <m:den>
                            <m:r>
                              <a:rPr lang="hu-HU" i="1">
                                <a:latin typeface="Cambria Math"/>
                              </a:rPr>
                              <m:t>𝑆</m:t>
                            </m:r>
                          </m:den>
                        </m:f>
                        <m:r>
                          <a:rPr lang="hu-HU" i="1">
                            <a:latin typeface="Cambria Math"/>
                          </a:rPr>
                          <m:t>+1</m:t>
                        </m:r>
                      </m:e>
                    </m:d>
                    <m:r>
                      <a:rPr lang="hu-HU" i="1">
                        <a:latin typeface="Cambria Math"/>
                      </a:rPr>
                      <m:t>×</m:t>
                    </m:r>
                    <m:d>
                      <m:dPr>
                        <m:ctrlPr>
                          <a:rPr lang="hu-HU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hu-HU" i="1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hu-HU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i="1"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hu-HU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hu-HU" i="1">
                                <a:latin typeface="Cambria Math"/>
                              </a:rPr>
                              <m:t>−</m:t>
                            </m:r>
                            <m:r>
                              <a:rPr lang="hu-HU" i="1">
                                <a:latin typeface="Cambria Math"/>
                              </a:rPr>
                              <m:t>𝐹</m:t>
                            </m:r>
                          </m:num>
                          <m:den>
                            <m:r>
                              <a:rPr lang="hu-HU" i="1">
                                <a:latin typeface="Cambria Math"/>
                              </a:rPr>
                              <m:t>𝑆</m:t>
                            </m:r>
                          </m:den>
                        </m:f>
                        <m:r>
                          <a:rPr lang="hu-HU" i="1">
                            <a:latin typeface="Cambria Math"/>
                          </a:rPr>
                          <m:t>+1</m:t>
                        </m:r>
                      </m:e>
                    </m:d>
                    <m:r>
                      <a:rPr lang="hu-HU" i="1">
                        <a:latin typeface="Cambria Math"/>
                      </a:rPr>
                      <m:t>×</m:t>
                    </m:r>
                    <m:r>
                      <a:rPr lang="hu-HU" i="1">
                        <a:latin typeface="Cambria Math"/>
                      </a:rPr>
                      <m:t>𝑁</m:t>
                    </m:r>
                  </m:oMath>
                </a14:m>
                <a:r>
                  <a:rPr lang="hu-HU" dirty="0" smtClean="0"/>
                  <a:t> tensor</a:t>
                </a:r>
                <a:endParaRPr lang="hu-HU" dirty="0"/>
              </a:p>
              <a:p>
                <a:pPr lvl="2"/>
                <a:r>
                  <a:rPr lang="hu-HU" dirty="0" smtClean="0"/>
                  <a:t>Weights a shared between neurons with the same depth</a:t>
                </a:r>
                <a:endParaRPr lang="hu-HU" dirty="0"/>
              </a:p>
              <a:p>
                <a:pPr lvl="2"/>
                <a:r>
                  <a:rPr lang="hu-HU" dirty="0" smtClean="0"/>
                  <a:t>A neuron processe an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/>
                      </a:rPr>
                      <m:t>𝐹</m:t>
                    </m:r>
                    <m:r>
                      <a:rPr lang="hu-HU" b="0" i="1" smtClean="0">
                        <a:latin typeface="Cambria Math"/>
                      </a:rPr>
                      <m:t>×</m:t>
                    </m:r>
                    <m:r>
                      <a:rPr lang="hu-HU" b="0" i="1" smtClean="0">
                        <a:latin typeface="Cambria Math"/>
                      </a:rPr>
                      <m:t>𝐹</m:t>
                    </m:r>
                    <m:r>
                      <a:rPr lang="hu-HU" b="0" i="1" smtClean="0">
                        <a:latin typeface="Cambria Math"/>
                      </a:rPr>
                      <m:t>×</m:t>
                    </m:r>
                    <m:r>
                      <a:rPr lang="hu-HU" b="0" i="1" smtClean="0">
                        <a:latin typeface="Cambria Math"/>
                      </a:rPr>
                      <m:t>𝐷</m:t>
                    </m:r>
                  </m:oMath>
                </a14:m>
                <a:r>
                  <a:rPr lang="hu-HU" dirty="0" smtClean="0"/>
                  <a:t> region of the input</a:t>
                </a:r>
              </a:p>
              <a:p>
                <a:pPr lvl="2"/>
                <a:r>
                  <a:rPr lang="hu-HU" dirty="0" smtClean="0"/>
                  <a:t>Neighboring neurons process regions shifted by the stride value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213176"/>
              </a:xfrm>
              <a:blipFill rotWithShape="1">
                <a:blip r:embed="rId2"/>
                <a:stretch>
                  <a:fillRect l="-222" t="-1404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églalap 3"/>
          <p:cNvSpPr/>
          <p:nvPr/>
        </p:nvSpPr>
        <p:spPr>
          <a:xfrm>
            <a:off x="5206036" y="1699486"/>
            <a:ext cx="288032" cy="28803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smtClean="0"/>
              <a:t>1</a:t>
            </a:r>
            <a:endParaRPr lang="hu-HU" sz="1400" dirty="0"/>
          </a:p>
        </p:txBody>
      </p:sp>
      <p:sp>
        <p:nvSpPr>
          <p:cNvPr id="5" name="Téglalap 4"/>
          <p:cNvSpPr/>
          <p:nvPr/>
        </p:nvSpPr>
        <p:spPr>
          <a:xfrm>
            <a:off x="5494068" y="1700808"/>
            <a:ext cx="288032" cy="28803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smtClean="0"/>
              <a:t>3</a:t>
            </a:r>
            <a:endParaRPr lang="hu-HU" sz="1400" dirty="0"/>
          </a:p>
        </p:txBody>
      </p:sp>
      <p:sp>
        <p:nvSpPr>
          <p:cNvPr id="6" name="Téglalap 5"/>
          <p:cNvSpPr/>
          <p:nvPr/>
        </p:nvSpPr>
        <p:spPr>
          <a:xfrm>
            <a:off x="5782100" y="1700808"/>
            <a:ext cx="288032" cy="28803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smtClean="0"/>
              <a:t>8</a:t>
            </a:r>
            <a:endParaRPr lang="hu-HU" sz="1400" dirty="0"/>
          </a:p>
        </p:txBody>
      </p:sp>
      <p:sp>
        <p:nvSpPr>
          <p:cNvPr id="7" name="Téglalap 6"/>
          <p:cNvSpPr/>
          <p:nvPr/>
        </p:nvSpPr>
        <p:spPr>
          <a:xfrm>
            <a:off x="6070132" y="1700808"/>
            <a:ext cx="288032" cy="28803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smtClean="0"/>
              <a:t>0</a:t>
            </a:r>
            <a:endParaRPr lang="hu-HU" sz="1400" dirty="0"/>
          </a:p>
        </p:txBody>
      </p:sp>
      <p:sp>
        <p:nvSpPr>
          <p:cNvPr id="8" name="Téglalap 15"/>
          <p:cNvSpPr/>
          <p:nvPr/>
        </p:nvSpPr>
        <p:spPr>
          <a:xfrm>
            <a:off x="5206036" y="1986196"/>
            <a:ext cx="288032" cy="28803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smtClean="0"/>
              <a:t>0</a:t>
            </a:r>
            <a:endParaRPr lang="hu-HU" sz="1400" dirty="0"/>
          </a:p>
        </p:txBody>
      </p:sp>
      <p:sp>
        <p:nvSpPr>
          <p:cNvPr id="9" name="Téglalap 16"/>
          <p:cNvSpPr/>
          <p:nvPr/>
        </p:nvSpPr>
        <p:spPr>
          <a:xfrm>
            <a:off x="5494068" y="1987518"/>
            <a:ext cx="288032" cy="28803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smtClean="0"/>
              <a:t>7</a:t>
            </a:r>
            <a:endParaRPr lang="hu-HU" sz="1400" dirty="0"/>
          </a:p>
        </p:txBody>
      </p:sp>
      <p:sp>
        <p:nvSpPr>
          <p:cNvPr id="10" name="Téglalap 17"/>
          <p:cNvSpPr/>
          <p:nvPr/>
        </p:nvSpPr>
        <p:spPr>
          <a:xfrm>
            <a:off x="5782100" y="1987518"/>
            <a:ext cx="288032" cy="28803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smtClean="0"/>
              <a:t>2</a:t>
            </a:r>
            <a:endParaRPr lang="hu-HU" sz="1400" dirty="0"/>
          </a:p>
        </p:txBody>
      </p:sp>
      <p:sp>
        <p:nvSpPr>
          <p:cNvPr id="11" name="Téglalap 18"/>
          <p:cNvSpPr/>
          <p:nvPr/>
        </p:nvSpPr>
        <p:spPr>
          <a:xfrm>
            <a:off x="6070132" y="1987518"/>
            <a:ext cx="288032" cy="28803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smtClean="0"/>
              <a:t>1</a:t>
            </a:r>
            <a:endParaRPr lang="hu-HU" sz="1400" dirty="0"/>
          </a:p>
        </p:txBody>
      </p:sp>
      <p:sp>
        <p:nvSpPr>
          <p:cNvPr id="12" name="Téglalap 19"/>
          <p:cNvSpPr/>
          <p:nvPr/>
        </p:nvSpPr>
        <p:spPr>
          <a:xfrm>
            <a:off x="5206036" y="2274228"/>
            <a:ext cx="288032" cy="28803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/>
              <a:t>2</a:t>
            </a:r>
          </a:p>
        </p:txBody>
      </p:sp>
      <p:sp>
        <p:nvSpPr>
          <p:cNvPr id="13" name="Téglalap 20"/>
          <p:cNvSpPr/>
          <p:nvPr/>
        </p:nvSpPr>
        <p:spPr>
          <a:xfrm>
            <a:off x="5494068" y="2275550"/>
            <a:ext cx="288032" cy="28803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smtClean="0"/>
              <a:t>5</a:t>
            </a:r>
            <a:endParaRPr lang="hu-HU" sz="1400" dirty="0"/>
          </a:p>
        </p:txBody>
      </p:sp>
      <p:sp>
        <p:nvSpPr>
          <p:cNvPr id="14" name="Téglalap 21"/>
          <p:cNvSpPr/>
          <p:nvPr/>
        </p:nvSpPr>
        <p:spPr>
          <a:xfrm>
            <a:off x="5782100" y="2275550"/>
            <a:ext cx="288032" cy="28803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smtClean="0"/>
              <a:t>5</a:t>
            </a:r>
            <a:endParaRPr lang="hu-HU" sz="1400" dirty="0"/>
          </a:p>
        </p:txBody>
      </p:sp>
      <p:sp>
        <p:nvSpPr>
          <p:cNvPr id="15" name="Téglalap 22"/>
          <p:cNvSpPr/>
          <p:nvPr/>
        </p:nvSpPr>
        <p:spPr>
          <a:xfrm>
            <a:off x="6070132" y="2275550"/>
            <a:ext cx="288032" cy="28803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smtClean="0"/>
              <a:t>1</a:t>
            </a:r>
            <a:endParaRPr lang="hu-HU" sz="1400" dirty="0"/>
          </a:p>
        </p:txBody>
      </p:sp>
      <p:sp>
        <p:nvSpPr>
          <p:cNvPr id="16" name="Téglalap 23"/>
          <p:cNvSpPr/>
          <p:nvPr/>
        </p:nvSpPr>
        <p:spPr>
          <a:xfrm>
            <a:off x="5206036" y="2562260"/>
            <a:ext cx="288032" cy="28803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smtClean="0"/>
              <a:t>4</a:t>
            </a:r>
            <a:endParaRPr lang="hu-HU" sz="1400" dirty="0"/>
          </a:p>
        </p:txBody>
      </p:sp>
      <p:sp>
        <p:nvSpPr>
          <p:cNvPr id="17" name="Téglalap 24"/>
          <p:cNvSpPr/>
          <p:nvPr/>
        </p:nvSpPr>
        <p:spPr>
          <a:xfrm>
            <a:off x="5494068" y="2563582"/>
            <a:ext cx="288032" cy="28803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smtClean="0"/>
              <a:t>2</a:t>
            </a:r>
            <a:endParaRPr lang="hu-HU" sz="1400" dirty="0"/>
          </a:p>
        </p:txBody>
      </p:sp>
      <p:sp>
        <p:nvSpPr>
          <p:cNvPr id="18" name="Téglalap 25"/>
          <p:cNvSpPr/>
          <p:nvPr/>
        </p:nvSpPr>
        <p:spPr>
          <a:xfrm>
            <a:off x="5782100" y="2563582"/>
            <a:ext cx="288032" cy="28803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smtClean="0"/>
              <a:t>3</a:t>
            </a:r>
            <a:endParaRPr lang="hu-HU" sz="1400" dirty="0"/>
          </a:p>
        </p:txBody>
      </p:sp>
      <p:sp>
        <p:nvSpPr>
          <p:cNvPr id="19" name="Téglalap 26"/>
          <p:cNvSpPr/>
          <p:nvPr/>
        </p:nvSpPr>
        <p:spPr>
          <a:xfrm>
            <a:off x="6070132" y="2563582"/>
            <a:ext cx="288032" cy="28803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smtClean="0"/>
              <a:t>0</a:t>
            </a:r>
            <a:endParaRPr lang="hu-HU" sz="1400" dirty="0"/>
          </a:p>
        </p:txBody>
      </p:sp>
      <p:sp>
        <p:nvSpPr>
          <p:cNvPr id="20" name="Téglalap 27"/>
          <p:cNvSpPr/>
          <p:nvPr/>
        </p:nvSpPr>
        <p:spPr>
          <a:xfrm>
            <a:off x="6853836" y="1858061"/>
            <a:ext cx="288032" cy="2880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dirty="0" smtClean="0">
                <a:solidFill>
                  <a:schemeClr val="tx1"/>
                </a:solidFill>
              </a:rPr>
              <a:t>-1</a:t>
            </a:r>
            <a:endParaRPr lang="hu-HU" sz="800" dirty="0">
              <a:solidFill>
                <a:schemeClr val="tx1"/>
              </a:solidFill>
            </a:endParaRPr>
          </a:p>
        </p:txBody>
      </p:sp>
      <p:sp>
        <p:nvSpPr>
          <p:cNvPr id="21" name="Téglalap 28"/>
          <p:cNvSpPr/>
          <p:nvPr/>
        </p:nvSpPr>
        <p:spPr>
          <a:xfrm>
            <a:off x="7141868" y="1858061"/>
            <a:ext cx="288032" cy="2880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dirty="0" smtClean="0">
                <a:solidFill>
                  <a:schemeClr val="tx1"/>
                </a:solidFill>
              </a:rPr>
              <a:t>-2</a:t>
            </a:r>
            <a:endParaRPr lang="hu-HU" sz="800" dirty="0">
              <a:solidFill>
                <a:schemeClr val="tx1"/>
              </a:solidFill>
            </a:endParaRPr>
          </a:p>
        </p:txBody>
      </p:sp>
      <p:sp>
        <p:nvSpPr>
          <p:cNvPr id="22" name="Téglalap 31"/>
          <p:cNvSpPr/>
          <p:nvPr/>
        </p:nvSpPr>
        <p:spPr>
          <a:xfrm>
            <a:off x="7429900" y="1858061"/>
            <a:ext cx="288032" cy="2880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dirty="0" smtClean="0">
                <a:solidFill>
                  <a:schemeClr val="tx1"/>
                </a:solidFill>
              </a:rPr>
              <a:t>-1</a:t>
            </a:r>
            <a:endParaRPr lang="hu-HU" sz="800" dirty="0">
              <a:solidFill>
                <a:schemeClr val="tx1"/>
              </a:solidFill>
            </a:endParaRPr>
          </a:p>
        </p:txBody>
      </p:sp>
      <p:sp>
        <p:nvSpPr>
          <p:cNvPr id="23" name="Téglalap 32"/>
          <p:cNvSpPr/>
          <p:nvPr/>
        </p:nvSpPr>
        <p:spPr>
          <a:xfrm>
            <a:off x="6853836" y="2146093"/>
            <a:ext cx="288032" cy="2880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dirty="0" smtClean="0">
                <a:solidFill>
                  <a:schemeClr val="tx1"/>
                </a:solidFill>
              </a:rPr>
              <a:t>-2</a:t>
            </a:r>
            <a:endParaRPr lang="hu-HU" sz="800" dirty="0">
              <a:solidFill>
                <a:schemeClr val="tx1"/>
              </a:solidFill>
            </a:endParaRPr>
          </a:p>
        </p:txBody>
      </p:sp>
      <p:sp>
        <p:nvSpPr>
          <p:cNvPr id="24" name="Téglalap 33"/>
          <p:cNvSpPr/>
          <p:nvPr/>
        </p:nvSpPr>
        <p:spPr>
          <a:xfrm>
            <a:off x="7141868" y="2146093"/>
            <a:ext cx="288032" cy="2880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dirty="0" smtClean="0">
                <a:solidFill>
                  <a:schemeClr val="tx1"/>
                </a:solidFill>
              </a:rPr>
              <a:t>12</a:t>
            </a:r>
            <a:endParaRPr lang="hu-HU" sz="800" dirty="0">
              <a:solidFill>
                <a:schemeClr val="tx1"/>
              </a:solidFill>
            </a:endParaRPr>
          </a:p>
        </p:txBody>
      </p:sp>
      <p:sp>
        <p:nvSpPr>
          <p:cNvPr id="25" name="Téglalap 34"/>
          <p:cNvSpPr/>
          <p:nvPr/>
        </p:nvSpPr>
        <p:spPr>
          <a:xfrm>
            <a:off x="7429900" y="2146093"/>
            <a:ext cx="288032" cy="2880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dirty="0" smtClean="0">
                <a:solidFill>
                  <a:schemeClr val="tx1"/>
                </a:solidFill>
              </a:rPr>
              <a:t>-2</a:t>
            </a:r>
            <a:endParaRPr lang="hu-HU" sz="800" dirty="0">
              <a:solidFill>
                <a:schemeClr val="tx1"/>
              </a:solidFill>
            </a:endParaRPr>
          </a:p>
        </p:txBody>
      </p:sp>
      <p:sp>
        <p:nvSpPr>
          <p:cNvPr id="26" name="Téglalap 38"/>
          <p:cNvSpPr/>
          <p:nvPr/>
        </p:nvSpPr>
        <p:spPr>
          <a:xfrm>
            <a:off x="6853836" y="2434125"/>
            <a:ext cx="288032" cy="2880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dirty="0" smtClean="0">
                <a:solidFill>
                  <a:schemeClr val="tx1"/>
                </a:solidFill>
              </a:rPr>
              <a:t>-1</a:t>
            </a:r>
            <a:endParaRPr lang="hu-HU" sz="800" dirty="0">
              <a:solidFill>
                <a:schemeClr val="tx1"/>
              </a:solidFill>
            </a:endParaRPr>
          </a:p>
        </p:txBody>
      </p:sp>
      <p:sp>
        <p:nvSpPr>
          <p:cNvPr id="27" name="Téglalap 39"/>
          <p:cNvSpPr/>
          <p:nvPr/>
        </p:nvSpPr>
        <p:spPr>
          <a:xfrm>
            <a:off x="7141868" y="2434125"/>
            <a:ext cx="288032" cy="2880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dirty="0" smtClean="0">
                <a:solidFill>
                  <a:schemeClr val="tx1"/>
                </a:solidFill>
              </a:rPr>
              <a:t>-2</a:t>
            </a:r>
            <a:endParaRPr lang="hu-HU" sz="800" dirty="0">
              <a:solidFill>
                <a:schemeClr val="tx1"/>
              </a:solidFill>
            </a:endParaRPr>
          </a:p>
        </p:txBody>
      </p:sp>
      <p:sp>
        <p:nvSpPr>
          <p:cNvPr id="28" name="Téglalap 40"/>
          <p:cNvSpPr/>
          <p:nvPr/>
        </p:nvSpPr>
        <p:spPr>
          <a:xfrm>
            <a:off x="7429900" y="2434125"/>
            <a:ext cx="288032" cy="2880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dirty="0" smtClean="0">
                <a:solidFill>
                  <a:schemeClr val="tx1"/>
                </a:solidFill>
              </a:rPr>
              <a:t>-1</a:t>
            </a:r>
            <a:endParaRPr lang="hu-HU" sz="800" dirty="0">
              <a:solidFill>
                <a:schemeClr val="tx1"/>
              </a:solidFill>
            </a:endParaRPr>
          </a:p>
        </p:txBody>
      </p:sp>
      <p:cxnSp>
        <p:nvCxnSpPr>
          <p:cNvPr id="29" name="Egyenes összekötő nyíllal 42"/>
          <p:cNvCxnSpPr/>
          <p:nvPr/>
        </p:nvCxnSpPr>
        <p:spPr>
          <a:xfrm>
            <a:off x="6493796" y="2275550"/>
            <a:ext cx="288032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gyenes összekötő nyíllal 43"/>
          <p:cNvCxnSpPr/>
          <p:nvPr/>
        </p:nvCxnSpPr>
        <p:spPr>
          <a:xfrm>
            <a:off x="7861948" y="2275550"/>
            <a:ext cx="288032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églalap 53"/>
          <p:cNvSpPr/>
          <p:nvPr/>
        </p:nvSpPr>
        <p:spPr>
          <a:xfrm>
            <a:off x="8270497" y="1858061"/>
            <a:ext cx="432048" cy="43204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smtClean="0"/>
              <a:t>48</a:t>
            </a:r>
            <a:endParaRPr lang="hu-HU" sz="1200" dirty="0"/>
          </a:p>
        </p:txBody>
      </p:sp>
      <p:sp>
        <p:nvSpPr>
          <p:cNvPr id="32" name="Téglalap 54"/>
          <p:cNvSpPr/>
          <p:nvPr/>
        </p:nvSpPr>
        <p:spPr>
          <a:xfrm>
            <a:off x="8702545" y="1858061"/>
            <a:ext cx="432048" cy="43204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smtClean="0"/>
              <a:t>-27</a:t>
            </a:r>
            <a:endParaRPr lang="hu-HU" sz="1200" dirty="0"/>
          </a:p>
        </p:txBody>
      </p:sp>
      <p:sp>
        <p:nvSpPr>
          <p:cNvPr id="33" name="Téglalap 55"/>
          <p:cNvSpPr/>
          <p:nvPr/>
        </p:nvSpPr>
        <p:spPr>
          <a:xfrm>
            <a:off x="8270497" y="2290109"/>
            <a:ext cx="432048" cy="43204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smtClean="0"/>
              <a:t>19</a:t>
            </a:r>
            <a:endParaRPr lang="hu-HU" sz="1200" dirty="0"/>
          </a:p>
        </p:txBody>
      </p:sp>
      <p:sp>
        <p:nvSpPr>
          <p:cNvPr id="34" name="Téglalap 56"/>
          <p:cNvSpPr/>
          <p:nvPr/>
        </p:nvSpPr>
        <p:spPr>
          <a:xfrm>
            <a:off x="8702545" y="2290109"/>
            <a:ext cx="432048" cy="43204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smtClean="0"/>
              <a:t>28</a:t>
            </a: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366773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Convolutional Neural Networks (CNN)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2514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hu-HU" dirty="0" smtClean="0"/>
                  <a:t>Pooling layer</a:t>
                </a:r>
              </a:p>
              <a:p>
                <a:pPr lvl="1"/>
                <a:r>
                  <a:rPr lang="en-US" dirty="0" smtClean="0"/>
                  <a:t>Mean pool</a:t>
                </a:r>
                <a:r>
                  <a:rPr lang="hu-HU" dirty="0" smtClean="0"/>
                  <a:t>ing</a:t>
                </a:r>
                <a:r>
                  <a:rPr lang="en-US" dirty="0" smtClean="0"/>
                  <a:t>: </a:t>
                </a:r>
                <a:r>
                  <a:rPr lang="hu-HU" dirty="0" smtClean="0"/>
                  <a:t>replace an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/>
                      </a:rPr>
                      <m:t>𝑅</m:t>
                    </m:r>
                    <m:r>
                      <a:rPr lang="hu-HU" b="0" i="1" smtClean="0">
                        <a:latin typeface="Cambria Math"/>
                      </a:rPr>
                      <m:t>×</m:t>
                    </m:r>
                    <m:r>
                      <a:rPr lang="hu-HU" b="0" i="1" smtClean="0">
                        <a:latin typeface="Cambria Math"/>
                      </a:rPr>
                      <m:t>𝑅</m:t>
                    </m:r>
                  </m:oMath>
                </a14:m>
                <a:r>
                  <a:rPr lang="hu-HU" dirty="0" smtClean="0"/>
                  <a:t> region with the mean of the values</a:t>
                </a:r>
              </a:p>
              <a:p>
                <a:pPr lvl="1"/>
                <a:r>
                  <a:rPr lang="hu-HU" dirty="0" smtClean="0"/>
                  <a:t>Max pooling: </a:t>
                </a:r>
                <a:r>
                  <a:rPr lang="hu-HU" dirty="0"/>
                  <a:t>replace an </a:t>
                </a:r>
                <a14:m>
                  <m:oMath xmlns:m="http://schemas.openxmlformats.org/officeDocument/2006/math">
                    <m:r>
                      <a:rPr lang="hu-HU" i="1">
                        <a:latin typeface="Cambria Math"/>
                      </a:rPr>
                      <m:t>𝑅</m:t>
                    </m:r>
                    <m:r>
                      <a:rPr lang="hu-HU" i="1">
                        <a:latin typeface="Cambria Math"/>
                      </a:rPr>
                      <m:t>×</m:t>
                    </m:r>
                    <m:r>
                      <a:rPr lang="hu-HU" i="1">
                        <a:latin typeface="Cambria Math"/>
                      </a:rPr>
                      <m:t>𝑅</m:t>
                    </m:r>
                  </m:oMath>
                </a14:m>
                <a:r>
                  <a:rPr lang="hu-HU" dirty="0"/>
                  <a:t> </a:t>
                </a:r>
                <a:r>
                  <a:rPr lang="hu-HU" dirty="0" smtClean="0"/>
                  <a:t>region with </a:t>
                </a:r>
                <a:r>
                  <a:rPr lang="hu-HU" dirty="0"/>
                  <a:t>the </a:t>
                </a:r>
                <a:r>
                  <a:rPr lang="hu-HU" dirty="0" smtClean="0"/>
                  <a:t>maximum of </a:t>
                </a:r>
                <a:r>
                  <a:rPr lang="hu-HU" dirty="0"/>
                  <a:t>the values</a:t>
                </a:r>
                <a:endParaRPr lang="en-US" dirty="0"/>
              </a:p>
              <a:p>
                <a:pPr lvl="1"/>
                <a:r>
                  <a:rPr lang="en-US" dirty="0"/>
                  <a:t>Used to </a:t>
                </a:r>
                <a:r>
                  <a:rPr lang="hu-HU" dirty="0" smtClean="0"/>
                  <a:t>quickly </a:t>
                </a:r>
                <a:r>
                  <a:rPr lang="en-US" dirty="0" smtClean="0"/>
                  <a:t>reduce </a:t>
                </a:r>
                <a:r>
                  <a:rPr lang="en-US" dirty="0"/>
                  <a:t>the </a:t>
                </a:r>
                <a:r>
                  <a:rPr lang="en-US" dirty="0" smtClean="0"/>
                  <a:t>size</a:t>
                </a:r>
                <a:endParaRPr lang="en-US" dirty="0"/>
              </a:p>
              <a:p>
                <a:pPr lvl="1"/>
                <a:r>
                  <a:rPr lang="en-US" dirty="0"/>
                  <a:t>Cheap, but very aggressive operator</a:t>
                </a:r>
              </a:p>
              <a:p>
                <a:pPr lvl="2"/>
                <a:r>
                  <a:rPr lang="en-US" dirty="0"/>
                  <a:t>Avoid when possible</a:t>
                </a:r>
              </a:p>
              <a:p>
                <a:pPr lvl="2"/>
                <a:r>
                  <a:rPr lang="en-US" dirty="0"/>
                  <a:t>Often needed, because convolutions don’t decrease the number of inputs fast </a:t>
                </a:r>
                <a:r>
                  <a:rPr lang="en-US" dirty="0" smtClean="0"/>
                  <a:t>enough</a:t>
                </a:r>
                <a:endParaRPr lang="hu-HU" dirty="0" smtClean="0"/>
              </a:p>
              <a:p>
                <a:pPr lvl="1"/>
                <a:r>
                  <a:rPr lang="hu-HU" dirty="0" smtClean="0"/>
                  <a:t>Input size: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hu-HU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hu-HU" b="0" i="1" smtClean="0">
                        <a:latin typeface="Cambria Math"/>
                      </a:rPr>
                      <m:t>×</m:t>
                    </m:r>
                    <m:sSub>
                      <m:sSubPr>
                        <m:ctrlPr>
                          <a:rPr lang="hu-HU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hu-HU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hu-HU" b="0" i="1" smtClean="0">
                        <a:latin typeface="Cambria Math"/>
                      </a:rPr>
                      <m:t>×</m:t>
                    </m:r>
                    <m:r>
                      <a:rPr lang="hu-HU" b="0" i="1" smtClean="0">
                        <a:latin typeface="Cambria Math"/>
                      </a:rPr>
                      <m:t>𝑁</m:t>
                    </m:r>
                  </m:oMath>
                </a14:m>
                <a:endParaRPr lang="hu-HU" b="0" dirty="0" smtClean="0"/>
              </a:p>
              <a:p>
                <a:pPr lvl="1"/>
                <a:r>
                  <a:rPr lang="hu-HU" dirty="0" smtClean="0"/>
                  <a:t>Output size: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hu-HU" b="0" i="1" smtClean="0">
                            <a:latin typeface="Cambria Math"/>
                          </a:rPr>
                          <m:t>𝑅</m:t>
                        </m:r>
                      </m:den>
                    </m:f>
                    <m:r>
                      <a:rPr lang="hu-HU" b="0" i="1" smtClean="0">
                        <a:latin typeface="Cambria Math"/>
                      </a:rPr>
                      <m:t>×</m:t>
                    </m:r>
                    <m:f>
                      <m:fPr>
                        <m:ctrlPr>
                          <a:rPr lang="hu-HU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hu-HU" b="0" i="1" smtClean="0">
                            <a:latin typeface="Cambria Math"/>
                          </a:rPr>
                          <m:t>𝑅</m:t>
                        </m:r>
                      </m:den>
                    </m:f>
                    <m:r>
                      <a:rPr lang="hu-HU" b="0" i="1" smtClean="0">
                        <a:latin typeface="Cambria Math"/>
                      </a:rPr>
                      <m:t>×</m:t>
                    </m:r>
                    <m:r>
                      <a:rPr lang="hu-HU" b="0" i="1" smtClean="0">
                        <a:latin typeface="Cambria Math"/>
                      </a:rPr>
                      <m:t>𝑁</m:t>
                    </m:r>
                  </m:oMath>
                </a14:m>
                <a:endParaRPr lang="hu-HU" dirty="0" smtClean="0"/>
              </a:p>
              <a:p>
                <a:r>
                  <a:rPr lang="hu-HU" dirty="0" smtClean="0"/>
                  <a:t>Fully connected layers</a:t>
                </a:r>
              </a:p>
              <a:p>
                <a:pPr lvl="1"/>
                <a:r>
                  <a:rPr lang="hu-HU" dirty="0" smtClean="0"/>
                  <a:t>Final few layers</a:t>
                </a:r>
              </a:p>
              <a:p>
                <a:pPr lvl="1"/>
                <a:r>
                  <a:rPr lang="hu-HU" dirty="0" smtClean="0"/>
                  <a:t>Each hidden neuron is connected with every neuron in the next layer</a:t>
                </a:r>
              </a:p>
              <a:p>
                <a:r>
                  <a:rPr lang="hu-HU" dirty="0" smtClean="0"/>
                  <a:t>Residual connections (improvement) </a:t>
                </a:r>
                <a:r>
                  <a:rPr lang="hu-HU" dirty="0">
                    <a:solidFill>
                      <a:schemeClr val="accent1"/>
                    </a:solidFill>
                  </a:rPr>
                  <a:t>[He et. al, 2016</a:t>
                </a:r>
                <a:r>
                  <a:rPr lang="hu-HU" dirty="0" smtClean="0">
                    <a:solidFill>
                      <a:schemeClr val="accent1"/>
                    </a:solidFill>
                  </a:rPr>
                  <a:t>]</a:t>
                </a:r>
              </a:p>
              <a:p>
                <a:pPr lvl="1"/>
                <a:r>
                  <a:rPr lang="hu-HU" dirty="0" smtClean="0"/>
                  <a:t>Very deep networks degrade performance</a:t>
                </a:r>
              </a:p>
              <a:p>
                <a:pPr lvl="1"/>
                <a:r>
                  <a:rPr lang="hu-HU" dirty="0" smtClean="0"/>
                  <a:t>Hard to find the proper mappings</a:t>
                </a:r>
              </a:p>
              <a:p>
                <a:pPr lvl="1"/>
                <a:r>
                  <a:rPr lang="hu-HU" dirty="0" smtClean="0"/>
                  <a:t>Reformulation of the problem: F(x) </a:t>
                </a:r>
                <a:r>
                  <a:rPr lang="hu-HU" dirty="0" smtClean="0">
                    <a:sym typeface="Wingdings" panose="05000000000000000000" pitchFamily="2" charset="2"/>
                  </a:rPr>
                  <a:t> F(x)+x</a:t>
                </a:r>
                <a:endParaRPr lang="hu-HU" dirty="0" smtClean="0"/>
              </a:p>
              <a:p>
                <a:pPr lvl="1"/>
                <a:endParaRPr lang="hu-HU" dirty="0"/>
              </a:p>
              <a:p>
                <a:endParaRPr lang="hu-HU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25144"/>
              </a:xfrm>
              <a:blipFill rotWithShape="1">
                <a:blip r:embed="rId2"/>
                <a:stretch>
                  <a:fillRect l="-889" t="-2478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322073" y="5358776"/>
            <a:ext cx="115212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 smtClean="0"/>
              <a:t>Layer</a:t>
            </a:r>
            <a:endParaRPr lang="hu-HU" sz="1600" dirty="0"/>
          </a:p>
        </p:txBody>
      </p:sp>
      <p:sp>
        <p:nvSpPr>
          <p:cNvPr id="5" name="Rectangle 4"/>
          <p:cNvSpPr/>
          <p:nvPr/>
        </p:nvSpPr>
        <p:spPr>
          <a:xfrm>
            <a:off x="7322073" y="5844544"/>
            <a:ext cx="115212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 smtClean="0"/>
              <a:t>Layer</a:t>
            </a:r>
            <a:endParaRPr lang="hu-HU" sz="1600" dirty="0"/>
          </a:p>
        </p:txBody>
      </p:sp>
      <p:cxnSp>
        <p:nvCxnSpPr>
          <p:cNvPr id="7" name="Straight Arrow Connector 6"/>
          <p:cNvCxnSpPr>
            <a:stCxn id="4" idx="2"/>
            <a:endCxn id="5" idx="0"/>
          </p:cNvCxnSpPr>
          <p:nvPr/>
        </p:nvCxnSpPr>
        <p:spPr>
          <a:xfrm>
            <a:off x="7898137" y="5646808"/>
            <a:ext cx="0" cy="197736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7790125" y="62936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+</a:t>
            </a:r>
            <a:endParaRPr lang="hu-HU" dirty="0"/>
          </a:p>
        </p:txBody>
      </p:sp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7898137" y="6132576"/>
            <a:ext cx="0" cy="161072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4" idx="0"/>
          </p:cNvCxnSpPr>
          <p:nvPr/>
        </p:nvCxnSpPr>
        <p:spPr>
          <a:xfrm>
            <a:off x="7898137" y="5031352"/>
            <a:ext cx="0" cy="327424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890849" y="4939073"/>
                <a:ext cx="3063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2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hu-HU" sz="1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849" y="4939073"/>
                <a:ext cx="306366" cy="27699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Elbow Connector 20"/>
          <p:cNvCxnSpPr>
            <a:endCxn id="8" idx="6"/>
          </p:cNvCxnSpPr>
          <p:nvPr/>
        </p:nvCxnSpPr>
        <p:spPr>
          <a:xfrm rot="16200000" flipH="1">
            <a:off x="7348845" y="5744356"/>
            <a:ext cx="1206596" cy="108012"/>
          </a:xfrm>
          <a:prstGeom prst="bentConnector4">
            <a:avLst>
              <a:gd name="adj1" fmla="val 54"/>
              <a:gd name="adj2" fmla="val 713765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8" idx="4"/>
          </p:cNvCxnSpPr>
          <p:nvPr/>
        </p:nvCxnSpPr>
        <p:spPr>
          <a:xfrm>
            <a:off x="7898137" y="6509672"/>
            <a:ext cx="0" cy="194172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898137" y="6371172"/>
                <a:ext cx="80490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200" b="0" i="1" smtClean="0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hu-HU" sz="1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2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hu-HU" sz="1200" b="0" i="1" smtClean="0">
                          <a:latin typeface="Cambria Math"/>
                        </a:rPr>
                        <m:t>+</m:t>
                      </m:r>
                      <m:r>
                        <a:rPr lang="hu-HU" sz="12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hu-HU" sz="12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137" y="6371172"/>
                <a:ext cx="804900" cy="27699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416931" y="6074612"/>
                <a:ext cx="5352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200" b="0" i="1" smtClean="0">
                          <a:latin typeface="Cambria Math"/>
                        </a:rPr>
                        <m:t>𝐹</m:t>
                      </m:r>
                      <m:r>
                        <a:rPr lang="hu-HU" sz="1200" b="0" i="1" smtClean="0">
                          <a:latin typeface="Cambria Math"/>
                        </a:rPr>
                        <m:t>(</m:t>
                      </m:r>
                      <m:r>
                        <a:rPr lang="hu-HU" sz="1200" b="0" i="1" smtClean="0">
                          <a:latin typeface="Cambria Math"/>
                        </a:rPr>
                        <m:t>𝑥</m:t>
                      </m:r>
                      <m:r>
                        <a:rPr lang="hu-HU" sz="1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2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931" y="6074612"/>
                <a:ext cx="535211" cy="276999"/>
              </a:xfrm>
              <a:prstGeom prst="rect">
                <a:avLst/>
              </a:prstGeom>
              <a:blipFill rotWithShape="1">
                <a:blip r:embed="rId5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39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Convolutional Neural Networks (CNN)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20000"/>
          </a:bodyPr>
          <a:lstStyle/>
          <a:p>
            <a:r>
              <a:rPr lang="hu-HU" sz="2800" dirty="0" smtClean="0"/>
              <a:t>Some examples</a:t>
            </a:r>
          </a:p>
          <a:p>
            <a:r>
              <a:rPr lang="hu-HU" sz="2800" dirty="0" smtClean="0"/>
              <a:t>GoogLeNet </a:t>
            </a:r>
            <a:r>
              <a:rPr lang="hu-HU" sz="2800" dirty="0" smtClean="0">
                <a:solidFill>
                  <a:schemeClr val="accent1"/>
                </a:solidFill>
              </a:rPr>
              <a:t>[Szegedy et. al, 2015]</a:t>
            </a:r>
          </a:p>
          <a:p>
            <a:endParaRPr lang="hu-HU" sz="2800" dirty="0" smtClean="0">
              <a:solidFill>
                <a:srgbClr val="00B0F0"/>
              </a:solidFill>
            </a:endParaRPr>
          </a:p>
          <a:p>
            <a:endParaRPr lang="hu-HU" sz="2800" dirty="0" smtClean="0"/>
          </a:p>
          <a:p>
            <a:pPr marL="0" indent="0">
              <a:buNone/>
            </a:pPr>
            <a:endParaRPr lang="hu-HU" sz="2800" dirty="0"/>
          </a:p>
          <a:p>
            <a:r>
              <a:rPr lang="hu-HU" sz="2800" dirty="0" smtClean="0"/>
              <a:t>Inception-v3 model </a:t>
            </a:r>
            <a:r>
              <a:rPr lang="hu-HU" sz="2800" dirty="0" smtClean="0">
                <a:solidFill>
                  <a:schemeClr val="accent1"/>
                </a:solidFill>
              </a:rPr>
              <a:t>[Szegedy et. al, 2016]</a:t>
            </a:r>
          </a:p>
          <a:p>
            <a:endParaRPr lang="hu-HU" sz="2800" dirty="0" smtClean="0">
              <a:solidFill>
                <a:srgbClr val="00B0F0"/>
              </a:solidFill>
            </a:endParaRPr>
          </a:p>
          <a:p>
            <a:endParaRPr lang="hu-HU" sz="2800" dirty="0"/>
          </a:p>
          <a:p>
            <a:endParaRPr lang="hu-HU" sz="2800" dirty="0" smtClean="0"/>
          </a:p>
          <a:p>
            <a:endParaRPr lang="hu-HU" sz="2800" dirty="0"/>
          </a:p>
          <a:p>
            <a:r>
              <a:rPr lang="hu-HU" sz="2800" dirty="0" smtClean="0"/>
              <a:t>ResNet (up to 200+ layers) </a:t>
            </a:r>
            <a:r>
              <a:rPr lang="hu-HU" sz="2800" dirty="0" smtClean="0">
                <a:solidFill>
                  <a:schemeClr val="accent1"/>
                </a:solidFill>
              </a:rPr>
              <a:t>[He et. al, 2016]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17584" y="137209"/>
            <a:ext cx="1411156" cy="612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869" y="1671804"/>
            <a:ext cx="2559510" cy="129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églalap 3"/>
          <p:cNvSpPr/>
          <p:nvPr/>
        </p:nvSpPr>
        <p:spPr>
          <a:xfrm>
            <a:off x="4059597" y="2679917"/>
            <a:ext cx="768168" cy="7496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7" name="Egyenes összekötő 5"/>
          <p:cNvCxnSpPr/>
          <p:nvPr/>
        </p:nvCxnSpPr>
        <p:spPr>
          <a:xfrm flipV="1">
            <a:off x="4059597" y="1713381"/>
            <a:ext cx="2448272" cy="966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/>
          <p:cNvCxnSpPr/>
          <p:nvPr/>
        </p:nvCxnSpPr>
        <p:spPr>
          <a:xfrm flipV="1">
            <a:off x="4827765" y="2971555"/>
            <a:ext cx="4239614" cy="457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églalap 3"/>
          <p:cNvSpPr/>
          <p:nvPr/>
        </p:nvSpPr>
        <p:spPr>
          <a:xfrm>
            <a:off x="6491895" y="1713381"/>
            <a:ext cx="2575484" cy="125817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050" name="Picture 2" descr="D:\image03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" t="14286" r="1168" b="5252"/>
          <a:stretch/>
        </p:blipFill>
        <p:spPr bwMode="auto">
          <a:xfrm>
            <a:off x="742948" y="4293096"/>
            <a:ext cx="6119169" cy="186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30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Neural Networks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hu-HU" dirty="0" smtClean="0"/>
                  <a:t>Artificial neurons connected to each other</a:t>
                </a:r>
              </a:p>
              <a:p>
                <a:pPr lvl="1"/>
                <a:r>
                  <a:rPr lang="hu-HU" dirty="0" smtClean="0"/>
                  <a:t>Outputs of certain neurons connected to the input of neurons</a:t>
                </a:r>
              </a:p>
              <a:p>
                <a:r>
                  <a:rPr lang="hu-HU" dirty="0" smtClean="0"/>
                  <a:t>Feedforward neural networks</a:t>
                </a:r>
              </a:p>
              <a:p>
                <a:pPr lvl="1"/>
                <a:r>
                  <a:rPr lang="hu-HU" dirty="0" smtClean="0"/>
                  <a:t>Neurons organized in layers</a:t>
                </a:r>
              </a:p>
              <a:p>
                <a:pPr lvl="2"/>
                <a:r>
                  <a:rPr lang="hu-HU" dirty="0" smtClean="0"/>
                  <a:t>The input of the k-th layer is the output of the (k-1)-th layer</a:t>
                </a:r>
              </a:p>
              <a:p>
                <a:pPr lvl="2"/>
                <a:r>
                  <a:rPr lang="hu-HU" dirty="0" smtClean="0"/>
                  <a:t>Input layer: the values are set (based on data)</a:t>
                </a:r>
              </a:p>
              <a:p>
                <a:pPr lvl="2"/>
                <a:r>
                  <a:rPr lang="hu-HU" dirty="0" smtClean="0"/>
                  <a:t>Output layer: the output is not the input of any other layer</a:t>
                </a:r>
              </a:p>
              <a:p>
                <a:pPr lvl="2"/>
                <a:r>
                  <a:rPr lang="hu-HU" dirty="0" smtClean="0"/>
                  <a:t>Hidden layer(s): the layers inbetween</a:t>
                </a:r>
              </a:p>
              <a:p>
                <a:pPr lvl="1"/>
                <a:r>
                  <a:rPr lang="hu-HU" dirty="0" smtClean="0"/>
                  <a:t>Forward propagation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hu-HU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hu-HU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hu-HU" b="0" i="1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hu-HU" b="0" i="1" smtClean="0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hu-HU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hu-HU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hu-HU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hu-HU" b="0" i="1" dirty="0" smtClean="0">
                  <a:latin typeface="Cambria Math"/>
                </a:endParaRPr>
              </a:p>
              <a:p>
                <a:pPr lvl="2"/>
                <a:r>
                  <a:rPr lang="hu-HU" b="0" i="1" dirty="0" smtClean="0">
                    <a:latin typeface="Cambria Math"/>
                  </a:rPr>
                  <a:t>...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hu-HU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hu-HU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hu-HU" b="0" i="1" smtClean="0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hu-HU" b="0" i="1" smtClean="0">
                            <a:latin typeface="Cambria Math"/>
                          </a:rPr>
                          <m:t>𝑘</m:t>
                        </m:r>
                      </m:sup>
                    </m:sSubSup>
                    <m:r>
                      <a:rPr lang="hu-HU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hu-HU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hu-HU" b="0" i="1" smtClean="0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hu-HU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hu-HU" b="0" i="1" smtClean="0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hu-HU" b="0" i="1" smtClean="0">
                                <a:latin typeface="Cambria Math"/>
                              </a:rPr>
                              <m:t>𝑘</m:t>
                            </m:r>
                          </m:sup>
                        </m:sSubSup>
                        <m:sSubSup>
                          <m:sSubSup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hu-HU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hu-HU" b="0" i="1" smtClean="0">
                                <a:latin typeface="Cambria Math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hu-HU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hu-HU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hu-HU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hu-HU" dirty="0" smtClean="0"/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hu-HU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hu-HU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hu-HU" b="0" i="1" smtClean="0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hu-HU" b="0" i="1" smtClean="0">
                            <a:latin typeface="Cambria Math"/>
                          </a:rPr>
                          <m:t>𝑘</m:t>
                        </m:r>
                      </m:sup>
                    </m:sSubSup>
                    <m:r>
                      <a:rPr lang="hu-HU" b="0" i="1" smtClean="0">
                        <a:latin typeface="Cambria Math"/>
                      </a:rPr>
                      <m:t>=</m:t>
                    </m:r>
                    <m:r>
                      <a:rPr lang="hu-HU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hu-HU" b="0" i="1" smtClean="0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hu-HU" b="0" i="1" smtClean="0">
                                <a:latin typeface="Cambria Math"/>
                              </a:rPr>
                              <m:t>𝑘</m:t>
                            </m:r>
                          </m:sup>
                        </m:sSubSup>
                      </m:e>
                    </m:d>
                  </m:oMath>
                </a14:m>
                <a:endParaRPr lang="hu-HU" dirty="0" smtClean="0"/>
              </a:p>
              <a:p>
                <a:pPr lvl="2"/>
                <a:r>
                  <a:rPr lang="hu-HU" b="0" i="1" dirty="0" smtClean="0">
                    <a:latin typeface="Cambria Math"/>
                  </a:rPr>
                  <a:t>....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hu-HU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hu-HU" b="0" i="1" smtClean="0">
                        <a:latin typeface="Cambria Math"/>
                      </a:rPr>
                      <m:t>=</m:t>
                    </m:r>
                    <m:r>
                      <a:rPr lang="hu-HU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hu-HU" b="0" i="1" smtClean="0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hu-HU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hu-HU" b="0" i="1" smtClean="0">
                                <a:latin typeface="Cambria Math"/>
                              </a:rPr>
                              <m:t>+1</m:t>
                            </m:r>
                          </m:sup>
                        </m:sSubSup>
                      </m:e>
                    </m:d>
                  </m:oMath>
                </a14:m>
                <a:endParaRPr lang="hu-HU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668" t="-2804" b="-779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llipszis 3"/>
          <p:cNvSpPr/>
          <p:nvPr/>
        </p:nvSpPr>
        <p:spPr>
          <a:xfrm>
            <a:off x="7279731" y="448964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400" dirty="0"/>
          </a:p>
        </p:txBody>
      </p:sp>
      <p:sp>
        <p:nvSpPr>
          <p:cNvPr id="6" name="Ellipszis 4"/>
          <p:cNvSpPr/>
          <p:nvPr/>
        </p:nvSpPr>
        <p:spPr>
          <a:xfrm>
            <a:off x="7279731" y="4981207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400" dirty="0"/>
          </a:p>
        </p:txBody>
      </p:sp>
      <p:sp>
        <p:nvSpPr>
          <p:cNvPr id="7" name="Ellipszis 5"/>
          <p:cNvSpPr/>
          <p:nvPr/>
        </p:nvSpPr>
        <p:spPr>
          <a:xfrm>
            <a:off x="7279731" y="5502610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llipszis 6"/>
              <p:cNvSpPr/>
              <p:nvPr/>
            </p:nvSpPr>
            <p:spPr>
              <a:xfrm>
                <a:off x="8468779" y="4953571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hu-HU" sz="1600" dirty="0"/>
              </a:p>
            </p:txBody>
          </p:sp>
        </mc:Choice>
        <mc:Fallback xmlns="">
          <p:sp>
            <p:nvSpPr>
              <p:cNvPr id="8" name="Ellipszis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779" y="4953571"/>
                <a:ext cx="288032" cy="288032"/>
              </a:xfrm>
              <a:prstGeom prst="ellipse">
                <a:avLst/>
              </a:prstGeom>
              <a:blipFill rotWithShape="1">
                <a:blip r:embed="rId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églalap 8"/>
              <p:cNvSpPr/>
              <p:nvPr/>
            </p:nvSpPr>
            <p:spPr>
              <a:xfrm>
                <a:off x="6699387" y="4564686"/>
                <a:ext cx="144016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8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800" dirty="0"/>
              </a:p>
            </p:txBody>
          </p:sp>
        </mc:Choice>
        <mc:Fallback xmlns="">
          <p:sp>
            <p:nvSpPr>
              <p:cNvPr id="9" name="Téglalap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387" y="4564686"/>
                <a:ext cx="144016" cy="144016"/>
              </a:xfrm>
              <a:prstGeom prst="rect">
                <a:avLst/>
              </a:prstGeom>
              <a:blipFill rotWithShape="1">
                <a:blip r:embed="rId4"/>
                <a:stretch>
                  <a:fillRect l="-7692" b="-800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églalap 9"/>
              <p:cNvSpPr/>
              <p:nvPr/>
            </p:nvSpPr>
            <p:spPr>
              <a:xfrm>
                <a:off x="6696270" y="4912233"/>
                <a:ext cx="144016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8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800" dirty="0"/>
              </a:p>
            </p:txBody>
          </p:sp>
        </mc:Choice>
        <mc:Fallback xmlns="">
          <p:sp>
            <p:nvSpPr>
              <p:cNvPr id="10" name="Téglalap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270" y="4912233"/>
                <a:ext cx="144016" cy="144016"/>
              </a:xfrm>
              <a:prstGeom prst="rect">
                <a:avLst/>
              </a:prstGeom>
              <a:blipFill rotWithShape="1">
                <a:blip r:embed="rId5"/>
                <a:stretch>
                  <a:fillRect l="-3846" b="-800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églalap 10"/>
              <p:cNvSpPr/>
              <p:nvPr/>
            </p:nvSpPr>
            <p:spPr>
              <a:xfrm>
                <a:off x="6699387" y="5229608"/>
                <a:ext cx="144016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8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8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hu-HU" sz="800" dirty="0"/>
              </a:p>
            </p:txBody>
          </p:sp>
        </mc:Choice>
        <mc:Fallback xmlns="">
          <p:sp>
            <p:nvSpPr>
              <p:cNvPr id="11" name="Téglalap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387" y="5229608"/>
                <a:ext cx="144016" cy="144016"/>
              </a:xfrm>
              <a:prstGeom prst="rect">
                <a:avLst/>
              </a:prstGeom>
              <a:blipFill rotWithShape="1">
                <a:blip r:embed="rId6"/>
                <a:stretch>
                  <a:fillRect l="-7692" b="-384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églalap 11"/>
              <p:cNvSpPr/>
              <p:nvPr/>
            </p:nvSpPr>
            <p:spPr>
              <a:xfrm>
                <a:off x="6699387" y="5574618"/>
                <a:ext cx="144016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8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8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hu-HU" sz="800" dirty="0"/>
              </a:p>
            </p:txBody>
          </p:sp>
        </mc:Choice>
        <mc:Fallback xmlns="">
          <p:sp>
            <p:nvSpPr>
              <p:cNvPr id="12" name="Téglalap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387" y="5574618"/>
                <a:ext cx="144016" cy="144016"/>
              </a:xfrm>
              <a:prstGeom prst="rect">
                <a:avLst/>
              </a:prstGeom>
              <a:blipFill rotWithShape="1">
                <a:blip r:embed="rId7"/>
                <a:stretch>
                  <a:fillRect l="-7692" b="-769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Egyenes összekötő nyíllal 13"/>
          <p:cNvCxnSpPr>
            <a:stCxn id="9" idx="3"/>
            <a:endCxn id="5" idx="2"/>
          </p:cNvCxnSpPr>
          <p:nvPr/>
        </p:nvCxnSpPr>
        <p:spPr>
          <a:xfrm flipV="1">
            <a:off x="6843403" y="4633660"/>
            <a:ext cx="436328" cy="30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6"/>
          <p:cNvCxnSpPr>
            <a:stCxn id="9" idx="3"/>
            <a:endCxn id="6" idx="2"/>
          </p:cNvCxnSpPr>
          <p:nvPr/>
        </p:nvCxnSpPr>
        <p:spPr>
          <a:xfrm>
            <a:off x="6843403" y="4636694"/>
            <a:ext cx="436328" cy="4885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9"/>
          <p:cNvCxnSpPr>
            <a:stCxn id="9" idx="3"/>
          </p:cNvCxnSpPr>
          <p:nvPr/>
        </p:nvCxnSpPr>
        <p:spPr>
          <a:xfrm>
            <a:off x="6843403" y="4636694"/>
            <a:ext cx="682600" cy="10099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nyíllal 22"/>
          <p:cNvCxnSpPr>
            <a:stCxn id="10" idx="3"/>
            <a:endCxn id="5" idx="2"/>
          </p:cNvCxnSpPr>
          <p:nvPr/>
        </p:nvCxnSpPr>
        <p:spPr>
          <a:xfrm flipV="1">
            <a:off x="6840286" y="4633660"/>
            <a:ext cx="439445" cy="3505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nyíllal 25"/>
          <p:cNvCxnSpPr>
            <a:stCxn id="10" idx="3"/>
            <a:endCxn id="6" idx="2"/>
          </p:cNvCxnSpPr>
          <p:nvPr/>
        </p:nvCxnSpPr>
        <p:spPr>
          <a:xfrm>
            <a:off x="6840286" y="4984241"/>
            <a:ext cx="439445" cy="1409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nyíllal 28"/>
          <p:cNvCxnSpPr>
            <a:stCxn id="10" idx="3"/>
            <a:endCxn id="7" idx="2"/>
          </p:cNvCxnSpPr>
          <p:nvPr/>
        </p:nvCxnSpPr>
        <p:spPr>
          <a:xfrm>
            <a:off x="6840286" y="4984241"/>
            <a:ext cx="439445" cy="6623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nyíllal 31"/>
          <p:cNvCxnSpPr>
            <a:stCxn id="11" idx="3"/>
            <a:endCxn id="5" idx="2"/>
          </p:cNvCxnSpPr>
          <p:nvPr/>
        </p:nvCxnSpPr>
        <p:spPr>
          <a:xfrm flipV="1">
            <a:off x="6843403" y="4633660"/>
            <a:ext cx="436328" cy="6679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nyíllal 34"/>
          <p:cNvCxnSpPr>
            <a:stCxn id="11" idx="3"/>
            <a:endCxn id="6" idx="2"/>
          </p:cNvCxnSpPr>
          <p:nvPr/>
        </p:nvCxnSpPr>
        <p:spPr>
          <a:xfrm flipV="1">
            <a:off x="6843403" y="5125223"/>
            <a:ext cx="436328" cy="1763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nyíllal 37"/>
          <p:cNvCxnSpPr>
            <a:stCxn id="11" idx="3"/>
            <a:endCxn id="7" idx="2"/>
          </p:cNvCxnSpPr>
          <p:nvPr/>
        </p:nvCxnSpPr>
        <p:spPr>
          <a:xfrm>
            <a:off x="6843403" y="5301616"/>
            <a:ext cx="436328" cy="3450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nyíllal 40"/>
          <p:cNvCxnSpPr>
            <a:stCxn id="12" idx="3"/>
            <a:endCxn id="7" idx="2"/>
          </p:cNvCxnSpPr>
          <p:nvPr/>
        </p:nvCxnSpPr>
        <p:spPr>
          <a:xfrm>
            <a:off x="6843403" y="5646626"/>
            <a:ext cx="43632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nyíllal 43"/>
          <p:cNvCxnSpPr>
            <a:stCxn id="12" idx="3"/>
            <a:endCxn id="6" idx="2"/>
          </p:cNvCxnSpPr>
          <p:nvPr/>
        </p:nvCxnSpPr>
        <p:spPr>
          <a:xfrm flipV="1">
            <a:off x="6843403" y="5125223"/>
            <a:ext cx="436328" cy="5214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nyíllal 46"/>
          <p:cNvCxnSpPr>
            <a:stCxn id="12" idx="3"/>
            <a:endCxn id="5" idx="2"/>
          </p:cNvCxnSpPr>
          <p:nvPr/>
        </p:nvCxnSpPr>
        <p:spPr>
          <a:xfrm flipV="1">
            <a:off x="6843403" y="4633660"/>
            <a:ext cx="436328" cy="101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nyíllal 49"/>
          <p:cNvCxnSpPr>
            <a:stCxn id="5" idx="6"/>
            <a:endCxn id="32" idx="2"/>
          </p:cNvCxnSpPr>
          <p:nvPr/>
        </p:nvCxnSpPr>
        <p:spPr>
          <a:xfrm>
            <a:off x="7567763" y="4633660"/>
            <a:ext cx="397656" cy="2424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nyíllal 52"/>
          <p:cNvCxnSpPr>
            <a:stCxn id="6" idx="6"/>
            <a:endCxn id="32" idx="2"/>
          </p:cNvCxnSpPr>
          <p:nvPr/>
        </p:nvCxnSpPr>
        <p:spPr>
          <a:xfrm flipV="1">
            <a:off x="7567763" y="4876099"/>
            <a:ext cx="397656" cy="2491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nyíllal 57"/>
          <p:cNvCxnSpPr>
            <a:stCxn id="7" idx="6"/>
            <a:endCxn id="32" idx="2"/>
          </p:cNvCxnSpPr>
          <p:nvPr/>
        </p:nvCxnSpPr>
        <p:spPr>
          <a:xfrm flipV="1">
            <a:off x="7567763" y="4876099"/>
            <a:ext cx="397656" cy="7705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gyenes összekötő nyíllal 60"/>
          <p:cNvCxnSpPr>
            <a:stCxn id="8" idx="6"/>
          </p:cNvCxnSpPr>
          <p:nvPr/>
        </p:nvCxnSpPr>
        <p:spPr>
          <a:xfrm>
            <a:off x="8756811" y="5097587"/>
            <a:ext cx="206083" cy="4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187304" y="4473359"/>
                <a:ext cx="472885" cy="320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hu-H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304" y="4473359"/>
                <a:ext cx="472885" cy="32060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187304" y="4964826"/>
                <a:ext cx="472886" cy="320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hu-H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304" y="4964826"/>
                <a:ext cx="472886" cy="32079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187303" y="5485780"/>
                <a:ext cx="472886" cy="3216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hu-H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303" y="5485780"/>
                <a:ext cx="472886" cy="321691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Ellipszis 3"/>
          <p:cNvSpPr/>
          <p:nvPr/>
        </p:nvSpPr>
        <p:spPr>
          <a:xfrm>
            <a:off x="7965419" y="4732083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400" dirty="0"/>
          </a:p>
        </p:txBody>
      </p:sp>
      <p:sp>
        <p:nvSpPr>
          <p:cNvPr id="33" name="Ellipszis 4"/>
          <p:cNvSpPr/>
          <p:nvPr/>
        </p:nvSpPr>
        <p:spPr>
          <a:xfrm>
            <a:off x="7965419" y="522364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872992" y="4715798"/>
                <a:ext cx="472886" cy="320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hu-H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992" y="4715798"/>
                <a:ext cx="472886" cy="320601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872992" y="5211902"/>
                <a:ext cx="472886" cy="320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hu-H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992" y="5211902"/>
                <a:ext cx="472886" cy="320793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Egyenes összekötő nyíllal 49"/>
          <p:cNvCxnSpPr>
            <a:stCxn id="5" idx="6"/>
            <a:endCxn id="33" idx="2"/>
          </p:cNvCxnSpPr>
          <p:nvPr/>
        </p:nvCxnSpPr>
        <p:spPr>
          <a:xfrm>
            <a:off x="7567763" y="4633660"/>
            <a:ext cx="397656" cy="7340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nyíllal 49"/>
          <p:cNvCxnSpPr>
            <a:stCxn id="6" idx="6"/>
            <a:endCxn id="33" idx="2"/>
          </p:cNvCxnSpPr>
          <p:nvPr/>
        </p:nvCxnSpPr>
        <p:spPr>
          <a:xfrm>
            <a:off x="7567763" y="5125223"/>
            <a:ext cx="397656" cy="2424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nyíllal 49"/>
          <p:cNvCxnSpPr>
            <a:stCxn id="7" idx="6"/>
            <a:endCxn id="33" idx="2"/>
          </p:cNvCxnSpPr>
          <p:nvPr/>
        </p:nvCxnSpPr>
        <p:spPr>
          <a:xfrm flipV="1">
            <a:off x="7567763" y="5367662"/>
            <a:ext cx="397656" cy="2789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nyíllal 49"/>
          <p:cNvCxnSpPr>
            <a:stCxn id="32" idx="6"/>
            <a:endCxn id="8" idx="2"/>
          </p:cNvCxnSpPr>
          <p:nvPr/>
        </p:nvCxnSpPr>
        <p:spPr>
          <a:xfrm>
            <a:off x="8253451" y="4876099"/>
            <a:ext cx="215328" cy="2214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49"/>
          <p:cNvCxnSpPr>
            <a:stCxn id="33" idx="6"/>
            <a:endCxn id="8" idx="2"/>
          </p:cNvCxnSpPr>
          <p:nvPr/>
        </p:nvCxnSpPr>
        <p:spPr>
          <a:xfrm flipV="1">
            <a:off x="8253451" y="5097587"/>
            <a:ext cx="215328" cy="27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3"/>
              <p:cNvSpPr txBox="1">
                <a:spLocks/>
              </p:cNvSpPr>
              <p:nvPr/>
            </p:nvSpPr>
            <p:spPr>
              <a:xfrm>
                <a:off x="3851920" y="4812219"/>
                <a:ext cx="1656184" cy="642849"/>
              </a:xfrm>
              <a:prstGeom prst="rect">
                <a:avLst/>
              </a:prstGeom>
            </p:spPr>
            <p:txBody>
              <a:bodyPr vert="horz" lIns="97566" tIns="48783" rIns="97566" bIns="48783" rtlCol="0">
                <a:normAutofit/>
              </a:bodyPr>
              <a:lstStyle>
                <a:lvl1pPr marL="243916" indent="-243916" algn="l" defTabSz="975665" rtl="0" eaLnBrk="1" latinLnBrk="0" hangingPunct="1">
                  <a:lnSpc>
                    <a:spcPct val="100000"/>
                  </a:lnSpc>
                  <a:spcBef>
                    <a:spcPts val="1067"/>
                  </a:spcBef>
                  <a:buClr>
                    <a:srgbClr val="3076AD"/>
                  </a:buClr>
                  <a:buSzPct val="120000"/>
                  <a:buFont typeface="Arial" panose="020B0604020202020204" pitchFamily="34" charset="0"/>
                  <a:buChar char="•"/>
                  <a:defRPr sz="2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Exo 2 Light" panose="00000400000000000000" pitchFamily="2" charset="-18"/>
                    <a:ea typeface="+mn-ea"/>
                    <a:cs typeface="+mn-cs"/>
                  </a:defRPr>
                </a:lvl1pPr>
                <a:lvl2pPr marL="731749" indent="-243916" algn="l" defTabSz="975665" rtl="0" eaLnBrk="1" latinLnBrk="0" hangingPunct="1">
                  <a:lnSpc>
                    <a:spcPct val="100000"/>
                  </a:lnSpc>
                  <a:spcBef>
                    <a:spcPts val="534"/>
                  </a:spcBef>
                  <a:buClr>
                    <a:srgbClr val="3076AD"/>
                  </a:buClr>
                  <a:buFont typeface="Wingdings" panose="05000000000000000000" pitchFamily="2" charset="2"/>
                  <a:buChar char="§"/>
                  <a:defRPr sz="21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Exo 2 Light" panose="00000400000000000000" pitchFamily="2" charset="-18"/>
                    <a:ea typeface="+mn-ea"/>
                    <a:cs typeface="+mn-cs"/>
                  </a:defRPr>
                </a:lvl2pPr>
                <a:lvl3pPr marL="1219581" indent="-243916" algn="l" defTabSz="975665" rtl="0" eaLnBrk="1" latinLnBrk="0" hangingPunct="1">
                  <a:lnSpc>
                    <a:spcPct val="100000"/>
                  </a:lnSpc>
                  <a:spcBef>
                    <a:spcPts val="534"/>
                  </a:spcBef>
                  <a:buClr>
                    <a:srgbClr val="3076AD"/>
                  </a:buClr>
                  <a:buSzPct val="100000"/>
                  <a:buFont typeface="Courier New" panose="02070309020205020404" pitchFamily="49" charset="0"/>
                  <a:buChar char="o"/>
                  <a:defRPr sz="19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Exo 2 Light" panose="00000400000000000000" pitchFamily="2" charset="-18"/>
                    <a:ea typeface="+mn-ea"/>
                    <a:cs typeface="+mn-cs"/>
                  </a:defRPr>
                </a:lvl3pPr>
                <a:lvl4pPr marL="1707413" indent="-243916" algn="l" defTabSz="975665" rtl="0" eaLnBrk="1" latinLnBrk="0" hangingPunct="1">
                  <a:lnSpc>
                    <a:spcPct val="100000"/>
                  </a:lnSpc>
                  <a:spcBef>
                    <a:spcPts val="534"/>
                  </a:spcBef>
                  <a:buClr>
                    <a:srgbClr val="3076AD"/>
                  </a:buClr>
                  <a:buFont typeface="Exo 2 Light" panose="00000400000000000000" pitchFamily="2" charset="-18"/>
                  <a:buChar char="–"/>
                  <a:defRPr sz="17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Exo 2 Light" panose="00000400000000000000" pitchFamily="2" charset="-18"/>
                    <a:ea typeface="+mn-ea"/>
                    <a:cs typeface="+mn-cs"/>
                  </a:defRPr>
                </a:lvl4pPr>
                <a:lvl5pPr marL="2195246" indent="-243916" algn="l" defTabSz="975665" rtl="0" eaLnBrk="1" latinLnBrk="0" hangingPunct="1">
                  <a:lnSpc>
                    <a:spcPct val="100000"/>
                  </a:lnSpc>
                  <a:spcBef>
                    <a:spcPts val="534"/>
                  </a:spcBef>
                  <a:buClr>
                    <a:srgbClr val="3076AD"/>
                  </a:buClr>
                  <a:buSzPct val="120000"/>
                  <a:buFont typeface="Arial" panose="020B0604020202020204" pitchFamily="34" charset="0"/>
                  <a:buChar char="•"/>
                  <a:defRPr sz="17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Exo 2 Light" panose="00000400000000000000" pitchFamily="2" charset="-18"/>
                    <a:ea typeface="+mn-ea"/>
                    <a:cs typeface="+mn-cs"/>
                  </a:defRPr>
                </a:lvl5pPr>
                <a:lvl6pPr marL="2683078" indent="-243916" algn="l" defTabSz="975665" rtl="0" eaLnBrk="1" latinLnBrk="0" hangingPunct="1">
                  <a:lnSpc>
                    <a:spcPct val="90000"/>
                  </a:lnSpc>
                  <a:spcBef>
                    <a:spcPts val="534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70911" indent="-243916" algn="l" defTabSz="975665" rtl="0" eaLnBrk="1" latinLnBrk="0" hangingPunct="1">
                  <a:lnSpc>
                    <a:spcPct val="90000"/>
                  </a:lnSpc>
                  <a:spcBef>
                    <a:spcPts val="534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8743" indent="-243916" algn="l" defTabSz="975665" rtl="0" eaLnBrk="1" latinLnBrk="0" hangingPunct="1">
                  <a:lnSpc>
                    <a:spcPct val="90000"/>
                  </a:lnSpc>
                  <a:spcBef>
                    <a:spcPts val="534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46575" indent="-243916" algn="l" defTabSz="975665" rtl="0" eaLnBrk="1" latinLnBrk="0" hangingPunct="1">
                  <a:lnSpc>
                    <a:spcPct val="90000"/>
                  </a:lnSpc>
                  <a:spcBef>
                    <a:spcPts val="534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hu-HU" sz="12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hu-HU" sz="1200" b="0" i="1" smtClean="0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hu-HU" sz="12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hu-HU" sz="12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hu-HU" sz="12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hu-HU" sz="1200" b="0" i="1" smtClean="0">
                            <a:latin typeface="Cambria Math"/>
                          </a:rPr>
                          <m:t>𝑊</m:t>
                        </m:r>
                      </m:e>
                      <m:sup>
                        <m:r>
                          <a:rPr lang="hu-HU" sz="12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hu-HU" sz="12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hu-HU" sz="1200" b="0" i="1" smtClean="0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hu-HU" sz="1200" b="0" i="1" smtClean="0">
                            <a:latin typeface="Cambria Math"/>
                          </a:rPr>
                          <m:t>𝑘</m:t>
                        </m:r>
                        <m:r>
                          <a:rPr lang="hu-HU" sz="12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hu-HU" sz="1200" b="0" i="1" smtClean="0">
                        <a:latin typeface="Cambria Math"/>
                      </a:rPr>
                      <m:t>+</m:t>
                    </m:r>
                    <m:r>
                      <a:rPr lang="hu-HU" sz="1200" b="0" i="1" smtClean="0">
                        <a:latin typeface="Cambria Math"/>
                      </a:rPr>
                      <m:t>𝑏</m:t>
                    </m:r>
                  </m:oMath>
                </a14:m>
                <a:endParaRPr lang="hu-HU" sz="1200" dirty="0" smtClean="0"/>
              </a:p>
              <a:p>
                <a:pP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hu-HU" sz="12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hu-HU" sz="1200" b="0" i="1" smtClean="0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hu-HU" sz="12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hu-HU" sz="1200" b="0" i="1" smtClean="0">
                        <a:latin typeface="Cambria Math"/>
                      </a:rPr>
                      <m:t>=</m:t>
                    </m:r>
                    <m:r>
                      <a:rPr lang="hu-HU" sz="12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hu-HU" sz="1200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hu-HU" sz="12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1200" b="0" i="1" smtClean="0">
                                <a:latin typeface="Cambria Math"/>
                              </a:rPr>
                              <m:t>𝑠</m:t>
                            </m:r>
                          </m:e>
                          <m:sup>
                            <m:r>
                              <a:rPr lang="hu-HU" sz="1200" b="0" i="1" smtClean="0"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endParaRPr lang="hu-HU" b="0" dirty="0" smtClean="0"/>
              </a:p>
            </p:txBody>
          </p:sp>
        </mc:Choice>
        <mc:Fallback xmlns="">
          <p:sp>
            <p:nvSpPr>
              <p:cNvPr id="41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4812219"/>
                <a:ext cx="1656184" cy="642849"/>
              </a:xfrm>
              <a:prstGeom prst="rect">
                <a:avLst/>
              </a:prstGeom>
              <a:blipFill rotWithShape="1">
                <a:blip r:embed="rId13"/>
                <a:stretch>
                  <a:fillRect l="-735" b="-754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894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Images in recommenders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80" y="2057686"/>
            <a:ext cx="8216841" cy="4539666"/>
          </a:xfrm>
        </p:spPr>
        <p:txBody>
          <a:bodyPr>
            <a:normAutofit fontScale="55000" lnSpcReduction="20000"/>
          </a:bodyPr>
          <a:lstStyle/>
          <a:p>
            <a:pPr>
              <a:buClr>
                <a:schemeClr val="accent1"/>
              </a:buClr>
            </a:pPr>
            <a:r>
              <a:rPr lang="hu-HU" dirty="0">
                <a:solidFill>
                  <a:schemeClr val="accent1"/>
                </a:solidFill>
              </a:rPr>
              <a:t>[McAuley et. Al, 2015</a:t>
            </a:r>
            <a:r>
              <a:rPr lang="hu-HU" dirty="0" smtClean="0">
                <a:solidFill>
                  <a:schemeClr val="accent1"/>
                </a:solidFill>
              </a:rPr>
              <a:t>]</a:t>
            </a:r>
          </a:p>
          <a:p>
            <a:pPr lvl="1">
              <a:buClr>
                <a:schemeClr val="tx1"/>
              </a:buClr>
            </a:pPr>
            <a:r>
              <a:rPr lang="hu-HU" dirty="0" smtClean="0"/>
              <a:t>Learns a parameterized distance metric over visual features</a:t>
            </a:r>
          </a:p>
          <a:p>
            <a:pPr lvl="2">
              <a:buClr>
                <a:schemeClr val="tx1"/>
              </a:buClr>
            </a:pPr>
            <a:r>
              <a:rPr lang="hu-HU" dirty="0" smtClean="0"/>
              <a:t>Visual features are extracted from a pretrained CNN</a:t>
            </a:r>
          </a:p>
          <a:p>
            <a:pPr lvl="2">
              <a:buClr>
                <a:schemeClr val="tx1"/>
              </a:buClr>
            </a:pPr>
            <a:r>
              <a:rPr lang="hu-HU" dirty="0" smtClean="0"/>
              <a:t>Distance function: Eucledian distance of „embedded” visual features</a:t>
            </a:r>
          </a:p>
          <a:p>
            <a:pPr lvl="3">
              <a:buClr>
                <a:schemeClr val="tx1"/>
              </a:buClr>
            </a:pPr>
            <a:r>
              <a:rPr lang="hu-HU" dirty="0" smtClean="0"/>
              <a:t>Embedding here: multiplication with a weight matrix to reduce the number of dimensions</a:t>
            </a:r>
          </a:p>
          <a:p>
            <a:pPr lvl="1">
              <a:buClr>
                <a:schemeClr val="tx1"/>
              </a:buClr>
            </a:pPr>
            <a:r>
              <a:rPr lang="hu-HU" dirty="0" smtClean="0"/>
              <a:t>Personalized distance</a:t>
            </a:r>
          </a:p>
          <a:p>
            <a:pPr lvl="2">
              <a:buClr>
                <a:schemeClr val="tx1"/>
              </a:buClr>
            </a:pPr>
            <a:r>
              <a:rPr lang="hu-HU" dirty="0" smtClean="0"/>
              <a:t>Reweights the distance with a user specific weight vector</a:t>
            </a:r>
          </a:p>
          <a:p>
            <a:pPr lvl="1">
              <a:buClr>
                <a:schemeClr val="tx1"/>
              </a:buClr>
            </a:pPr>
            <a:r>
              <a:rPr lang="hu-HU" dirty="0" smtClean="0"/>
              <a:t>Training: maximizing likelihood of an </a:t>
            </a:r>
            <a:r>
              <a:rPr lang="hu-HU" dirty="0"/>
              <a:t>existing relationship </a:t>
            </a:r>
            <a:r>
              <a:rPr lang="hu-HU" dirty="0" smtClean="0"/>
              <a:t>with the target item </a:t>
            </a:r>
          </a:p>
          <a:p>
            <a:pPr lvl="2">
              <a:buClr>
                <a:schemeClr val="tx1"/>
              </a:buClr>
            </a:pPr>
            <a:r>
              <a:rPr lang="hu-HU" dirty="0" smtClean="0"/>
              <a:t>Over uniformly sampled negative items</a:t>
            </a:r>
          </a:p>
          <a:p>
            <a:r>
              <a:rPr lang="hu-HU" dirty="0" smtClean="0"/>
              <a:t>Visual BPR </a:t>
            </a:r>
            <a:r>
              <a:rPr lang="hu-HU" dirty="0" smtClean="0">
                <a:solidFill>
                  <a:schemeClr val="accent1"/>
                </a:solidFill>
              </a:rPr>
              <a:t>[He </a:t>
            </a:r>
            <a:r>
              <a:rPr lang="hu-HU" dirty="0">
                <a:solidFill>
                  <a:schemeClr val="accent1"/>
                </a:solidFill>
              </a:rPr>
              <a:t>&amp; McAuley, 2016</a:t>
            </a:r>
            <a:r>
              <a:rPr lang="hu-HU" dirty="0" smtClean="0">
                <a:solidFill>
                  <a:schemeClr val="accent1"/>
                </a:solidFill>
              </a:rPr>
              <a:t>]</a:t>
            </a:r>
          </a:p>
          <a:p>
            <a:pPr lvl="1"/>
            <a:r>
              <a:rPr lang="hu-HU" dirty="0" smtClean="0"/>
              <a:t>Model composed of</a:t>
            </a:r>
          </a:p>
          <a:p>
            <a:pPr lvl="2"/>
            <a:r>
              <a:rPr lang="hu-HU" dirty="0" smtClean="0"/>
              <a:t>Bias terms</a:t>
            </a:r>
          </a:p>
          <a:p>
            <a:pPr lvl="2"/>
            <a:r>
              <a:rPr lang="hu-HU" dirty="0" smtClean="0"/>
              <a:t>MF model</a:t>
            </a:r>
          </a:p>
          <a:p>
            <a:pPr lvl="2"/>
            <a:r>
              <a:rPr lang="hu-HU" dirty="0" smtClean="0"/>
              <a:t>Visual part</a:t>
            </a:r>
          </a:p>
          <a:p>
            <a:pPr lvl="3"/>
            <a:r>
              <a:rPr lang="hu-HU" dirty="0" smtClean="0"/>
              <a:t>Pretrained CNN features</a:t>
            </a:r>
          </a:p>
          <a:p>
            <a:pPr lvl="3"/>
            <a:r>
              <a:rPr lang="hu-HU" dirty="0" smtClean="0"/>
              <a:t>Dimension reduction through „embedding”</a:t>
            </a:r>
          </a:p>
          <a:p>
            <a:pPr lvl="3"/>
            <a:r>
              <a:rPr lang="hu-HU" dirty="0" smtClean="0"/>
              <a:t> The product of this visual item feature and a learned user feature vector is used in the model</a:t>
            </a:r>
          </a:p>
          <a:p>
            <a:pPr lvl="2"/>
            <a:r>
              <a:rPr lang="hu-HU" dirty="0" smtClean="0"/>
              <a:t>Visual bias</a:t>
            </a:r>
          </a:p>
          <a:p>
            <a:pPr lvl="3"/>
            <a:r>
              <a:rPr lang="hu-HU" dirty="0" smtClean="0"/>
              <a:t>Product of the pretrained CNN features and a global bias vector over its features</a:t>
            </a:r>
          </a:p>
          <a:p>
            <a:pPr lvl="1"/>
            <a:r>
              <a:rPr lang="hu-HU" dirty="0" smtClean="0"/>
              <a:t>BPR loss</a:t>
            </a:r>
          </a:p>
          <a:p>
            <a:pPr lvl="1"/>
            <a:r>
              <a:rPr lang="hu-HU" dirty="0" smtClean="0"/>
              <a:t>Tested on clothing datasets (9-25% improvement)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5778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Music representations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Clr>
                <a:schemeClr val="accent1"/>
              </a:buClr>
            </a:pPr>
            <a:r>
              <a:rPr lang="hu-HU" dirty="0">
                <a:solidFill>
                  <a:schemeClr val="accent1"/>
                </a:solidFill>
              </a:rPr>
              <a:t>[Oord et. al, 2013</a:t>
            </a:r>
            <a:r>
              <a:rPr lang="hu-HU" dirty="0" smtClean="0">
                <a:solidFill>
                  <a:schemeClr val="accent1"/>
                </a:solidFill>
              </a:rPr>
              <a:t>]</a:t>
            </a:r>
          </a:p>
          <a:p>
            <a:pPr lvl="1"/>
            <a:r>
              <a:rPr lang="hu-HU" dirty="0" smtClean="0"/>
              <a:t>Extends iALS/WMF with audio features</a:t>
            </a:r>
          </a:p>
          <a:p>
            <a:pPr lvl="2"/>
            <a:r>
              <a:rPr lang="hu-HU" dirty="0" smtClean="0"/>
              <a:t>To overcome cold-start</a:t>
            </a:r>
          </a:p>
          <a:p>
            <a:pPr lvl="1"/>
            <a:r>
              <a:rPr lang="hu-HU" dirty="0" smtClean="0"/>
              <a:t>Music feature extraction</a:t>
            </a:r>
          </a:p>
          <a:p>
            <a:pPr lvl="2"/>
            <a:r>
              <a:rPr lang="hu-HU" dirty="0" smtClean="0"/>
              <a:t>Time-frequency representation</a:t>
            </a:r>
          </a:p>
          <a:p>
            <a:pPr lvl="2"/>
            <a:r>
              <a:rPr lang="hu-HU" dirty="0" smtClean="0"/>
              <a:t>Applied CNN on 3 second samples</a:t>
            </a:r>
          </a:p>
          <a:p>
            <a:pPr lvl="2"/>
            <a:r>
              <a:rPr lang="hu-HU" dirty="0" smtClean="0"/>
              <a:t>Latent factor of the clip: average predictions on consecutive windows of the clip</a:t>
            </a:r>
          </a:p>
          <a:p>
            <a:pPr lvl="1"/>
            <a:r>
              <a:rPr lang="hu-HU" dirty="0" smtClean="0"/>
              <a:t>Integration with MF</a:t>
            </a:r>
          </a:p>
          <a:p>
            <a:pPr lvl="2"/>
            <a:r>
              <a:rPr lang="hu-HU" dirty="0" smtClean="0"/>
              <a:t>(a) Minimize distance between music features and the MF’s feature vectors</a:t>
            </a:r>
          </a:p>
          <a:p>
            <a:pPr lvl="2"/>
            <a:r>
              <a:rPr lang="hu-HU" dirty="0" smtClean="0"/>
              <a:t>(b) Replace the item features with the music features (minimize original loss)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2304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Textual information improving recommendations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Clr>
                <a:schemeClr val="accent1"/>
              </a:buClr>
            </a:pPr>
            <a:r>
              <a:rPr lang="hu-HU" dirty="0">
                <a:solidFill>
                  <a:schemeClr val="accent1"/>
                </a:solidFill>
              </a:rPr>
              <a:t>[Bansal et. al, 2016</a:t>
            </a:r>
            <a:r>
              <a:rPr lang="hu-HU" dirty="0" smtClean="0">
                <a:solidFill>
                  <a:schemeClr val="accent1"/>
                </a:solidFill>
              </a:rPr>
              <a:t>]</a:t>
            </a:r>
          </a:p>
          <a:p>
            <a:pPr lvl="1"/>
            <a:r>
              <a:rPr lang="hu-HU" dirty="0" smtClean="0"/>
              <a:t>Paper recommendation</a:t>
            </a:r>
          </a:p>
          <a:p>
            <a:pPr lvl="1"/>
            <a:r>
              <a:rPr lang="hu-HU" dirty="0" smtClean="0"/>
              <a:t>Item representation</a:t>
            </a:r>
          </a:p>
          <a:p>
            <a:pPr lvl="2"/>
            <a:r>
              <a:rPr lang="hu-HU" dirty="0" smtClean="0"/>
              <a:t>Text representation</a:t>
            </a:r>
          </a:p>
          <a:p>
            <a:pPr lvl="3"/>
            <a:r>
              <a:rPr lang="hu-HU" dirty="0"/>
              <a:t>Two layer GRU (RNN): bidirectional layer followed by a unidirectional layer</a:t>
            </a:r>
          </a:p>
          <a:p>
            <a:pPr lvl="3"/>
            <a:r>
              <a:rPr lang="hu-HU" dirty="0"/>
              <a:t>Representation is created by pooling over the hidden states of the </a:t>
            </a:r>
            <a:r>
              <a:rPr lang="hu-HU" dirty="0" smtClean="0"/>
              <a:t>sequence</a:t>
            </a:r>
          </a:p>
          <a:p>
            <a:pPr lvl="2"/>
            <a:r>
              <a:rPr lang="hu-HU" dirty="0" smtClean="0"/>
              <a:t>ID based representation (item feature vector)</a:t>
            </a:r>
          </a:p>
          <a:p>
            <a:pPr lvl="2"/>
            <a:r>
              <a:rPr lang="hu-HU" dirty="0" smtClean="0"/>
              <a:t>Final representation: ID + text added</a:t>
            </a:r>
          </a:p>
          <a:p>
            <a:pPr lvl="1"/>
            <a:r>
              <a:rPr lang="hu-HU" dirty="0" smtClean="0"/>
              <a:t>Multi-task learning</a:t>
            </a:r>
          </a:p>
          <a:p>
            <a:pPr lvl="2"/>
            <a:r>
              <a:rPr lang="hu-HU" dirty="0" smtClean="0"/>
              <a:t>Predict both user scores</a:t>
            </a:r>
          </a:p>
          <a:p>
            <a:pPr lvl="2"/>
            <a:r>
              <a:rPr lang="hu-HU" dirty="0" smtClean="0"/>
              <a:t>And likelihood of tags</a:t>
            </a:r>
          </a:p>
          <a:p>
            <a:pPr lvl="1"/>
            <a:r>
              <a:rPr lang="hu-HU" dirty="0" smtClean="0"/>
              <a:t>End-to-end training</a:t>
            </a:r>
          </a:p>
          <a:p>
            <a:pPr lvl="2"/>
            <a:r>
              <a:rPr lang="hu-HU" dirty="0" smtClean="0"/>
              <a:t>All parameters are trained simultaneously (no pretraining)</a:t>
            </a:r>
          </a:p>
          <a:p>
            <a:pPr lvl="2"/>
            <a:r>
              <a:rPr lang="hu-HU" dirty="0" smtClean="0"/>
              <a:t>Loss</a:t>
            </a:r>
          </a:p>
          <a:p>
            <a:pPr lvl="3"/>
            <a:r>
              <a:rPr lang="hu-HU" dirty="0" smtClean="0"/>
              <a:t>User scores: weighted MSE (like in iALS)</a:t>
            </a:r>
          </a:p>
          <a:p>
            <a:pPr lvl="3"/>
            <a:r>
              <a:rPr lang="hu-HU" dirty="0" smtClean="0"/>
              <a:t>Tags: weighted log likelihood (unobserved tags are downweighted)</a:t>
            </a:r>
          </a:p>
        </p:txBody>
      </p:sp>
    </p:spTree>
    <p:extLst>
      <p:ext uri="{BB962C8B-B14F-4D97-AF65-F5344CB8AC3E}">
        <p14:creationId xmlns:p14="http://schemas.microsoft.com/office/powerpoint/2010/main" val="387406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References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62500" lnSpcReduction="20000"/>
          </a:bodyPr>
          <a:lstStyle/>
          <a:p>
            <a:r>
              <a:rPr lang="hu-HU" dirty="0" smtClean="0"/>
              <a:t>[Bansal et. al, 2016] T. Bansal, D. Belanger, A. McCallum: Ask the GRU: Multi-Task Learning for Deep Text Recommendations. 10th ACM Conference on Recommender Systems (RecSys’16).</a:t>
            </a:r>
          </a:p>
          <a:p>
            <a:r>
              <a:rPr lang="hu-HU" dirty="0" smtClean="0"/>
              <a:t>[He et. al, 2016] K. He, X. Zhang, S. Ren, J. Sun: Deep Residual Learning for Image Recognition. CVPR 2016.</a:t>
            </a:r>
          </a:p>
          <a:p>
            <a:r>
              <a:rPr lang="hu-HU" dirty="0" smtClean="0"/>
              <a:t>[He &amp; McAuley, 2016] R. He, J. McAuley: </a:t>
            </a:r>
            <a:r>
              <a:rPr lang="en-US" dirty="0" smtClean="0"/>
              <a:t>VBPR: Visual Bayesian Personalized</a:t>
            </a:r>
            <a:r>
              <a:rPr lang="hu-HU" dirty="0" smtClean="0"/>
              <a:t> </a:t>
            </a:r>
            <a:r>
              <a:rPr lang="en-US" dirty="0" smtClean="0"/>
              <a:t>Ranking from Implicit Feedback</a:t>
            </a:r>
            <a:r>
              <a:rPr lang="hu-HU" dirty="0" smtClean="0"/>
              <a:t>. 30th AAAI Conference on Artificial Intelligence (AAAI’ 16).</a:t>
            </a:r>
          </a:p>
          <a:p>
            <a:r>
              <a:rPr lang="hu-HU" dirty="0" smtClean="0"/>
              <a:t>[McAuley et. Al, 2015] J. McAuley, C. Targett, Q. Shi, A. Hengel: Image-based Recommendations on Styles and Substitutes. </a:t>
            </a:r>
            <a:r>
              <a:rPr lang="en-US" dirty="0"/>
              <a:t>38th International ACM SIGIR Conference on Research and Development in Information </a:t>
            </a:r>
            <a:r>
              <a:rPr lang="en-US" dirty="0" smtClean="0"/>
              <a:t>Retrieval</a:t>
            </a:r>
            <a:r>
              <a:rPr lang="hu-HU" dirty="0" smtClean="0"/>
              <a:t> (SIGIR’15).</a:t>
            </a:r>
          </a:p>
          <a:p>
            <a:r>
              <a:rPr lang="hu-HU" dirty="0" smtClean="0"/>
              <a:t>[Oord et. al, 2013] A. Oord, S. Dieleman, B. Schrauwen: Deep Content-based Music Recommendation. Advances in Neural Information Processing Systems (NIPS 2013).</a:t>
            </a:r>
          </a:p>
          <a:p>
            <a:r>
              <a:rPr lang="hu-HU" dirty="0" smtClean="0"/>
              <a:t>[Szegedy et. al, 2015] C. Szegedy, W. Liu, Y. Jia, P. Sermanet, S. Reed, D. Anguelov, D. Erhan, V. Vanhoucke, A. Rabinovich: Going Deeper with Convolutions. CVPR 2015.</a:t>
            </a:r>
          </a:p>
          <a:p>
            <a:r>
              <a:rPr lang="hu-HU" dirty="0"/>
              <a:t>[Szegedy et. al, </a:t>
            </a:r>
            <a:r>
              <a:rPr lang="hu-HU" dirty="0" smtClean="0"/>
              <a:t>2016] C. Szegedy, V. Vanhoucke, S. Ioffe, J. Shlens, Z. Wojna: Rethinking the Inception Architecture for Computer Vision. CVPR 2016.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0670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600" dirty="0" smtClean="0"/>
              <a:t>Recurrent Neural Networks &amp; Session-based recommendations</a:t>
            </a:r>
            <a:endParaRPr lang="hu-HU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125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Recurrent Neural Networks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hu-HU" dirty="0" smtClean="0"/>
                  <a:t>Input: sequential information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hu-HU" b="0" i="1" smtClean="0"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hu-HU" b="0" i="1" smtClean="0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hu-HU" b="0" i="1" smtClean="0">
                            <a:latin typeface="Cambria Math"/>
                          </a:rPr>
                          <m:t>𝑡</m:t>
                        </m:r>
                        <m:r>
                          <a:rPr lang="hu-HU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hu-HU" b="0" i="1" smtClean="0">
                            <a:latin typeface="Cambria Math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hu-HU" dirty="0" smtClean="0"/>
                  <a:t>)</a:t>
                </a:r>
              </a:p>
              <a:p>
                <a:r>
                  <a:rPr lang="hu-HU" dirty="0" smtClean="0"/>
                  <a:t>Hidden 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hu-HU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hu-HU" dirty="0" smtClean="0"/>
                  <a:t>): </a:t>
                </a:r>
              </a:p>
              <a:p>
                <a:pPr lvl="1"/>
                <a:r>
                  <a:rPr lang="hu-HU" dirty="0"/>
                  <a:t>r</a:t>
                </a:r>
                <a:r>
                  <a:rPr lang="hu-HU" dirty="0" smtClean="0"/>
                  <a:t>epresentation of the sequence so far</a:t>
                </a:r>
              </a:p>
              <a:p>
                <a:pPr lvl="1"/>
                <a:r>
                  <a:rPr lang="hu-HU" dirty="0" smtClean="0"/>
                  <a:t>influenced by every element of the sequence up to 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hu-HU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hu-HU" b="0" i="1" smtClean="0">
                        <a:latin typeface="Cambria Math"/>
                      </a:rPr>
                      <m:t>=</m:t>
                    </m:r>
                    <m:r>
                      <a:rPr lang="hu-HU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hu-HU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/>
                          </a:rPr>
                          <m:t>𝑊</m:t>
                        </m:r>
                        <m:sSub>
                          <m:sSub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hu-HU" b="0" i="1" smtClean="0">
                            <a:latin typeface="Cambria Math"/>
                          </a:rPr>
                          <m:t>+</m:t>
                        </m:r>
                        <m:r>
                          <a:rPr lang="hu-HU" b="0" i="1" smtClean="0">
                            <a:latin typeface="Cambria Math"/>
                          </a:rPr>
                          <m:t>𝑈</m:t>
                        </m:r>
                        <m:sSub>
                          <m:sSub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hu-HU" b="0" i="1" smtClean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  <m:r>
                          <a:rPr lang="hu-HU" b="0" i="1" smtClean="0">
                            <a:latin typeface="Cambria Math"/>
                          </a:rPr>
                          <m:t>+</m:t>
                        </m:r>
                        <m:r>
                          <a:rPr lang="hu-HU" b="0" i="1" smtClean="0">
                            <a:latin typeface="Cambria Math"/>
                          </a:rPr>
                          <m:t>𝑏</m:t>
                        </m:r>
                      </m:e>
                    </m:d>
                  </m:oMath>
                </a14:m>
                <a:endParaRPr lang="hu-HU" dirty="0" smtClean="0"/>
              </a:p>
              <a:p>
                <a:pPr lvl="1"/>
                <a:endParaRPr lang="hu-HU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48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589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RNN-based machine learning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3580" y="2057686"/>
            <a:ext cx="8216841" cy="4786854"/>
          </a:xfrm>
        </p:spPr>
        <p:txBody>
          <a:bodyPr>
            <a:normAutofit fontScale="62500" lnSpcReduction="20000"/>
          </a:bodyPr>
          <a:lstStyle/>
          <a:p>
            <a:r>
              <a:rPr lang="hu-HU" dirty="0" smtClean="0"/>
              <a:t>Sequence to value</a:t>
            </a:r>
          </a:p>
          <a:p>
            <a:pPr lvl="1"/>
            <a:r>
              <a:rPr lang="hu-HU" dirty="0" smtClean="0"/>
              <a:t>Encoding, labeling</a:t>
            </a:r>
          </a:p>
          <a:p>
            <a:pPr lvl="1"/>
            <a:r>
              <a:rPr lang="hu-HU" dirty="0" smtClean="0"/>
              <a:t>E.g.: time series classification</a:t>
            </a:r>
          </a:p>
          <a:p>
            <a:r>
              <a:rPr lang="hu-HU" dirty="0" smtClean="0"/>
              <a:t>Value to sequence</a:t>
            </a:r>
          </a:p>
          <a:p>
            <a:pPr lvl="1"/>
            <a:r>
              <a:rPr lang="hu-HU" dirty="0" smtClean="0"/>
              <a:t>Decoding, generation</a:t>
            </a:r>
          </a:p>
          <a:p>
            <a:pPr lvl="1"/>
            <a:r>
              <a:rPr lang="hu-HU" dirty="0" smtClean="0"/>
              <a:t>E.g.: sequence generation</a:t>
            </a:r>
          </a:p>
          <a:p>
            <a:r>
              <a:rPr lang="hu-HU" dirty="0" smtClean="0"/>
              <a:t>Sequence to sequence</a:t>
            </a:r>
          </a:p>
          <a:p>
            <a:pPr lvl="1"/>
            <a:r>
              <a:rPr lang="hu-HU" dirty="0" smtClean="0"/>
              <a:t>Simultaneous</a:t>
            </a:r>
          </a:p>
          <a:p>
            <a:pPr lvl="2"/>
            <a:r>
              <a:rPr lang="hu-HU" dirty="0" smtClean="0"/>
              <a:t>E.g.: next-click prediction</a:t>
            </a:r>
          </a:p>
          <a:p>
            <a:pPr lvl="1"/>
            <a:r>
              <a:rPr lang="hu-HU" dirty="0" smtClean="0"/>
              <a:t>Encoder-decoder architecture</a:t>
            </a:r>
          </a:p>
          <a:p>
            <a:pPr lvl="2"/>
            <a:r>
              <a:rPr lang="hu-HU" dirty="0" smtClean="0"/>
              <a:t>E.g.: machine translation</a:t>
            </a:r>
          </a:p>
          <a:p>
            <a:pPr lvl="2"/>
            <a:r>
              <a:rPr lang="hu-HU" dirty="0" smtClean="0"/>
              <a:t>Two RNNs (encoder &amp; decoder)</a:t>
            </a:r>
          </a:p>
          <a:p>
            <a:pPr lvl="3"/>
            <a:r>
              <a:rPr lang="hu-HU" dirty="0" smtClean="0"/>
              <a:t>Encoder produces a vector describing the sequence</a:t>
            </a:r>
          </a:p>
          <a:p>
            <a:pPr lvl="4"/>
            <a:r>
              <a:rPr lang="hu-HU" dirty="0" smtClean="0"/>
              <a:t>Last hidden state</a:t>
            </a:r>
          </a:p>
          <a:p>
            <a:pPr lvl="4"/>
            <a:r>
              <a:rPr lang="hu-HU" dirty="0" smtClean="0"/>
              <a:t>Combination of hidden states (e.g. mean pooling)</a:t>
            </a:r>
          </a:p>
          <a:p>
            <a:pPr lvl="4"/>
            <a:r>
              <a:rPr lang="hu-HU" dirty="0" smtClean="0"/>
              <a:t>Learned combination of hidden states</a:t>
            </a:r>
          </a:p>
          <a:p>
            <a:pPr lvl="3"/>
            <a:r>
              <a:rPr lang="hu-HU" dirty="0" smtClean="0"/>
              <a:t>Decoder receives the summary and generates a new sequence</a:t>
            </a:r>
          </a:p>
          <a:p>
            <a:pPr lvl="4"/>
            <a:r>
              <a:rPr lang="hu-HU" dirty="0" smtClean="0"/>
              <a:t>The generated symbol is usually fed back to the decoder</a:t>
            </a:r>
          </a:p>
          <a:p>
            <a:pPr lvl="4"/>
            <a:r>
              <a:rPr lang="hu-HU" dirty="0" smtClean="0"/>
              <a:t>The summary vector can be used to initialize the decoder</a:t>
            </a:r>
          </a:p>
          <a:p>
            <a:pPr lvl="4"/>
            <a:r>
              <a:rPr lang="hu-HU" dirty="0" smtClean="0"/>
              <a:t>Or can be given as a global context</a:t>
            </a:r>
          </a:p>
          <a:p>
            <a:pPr lvl="2"/>
            <a:r>
              <a:rPr lang="hu-HU" dirty="0" smtClean="0"/>
              <a:t>Attention mechanism (optionally)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églalap 21"/>
              <p:cNvSpPr/>
              <p:nvPr/>
            </p:nvSpPr>
            <p:spPr>
              <a:xfrm>
                <a:off x="4265592" y="2307513"/>
                <a:ext cx="360040" cy="288032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6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1600" dirty="0"/>
              </a:p>
            </p:txBody>
          </p:sp>
        </mc:Choice>
        <mc:Fallback xmlns="">
          <p:sp>
            <p:nvSpPr>
              <p:cNvPr id="4" name="Téglalap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592" y="2307513"/>
                <a:ext cx="360040" cy="288032"/>
              </a:xfrm>
              <a:prstGeom prst="rect">
                <a:avLst/>
              </a:prstGeom>
              <a:blipFill rotWithShape="1">
                <a:blip r:embed="rId3"/>
                <a:stretch>
                  <a:fillRect l="-3279" b="-61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églalap 22"/>
              <p:cNvSpPr/>
              <p:nvPr/>
            </p:nvSpPr>
            <p:spPr>
              <a:xfrm>
                <a:off x="4841656" y="2307513"/>
                <a:ext cx="360040" cy="288032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6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1600" dirty="0"/>
              </a:p>
            </p:txBody>
          </p:sp>
        </mc:Choice>
        <mc:Fallback xmlns="">
          <p:sp>
            <p:nvSpPr>
              <p:cNvPr id="5" name="Téglalap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656" y="2307513"/>
                <a:ext cx="360040" cy="288032"/>
              </a:xfrm>
              <a:prstGeom prst="rect">
                <a:avLst/>
              </a:prstGeom>
              <a:blipFill rotWithShape="1">
                <a:blip r:embed="rId4"/>
                <a:stretch>
                  <a:fillRect l="-1639" b="-61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églalap 23"/>
              <p:cNvSpPr/>
              <p:nvPr/>
            </p:nvSpPr>
            <p:spPr>
              <a:xfrm>
                <a:off x="5417720" y="2307513"/>
                <a:ext cx="360040" cy="288032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6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hu-HU" sz="1600" dirty="0"/>
              </a:p>
            </p:txBody>
          </p:sp>
        </mc:Choice>
        <mc:Fallback xmlns="">
          <p:sp>
            <p:nvSpPr>
              <p:cNvPr id="6" name="Téglalap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720" y="2307513"/>
                <a:ext cx="360040" cy="288032"/>
              </a:xfrm>
              <a:prstGeom prst="rect">
                <a:avLst/>
              </a:prstGeom>
              <a:blipFill rotWithShape="1">
                <a:blip r:embed="rId5"/>
                <a:stretch>
                  <a:fillRect l="-3279" b="-61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Egyenes összekötő nyíllal 24"/>
          <p:cNvCxnSpPr>
            <a:stCxn id="4" idx="3"/>
          </p:cNvCxnSpPr>
          <p:nvPr/>
        </p:nvCxnSpPr>
        <p:spPr>
          <a:xfrm>
            <a:off x="4625632" y="2451527"/>
            <a:ext cx="21602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nyíllal 25"/>
          <p:cNvCxnSpPr>
            <a:stCxn id="5" idx="3"/>
            <a:endCxn id="6" idx="1"/>
          </p:cNvCxnSpPr>
          <p:nvPr/>
        </p:nvCxnSpPr>
        <p:spPr>
          <a:xfrm>
            <a:off x="5201696" y="2451527"/>
            <a:ext cx="21602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églalap 27"/>
              <p:cNvSpPr/>
              <p:nvPr/>
            </p:nvSpPr>
            <p:spPr>
              <a:xfrm>
                <a:off x="4265592" y="2836886"/>
                <a:ext cx="360040" cy="288032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églalap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592" y="2836886"/>
                <a:ext cx="360040" cy="288032"/>
              </a:xfrm>
              <a:prstGeom prst="rect">
                <a:avLst/>
              </a:prstGeom>
              <a:blipFill rotWithShape="1">
                <a:blip r:embed="rId6"/>
                <a:stretch>
                  <a:fillRect b="-4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églalap 28"/>
              <p:cNvSpPr/>
              <p:nvPr/>
            </p:nvSpPr>
            <p:spPr>
              <a:xfrm>
                <a:off x="4841656" y="2836886"/>
                <a:ext cx="360040" cy="288032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églalap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656" y="2836886"/>
                <a:ext cx="360040" cy="288032"/>
              </a:xfrm>
              <a:prstGeom prst="rect">
                <a:avLst/>
              </a:prstGeom>
              <a:blipFill rotWithShape="1">
                <a:blip r:embed="rId7"/>
                <a:stretch>
                  <a:fillRect b="-4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églalap 29"/>
              <p:cNvSpPr/>
              <p:nvPr/>
            </p:nvSpPr>
            <p:spPr>
              <a:xfrm>
                <a:off x="5417720" y="2836886"/>
                <a:ext cx="360040" cy="288032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églalap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720" y="2836886"/>
                <a:ext cx="360040" cy="288032"/>
              </a:xfrm>
              <a:prstGeom prst="rect">
                <a:avLst/>
              </a:prstGeom>
              <a:blipFill rotWithShape="1">
                <a:blip r:embed="rId8"/>
                <a:stretch>
                  <a:fillRect b="-4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Egyenes összekötő nyíllal 30"/>
          <p:cNvCxnSpPr>
            <a:stCxn id="9" idx="0"/>
            <a:endCxn id="4" idx="2"/>
          </p:cNvCxnSpPr>
          <p:nvPr/>
        </p:nvCxnSpPr>
        <p:spPr>
          <a:xfrm flipV="1">
            <a:off x="4445612" y="2595544"/>
            <a:ext cx="0" cy="2413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31"/>
          <p:cNvCxnSpPr>
            <a:stCxn id="10" idx="0"/>
            <a:endCxn id="5" idx="2"/>
          </p:cNvCxnSpPr>
          <p:nvPr/>
        </p:nvCxnSpPr>
        <p:spPr>
          <a:xfrm flipV="1">
            <a:off x="5021676" y="2595544"/>
            <a:ext cx="0" cy="2413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32"/>
          <p:cNvCxnSpPr>
            <a:stCxn id="11" idx="0"/>
            <a:endCxn id="6" idx="2"/>
          </p:cNvCxnSpPr>
          <p:nvPr/>
        </p:nvCxnSpPr>
        <p:spPr>
          <a:xfrm flipV="1">
            <a:off x="5597740" y="2595544"/>
            <a:ext cx="0" cy="2413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églalap 35"/>
              <p:cNvSpPr/>
              <p:nvPr/>
            </p:nvSpPr>
            <p:spPr>
              <a:xfrm>
                <a:off x="5417720" y="1748382"/>
                <a:ext cx="360040" cy="28803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u-HU" sz="1600" i="1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églalap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720" y="1748382"/>
                <a:ext cx="360040" cy="288032"/>
              </a:xfrm>
              <a:prstGeom prst="rect">
                <a:avLst/>
              </a:prstGeom>
              <a:blipFill rotWithShape="1">
                <a:blip r:embed="rId9"/>
                <a:stretch>
                  <a:fillRect b="-142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Egyenes összekötő nyíllal 38"/>
          <p:cNvCxnSpPr>
            <a:stCxn id="6" idx="0"/>
            <a:endCxn id="15" idx="2"/>
          </p:cNvCxnSpPr>
          <p:nvPr/>
        </p:nvCxnSpPr>
        <p:spPr>
          <a:xfrm flipV="1">
            <a:off x="5597740" y="2036414"/>
            <a:ext cx="0" cy="27109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églalap 39"/>
              <p:cNvSpPr/>
              <p:nvPr/>
            </p:nvSpPr>
            <p:spPr>
              <a:xfrm>
                <a:off x="6739912" y="2307513"/>
                <a:ext cx="360040" cy="288032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6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1600" dirty="0"/>
              </a:p>
            </p:txBody>
          </p:sp>
        </mc:Choice>
        <mc:Fallback xmlns="">
          <p:sp>
            <p:nvSpPr>
              <p:cNvPr id="17" name="Téglalap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912" y="2307513"/>
                <a:ext cx="360040" cy="288032"/>
              </a:xfrm>
              <a:prstGeom prst="rect">
                <a:avLst/>
              </a:prstGeom>
              <a:blipFill rotWithShape="1">
                <a:blip r:embed="rId10"/>
                <a:stretch>
                  <a:fillRect l="-3279" b="-61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églalap 40"/>
              <p:cNvSpPr/>
              <p:nvPr/>
            </p:nvSpPr>
            <p:spPr>
              <a:xfrm>
                <a:off x="7315976" y="2307513"/>
                <a:ext cx="360040" cy="288032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6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1600" dirty="0"/>
              </a:p>
            </p:txBody>
          </p:sp>
        </mc:Choice>
        <mc:Fallback xmlns="">
          <p:sp>
            <p:nvSpPr>
              <p:cNvPr id="18" name="Téglalap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976" y="2307513"/>
                <a:ext cx="360040" cy="288032"/>
              </a:xfrm>
              <a:prstGeom prst="rect">
                <a:avLst/>
              </a:prstGeom>
              <a:blipFill rotWithShape="1">
                <a:blip r:embed="rId11"/>
                <a:stretch>
                  <a:fillRect l="-3279" b="-61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églalap 41"/>
              <p:cNvSpPr/>
              <p:nvPr/>
            </p:nvSpPr>
            <p:spPr>
              <a:xfrm>
                <a:off x="7892040" y="2307513"/>
                <a:ext cx="360040" cy="288032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6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hu-HU" sz="1600" dirty="0"/>
              </a:p>
            </p:txBody>
          </p:sp>
        </mc:Choice>
        <mc:Fallback xmlns="">
          <p:sp>
            <p:nvSpPr>
              <p:cNvPr id="19" name="Téglalap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040" y="2307513"/>
                <a:ext cx="360040" cy="288032"/>
              </a:xfrm>
              <a:prstGeom prst="rect">
                <a:avLst/>
              </a:prstGeom>
              <a:blipFill rotWithShape="1">
                <a:blip r:embed="rId12"/>
                <a:stretch>
                  <a:fillRect l="-3279" b="-61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Egyenes összekötő nyíllal 42"/>
          <p:cNvCxnSpPr>
            <a:stCxn id="17" idx="3"/>
          </p:cNvCxnSpPr>
          <p:nvPr/>
        </p:nvCxnSpPr>
        <p:spPr>
          <a:xfrm>
            <a:off x="7099952" y="2451529"/>
            <a:ext cx="21602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nyíllal 43"/>
          <p:cNvCxnSpPr>
            <a:stCxn id="18" idx="3"/>
            <a:endCxn id="19" idx="1"/>
          </p:cNvCxnSpPr>
          <p:nvPr/>
        </p:nvCxnSpPr>
        <p:spPr>
          <a:xfrm>
            <a:off x="7676016" y="2451529"/>
            <a:ext cx="21602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nyíllal 44"/>
          <p:cNvCxnSpPr>
            <a:stCxn id="19" idx="3"/>
          </p:cNvCxnSpPr>
          <p:nvPr/>
        </p:nvCxnSpPr>
        <p:spPr>
          <a:xfrm>
            <a:off x="8252081" y="2451529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églalap 45"/>
              <p:cNvSpPr/>
              <p:nvPr/>
            </p:nvSpPr>
            <p:spPr>
              <a:xfrm>
                <a:off x="6739912" y="2836886"/>
                <a:ext cx="360040" cy="288032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u-HU" sz="1600" i="1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églalap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912" y="2836886"/>
                <a:ext cx="360040" cy="2880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gyenes összekötő nyíllal 48"/>
          <p:cNvCxnSpPr>
            <a:stCxn id="23" idx="0"/>
            <a:endCxn id="17" idx="2"/>
          </p:cNvCxnSpPr>
          <p:nvPr/>
        </p:nvCxnSpPr>
        <p:spPr>
          <a:xfrm flipV="1">
            <a:off x="6919932" y="2595545"/>
            <a:ext cx="0" cy="2413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églalap 51"/>
              <p:cNvSpPr/>
              <p:nvPr/>
            </p:nvSpPr>
            <p:spPr>
              <a:xfrm>
                <a:off x="6739912" y="1748382"/>
                <a:ext cx="360040" cy="28803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églalap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912" y="1748382"/>
                <a:ext cx="360040" cy="288032"/>
              </a:xfrm>
              <a:prstGeom prst="rect">
                <a:avLst/>
              </a:prstGeom>
              <a:blipFill rotWithShape="1">
                <a:blip r:embed="rId14"/>
                <a:stretch>
                  <a:fillRect l="-1639" b="-142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églalap 52"/>
              <p:cNvSpPr/>
              <p:nvPr/>
            </p:nvSpPr>
            <p:spPr>
              <a:xfrm>
                <a:off x="7315976" y="1748382"/>
                <a:ext cx="360040" cy="28803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églalap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976" y="1748382"/>
                <a:ext cx="360040" cy="288032"/>
              </a:xfrm>
              <a:prstGeom prst="rect">
                <a:avLst/>
              </a:prstGeom>
              <a:blipFill rotWithShape="1">
                <a:blip r:embed="rId15"/>
                <a:stretch>
                  <a:fillRect l="-1639" b="-142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églalap 53"/>
              <p:cNvSpPr/>
              <p:nvPr/>
            </p:nvSpPr>
            <p:spPr>
              <a:xfrm>
                <a:off x="7892040" y="1748382"/>
                <a:ext cx="360040" cy="28803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églalap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040" y="1748382"/>
                <a:ext cx="360040" cy="288032"/>
              </a:xfrm>
              <a:prstGeom prst="rect">
                <a:avLst/>
              </a:prstGeom>
              <a:blipFill rotWithShape="1">
                <a:blip r:embed="rId16"/>
                <a:stretch>
                  <a:fillRect l="-3279" b="-142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Egyenes összekötő nyíllal 54"/>
          <p:cNvCxnSpPr>
            <a:stCxn id="17" idx="0"/>
            <a:endCxn id="25" idx="2"/>
          </p:cNvCxnSpPr>
          <p:nvPr/>
        </p:nvCxnSpPr>
        <p:spPr>
          <a:xfrm flipV="1">
            <a:off x="6919932" y="2036415"/>
            <a:ext cx="0" cy="27109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nyíllal 55"/>
          <p:cNvCxnSpPr>
            <a:stCxn id="18" idx="0"/>
            <a:endCxn id="26" idx="2"/>
          </p:cNvCxnSpPr>
          <p:nvPr/>
        </p:nvCxnSpPr>
        <p:spPr>
          <a:xfrm flipV="1">
            <a:off x="7495996" y="2036415"/>
            <a:ext cx="0" cy="27109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gyenes összekötő nyíllal 56"/>
          <p:cNvCxnSpPr>
            <a:stCxn id="19" idx="0"/>
            <a:endCxn id="27" idx="2"/>
          </p:cNvCxnSpPr>
          <p:nvPr/>
        </p:nvCxnSpPr>
        <p:spPr>
          <a:xfrm flipV="1">
            <a:off x="8072060" y="2036415"/>
            <a:ext cx="0" cy="27109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églalap 3"/>
              <p:cNvSpPr/>
              <p:nvPr/>
            </p:nvSpPr>
            <p:spPr>
              <a:xfrm>
                <a:off x="4265592" y="4075818"/>
                <a:ext cx="360040" cy="288032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6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1600" dirty="0"/>
              </a:p>
            </p:txBody>
          </p:sp>
        </mc:Choice>
        <mc:Fallback xmlns="">
          <p:sp>
            <p:nvSpPr>
              <p:cNvPr id="31" name="Téglalap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592" y="4075818"/>
                <a:ext cx="360040" cy="288032"/>
              </a:xfrm>
              <a:prstGeom prst="rect">
                <a:avLst/>
              </a:prstGeom>
              <a:blipFill rotWithShape="1">
                <a:blip r:embed="rId17"/>
                <a:stretch>
                  <a:fillRect l="-3279" b="-61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églalap 4"/>
              <p:cNvSpPr/>
              <p:nvPr/>
            </p:nvSpPr>
            <p:spPr>
              <a:xfrm>
                <a:off x="4841656" y="4075818"/>
                <a:ext cx="360040" cy="288032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6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1600" dirty="0"/>
              </a:p>
            </p:txBody>
          </p:sp>
        </mc:Choice>
        <mc:Fallback xmlns="">
          <p:sp>
            <p:nvSpPr>
              <p:cNvPr id="32" name="Téglalap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656" y="4075818"/>
                <a:ext cx="360040" cy="288032"/>
              </a:xfrm>
              <a:prstGeom prst="rect">
                <a:avLst/>
              </a:prstGeom>
              <a:blipFill rotWithShape="1">
                <a:blip r:embed="rId18"/>
                <a:stretch>
                  <a:fillRect l="-1639" b="-61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églalap 5"/>
              <p:cNvSpPr/>
              <p:nvPr/>
            </p:nvSpPr>
            <p:spPr>
              <a:xfrm>
                <a:off x="5417720" y="4075818"/>
                <a:ext cx="360040" cy="288032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6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hu-HU" sz="1600" dirty="0"/>
              </a:p>
            </p:txBody>
          </p:sp>
        </mc:Choice>
        <mc:Fallback xmlns="">
          <p:sp>
            <p:nvSpPr>
              <p:cNvPr id="33" name="Téglalap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720" y="4075818"/>
                <a:ext cx="360040" cy="288032"/>
              </a:xfrm>
              <a:prstGeom prst="rect">
                <a:avLst/>
              </a:prstGeom>
              <a:blipFill rotWithShape="1">
                <a:blip r:embed="rId19"/>
                <a:stretch>
                  <a:fillRect l="-3279" b="-61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Egyenes összekötő nyíllal 6"/>
          <p:cNvCxnSpPr>
            <a:stCxn id="31" idx="3"/>
          </p:cNvCxnSpPr>
          <p:nvPr/>
        </p:nvCxnSpPr>
        <p:spPr>
          <a:xfrm>
            <a:off x="4625632" y="4219833"/>
            <a:ext cx="21602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7"/>
          <p:cNvCxnSpPr>
            <a:stCxn id="32" idx="3"/>
            <a:endCxn id="33" idx="1"/>
          </p:cNvCxnSpPr>
          <p:nvPr/>
        </p:nvCxnSpPr>
        <p:spPr>
          <a:xfrm>
            <a:off x="5201696" y="4219833"/>
            <a:ext cx="21602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nyíllal 8"/>
          <p:cNvCxnSpPr>
            <a:stCxn id="33" idx="3"/>
          </p:cNvCxnSpPr>
          <p:nvPr/>
        </p:nvCxnSpPr>
        <p:spPr>
          <a:xfrm>
            <a:off x="5777761" y="4219833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églalap 9"/>
              <p:cNvSpPr/>
              <p:nvPr/>
            </p:nvSpPr>
            <p:spPr>
              <a:xfrm>
                <a:off x="4265592" y="4605191"/>
                <a:ext cx="360040" cy="288032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églalap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592" y="4605191"/>
                <a:ext cx="360040" cy="288032"/>
              </a:xfrm>
              <a:prstGeom prst="rect">
                <a:avLst/>
              </a:prstGeom>
              <a:blipFill rotWithShape="1">
                <a:blip r:embed="rId20"/>
                <a:stretch>
                  <a:fillRect b="-6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églalap 10"/>
              <p:cNvSpPr/>
              <p:nvPr/>
            </p:nvSpPr>
            <p:spPr>
              <a:xfrm>
                <a:off x="4841656" y="4605191"/>
                <a:ext cx="360040" cy="288032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églalap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656" y="4605191"/>
                <a:ext cx="360040" cy="288032"/>
              </a:xfrm>
              <a:prstGeom prst="rect">
                <a:avLst/>
              </a:prstGeom>
              <a:blipFill rotWithShape="1">
                <a:blip r:embed="rId21"/>
                <a:stretch>
                  <a:fillRect b="-6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églalap 11"/>
              <p:cNvSpPr/>
              <p:nvPr/>
            </p:nvSpPr>
            <p:spPr>
              <a:xfrm>
                <a:off x="5417720" y="4605191"/>
                <a:ext cx="360040" cy="288032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églalap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720" y="4605191"/>
                <a:ext cx="360040" cy="288032"/>
              </a:xfrm>
              <a:prstGeom prst="rect">
                <a:avLst/>
              </a:prstGeom>
              <a:blipFill rotWithShape="1">
                <a:blip r:embed="rId22"/>
                <a:stretch>
                  <a:fillRect b="-6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Egyenes összekötő nyíllal 12"/>
          <p:cNvCxnSpPr>
            <a:stCxn id="37" idx="0"/>
            <a:endCxn id="31" idx="2"/>
          </p:cNvCxnSpPr>
          <p:nvPr/>
        </p:nvCxnSpPr>
        <p:spPr>
          <a:xfrm flipV="1">
            <a:off x="4445612" y="4363849"/>
            <a:ext cx="0" cy="2413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nyíllal 13"/>
          <p:cNvCxnSpPr>
            <a:stCxn id="38" idx="0"/>
            <a:endCxn id="32" idx="2"/>
          </p:cNvCxnSpPr>
          <p:nvPr/>
        </p:nvCxnSpPr>
        <p:spPr>
          <a:xfrm flipV="1">
            <a:off x="5021676" y="4363849"/>
            <a:ext cx="0" cy="2413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nyíllal 14"/>
          <p:cNvCxnSpPr>
            <a:stCxn id="39" idx="0"/>
            <a:endCxn id="33" idx="2"/>
          </p:cNvCxnSpPr>
          <p:nvPr/>
        </p:nvCxnSpPr>
        <p:spPr>
          <a:xfrm flipV="1">
            <a:off x="5597740" y="4363849"/>
            <a:ext cx="0" cy="2413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églalap 15"/>
              <p:cNvSpPr/>
              <p:nvPr/>
            </p:nvSpPr>
            <p:spPr>
              <a:xfrm>
                <a:off x="4265592" y="3516686"/>
                <a:ext cx="360040" cy="28803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églalap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592" y="3516686"/>
                <a:ext cx="360040" cy="288032"/>
              </a:xfrm>
              <a:prstGeom prst="rect">
                <a:avLst/>
              </a:prstGeom>
              <a:blipFill rotWithShape="1">
                <a:blip r:embed="rId23"/>
                <a:stretch>
                  <a:fillRect l="-1639" b="-142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églalap 16"/>
              <p:cNvSpPr/>
              <p:nvPr/>
            </p:nvSpPr>
            <p:spPr>
              <a:xfrm>
                <a:off x="4841656" y="3516686"/>
                <a:ext cx="360040" cy="28803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églalap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656" y="3516686"/>
                <a:ext cx="360040" cy="288032"/>
              </a:xfrm>
              <a:prstGeom prst="rect">
                <a:avLst/>
              </a:prstGeom>
              <a:blipFill rotWithShape="1">
                <a:blip r:embed="rId24"/>
                <a:stretch>
                  <a:fillRect l="-1639" b="-142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églalap 17"/>
              <p:cNvSpPr/>
              <p:nvPr/>
            </p:nvSpPr>
            <p:spPr>
              <a:xfrm>
                <a:off x="5417720" y="3516686"/>
                <a:ext cx="360040" cy="28803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églalap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720" y="3516686"/>
                <a:ext cx="360040" cy="288032"/>
              </a:xfrm>
              <a:prstGeom prst="rect">
                <a:avLst/>
              </a:prstGeom>
              <a:blipFill rotWithShape="1">
                <a:blip r:embed="rId25"/>
                <a:stretch>
                  <a:fillRect l="-3279" b="-142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Egyenes összekötő nyíllal 18"/>
          <p:cNvCxnSpPr>
            <a:stCxn id="31" idx="0"/>
            <a:endCxn id="43" idx="2"/>
          </p:cNvCxnSpPr>
          <p:nvPr/>
        </p:nvCxnSpPr>
        <p:spPr>
          <a:xfrm flipV="1">
            <a:off x="4445612" y="3804719"/>
            <a:ext cx="0" cy="27109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nyíllal 19"/>
          <p:cNvCxnSpPr>
            <a:stCxn id="32" idx="0"/>
            <a:endCxn id="44" idx="2"/>
          </p:cNvCxnSpPr>
          <p:nvPr/>
        </p:nvCxnSpPr>
        <p:spPr>
          <a:xfrm flipV="1">
            <a:off x="5021676" y="3804719"/>
            <a:ext cx="0" cy="27109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gyenes összekötő nyíllal 20"/>
          <p:cNvCxnSpPr>
            <a:stCxn id="33" idx="0"/>
            <a:endCxn id="45" idx="2"/>
          </p:cNvCxnSpPr>
          <p:nvPr/>
        </p:nvCxnSpPr>
        <p:spPr>
          <a:xfrm flipV="1">
            <a:off x="5597740" y="3804719"/>
            <a:ext cx="0" cy="27109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églalap 57"/>
              <p:cNvSpPr/>
              <p:nvPr/>
            </p:nvSpPr>
            <p:spPr>
              <a:xfrm>
                <a:off x="6523888" y="5310484"/>
                <a:ext cx="360040" cy="288032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6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6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6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hu-HU" sz="1600" i="1">
                              <a:latin typeface="Cambria Math"/>
                            </a:rPr>
                            <m:t>𝑒</m:t>
                          </m:r>
                        </m:sup>
                      </m:sSubSup>
                    </m:oMath>
                  </m:oMathPara>
                </a14:m>
                <a:endParaRPr lang="hu-HU" sz="1600" dirty="0"/>
              </a:p>
            </p:txBody>
          </p:sp>
        </mc:Choice>
        <mc:Fallback xmlns="">
          <p:sp>
            <p:nvSpPr>
              <p:cNvPr id="49" name="Téglalap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888" y="5310484"/>
                <a:ext cx="360040" cy="288032"/>
              </a:xfrm>
              <a:prstGeom prst="rect">
                <a:avLst/>
              </a:prstGeom>
              <a:blipFill rotWithShape="1">
                <a:blip r:embed="rId26"/>
                <a:stretch>
                  <a:fillRect l="-3279" b="-8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églalap 58"/>
              <p:cNvSpPr/>
              <p:nvPr/>
            </p:nvSpPr>
            <p:spPr>
              <a:xfrm>
                <a:off x="7099952" y="5310484"/>
                <a:ext cx="360040" cy="288032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6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6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6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hu-HU" sz="1600" i="1">
                              <a:latin typeface="Cambria Math"/>
                            </a:rPr>
                            <m:t>𝑒</m:t>
                          </m:r>
                        </m:sup>
                      </m:sSubSup>
                    </m:oMath>
                  </m:oMathPara>
                </a14:m>
                <a:endParaRPr lang="hu-HU" sz="1600" dirty="0"/>
              </a:p>
            </p:txBody>
          </p:sp>
        </mc:Choice>
        <mc:Fallback xmlns="">
          <p:sp>
            <p:nvSpPr>
              <p:cNvPr id="50" name="Téglalap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952" y="5310484"/>
                <a:ext cx="360040" cy="288032"/>
              </a:xfrm>
              <a:prstGeom prst="rect">
                <a:avLst/>
              </a:prstGeom>
              <a:blipFill rotWithShape="1">
                <a:blip r:embed="rId27"/>
                <a:stretch>
                  <a:fillRect l="-3279" b="-8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églalap 59"/>
              <p:cNvSpPr/>
              <p:nvPr/>
            </p:nvSpPr>
            <p:spPr>
              <a:xfrm>
                <a:off x="7676016" y="5310484"/>
                <a:ext cx="360040" cy="288032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6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6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600" i="1"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hu-HU" sz="1600" i="1">
                              <a:latin typeface="Cambria Math"/>
                            </a:rPr>
                            <m:t>𝑒</m:t>
                          </m:r>
                        </m:sup>
                      </m:sSubSup>
                    </m:oMath>
                  </m:oMathPara>
                </a14:m>
                <a:endParaRPr lang="hu-HU" sz="1600" dirty="0"/>
              </a:p>
            </p:txBody>
          </p:sp>
        </mc:Choice>
        <mc:Fallback xmlns="">
          <p:sp>
            <p:nvSpPr>
              <p:cNvPr id="51" name="Téglalap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016" y="5310484"/>
                <a:ext cx="360040" cy="288032"/>
              </a:xfrm>
              <a:prstGeom prst="rect">
                <a:avLst/>
              </a:prstGeom>
              <a:blipFill rotWithShape="1">
                <a:blip r:embed="rId28"/>
                <a:stretch>
                  <a:fillRect l="-3279" b="-61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Egyenes összekötő nyíllal 60"/>
          <p:cNvCxnSpPr>
            <a:stCxn id="49" idx="3"/>
          </p:cNvCxnSpPr>
          <p:nvPr/>
        </p:nvCxnSpPr>
        <p:spPr>
          <a:xfrm>
            <a:off x="6883928" y="5454499"/>
            <a:ext cx="21602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nyíllal 61"/>
          <p:cNvCxnSpPr>
            <a:stCxn id="50" idx="3"/>
            <a:endCxn id="51" idx="1"/>
          </p:cNvCxnSpPr>
          <p:nvPr/>
        </p:nvCxnSpPr>
        <p:spPr>
          <a:xfrm>
            <a:off x="7459992" y="5454499"/>
            <a:ext cx="21602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gyenes összekötő nyíllal 62"/>
          <p:cNvCxnSpPr>
            <a:stCxn id="51" idx="3"/>
            <a:endCxn id="73" idx="1"/>
          </p:cNvCxnSpPr>
          <p:nvPr/>
        </p:nvCxnSpPr>
        <p:spPr>
          <a:xfrm>
            <a:off x="8036057" y="5454499"/>
            <a:ext cx="29529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églalap 63"/>
              <p:cNvSpPr/>
              <p:nvPr/>
            </p:nvSpPr>
            <p:spPr>
              <a:xfrm>
                <a:off x="6523888" y="5839857"/>
                <a:ext cx="360040" cy="288032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églalap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888" y="5839857"/>
                <a:ext cx="360040" cy="288032"/>
              </a:xfrm>
              <a:prstGeom prst="rect">
                <a:avLst/>
              </a:prstGeom>
              <a:blipFill rotWithShape="1">
                <a:blip r:embed="rId29"/>
                <a:stretch>
                  <a:fillRect b="-61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églalap 64"/>
              <p:cNvSpPr/>
              <p:nvPr/>
            </p:nvSpPr>
            <p:spPr>
              <a:xfrm>
                <a:off x="7099952" y="5839857"/>
                <a:ext cx="360040" cy="288032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églalap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952" y="5839857"/>
                <a:ext cx="360040" cy="288032"/>
              </a:xfrm>
              <a:prstGeom prst="rect">
                <a:avLst/>
              </a:prstGeom>
              <a:blipFill rotWithShape="1">
                <a:blip r:embed="rId30"/>
                <a:stretch>
                  <a:fillRect b="-61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églalap 65"/>
              <p:cNvSpPr/>
              <p:nvPr/>
            </p:nvSpPr>
            <p:spPr>
              <a:xfrm>
                <a:off x="7676016" y="5839857"/>
                <a:ext cx="360040" cy="288032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églalap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016" y="5839857"/>
                <a:ext cx="360040" cy="288032"/>
              </a:xfrm>
              <a:prstGeom prst="rect">
                <a:avLst/>
              </a:prstGeom>
              <a:blipFill rotWithShape="1">
                <a:blip r:embed="rId31"/>
                <a:stretch>
                  <a:fillRect b="-61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Egyenes összekötő nyíllal 66"/>
          <p:cNvCxnSpPr>
            <a:stCxn id="55" idx="0"/>
            <a:endCxn id="49" idx="2"/>
          </p:cNvCxnSpPr>
          <p:nvPr/>
        </p:nvCxnSpPr>
        <p:spPr>
          <a:xfrm flipV="1">
            <a:off x="6703908" y="5598515"/>
            <a:ext cx="0" cy="2413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nyíllal 67"/>
          <p:cNvCxnSpPr>
            <a:stCxn id="56" idx="0"/>
            <a:endCxn id="50" idx="2"/>
          </p:cNvCxnSpPr>
          <p:nvPr/>
        </p:nvCxnSpPr>
        <p:spPr>
          <a:xfrm flipV="1">
            <a:off x="7279972" y="5598515"/>
            <a:ext cx="0" cy="2413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gyenes összekötő nyíllal 68"/>
          <p:cNvCxnSpPr>
            <a:stCxn id="57" idx="0"/>
            <a:endCxn id="51" idx="2"/>
          </p:cNvCxnSpPr>
          <p:nvPr/>
        </p:nvCxnSpPr>
        <p:spPr>
          <a:xfrm flipV="1">
            <a:off x="7856036" y="5598515"/>
            <a:ext cx="0" cy="2413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églalap 69"/>
              <p:cNvSpPr/>
              <p:nvPr/>
            </p:nvSpPr>
            <p:spPr>
              <a:xfrm>
                <a:off x="7490280" y="3602737"/>
                <a:ext cx="360040" cy="28803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églalap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280" y="3602737"/>
                <a:ext cx="360040" cy="288032"/>
              </a:xfrm>
              <a:prstGeom prst="rect">
                <a:avLst/>
              </a:prstGeom>
              <a:blipFill rotWithShape="1">
                <a:blip r:embed="rId32"/>
                <a:stretch>
                  <a:fillRect l="-1639" b="-142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églalap 70"/>
              <p:cNvSpPr/>
              <p:nvPr/>
            </p:nvSpPr>
            <p:spPr>
              <a:xfrm>
                <a:off x="8066344" y="3602737"/>
                <a:ext cx="360040" cy="28803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églalap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6344" y="3602737"/>
                <a:ext cx="360040" cy="288032"/>
              </a:xfrm>
              <a:prstGeom prst="rect">
                <a:avLst/>
              </a:prstGeom>
              <a:blipFill rotWithShape="1">
                <a:blip r:embed="rId33"/>
                <a:stretch>
                  <a:fillRect l="-1639" b="-142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églalap 71"/>
              <p:cNvSpPr/>
              <p:nvPr/>
            </p:nvSpPr>
            <p:spPr>
              <a:xfrm>
                <a:off x="8642408" y="3602737"/>
                <a:ext cx="360040" cy="28803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églalap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408" y="3602737"/>
                <a:ext cx="360040" cy="288032"/>
              </a:xfrm>
              <a:prstGeom prst="rect">
                <a:avLst/>
              </a:prstGeom>
              <a:blipFill rotWithShape="1">
                <a:blip r:embed="rId34"/>
                <a:stretch>
                  <a:fillRect l="-3279" b="-142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Egyenes összekötő nyíllal 72"/>
          <p:cNvCxnSpPr>
            <a:endCxn id="61" idx="2"/>
          </p:cNvCxnSpPr>
          <p:nvPr/>
        </p:nvCxnSpPr>
        <p:spPr>
          <a:xfrm flipV="1">
            <a:off x="7670299" y="3890770"/>
            <a:ext cx="0" cy="27109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nyíllal 73"/>
          <p:cNvCxnSpPr>
            <a:endCxn id="62" idx="2"/>
          </p:cNvCxnSpPr>
          <p:nvPr/>
        </p:nvCxnSpPr>
        <p:spPr>
          <a:xfrm flipV="1">
            <a:off x="8246363" y="3890770"/>
            <a:ext cx="0" cy="27109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gyenes összekötő nyíllal 74"/>
          <p:cNvCxnSpPr>
            <a:endCxn id="63" idx="2"/>
          </p:cNvCxnSpPr>
          <p:nvPr/>
        </p:nvCxnSpPr>
        <p:spPr>
          <a:xfrm flipV="1">
            <a:off x="8822427" y="3890770"/>
            <a:ext cx="0" cy="27109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églalap 75"/>
              <p:cNvSpPr/>
              <p:nvPr/>
            </p:nvSpPr>
            <p:spPr>
              <a:xfrm>
                <a:off x="7490280" y="4170252"/>
                <a:ext cx="360040" cy="288032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6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6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6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hu-HU" sz="1600" i="1">
                              <a:latin typeface="Cambria Math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hu-HU" sz="1600" dirty="0"/>
              </a:p>
            </p:txBody>
          </p:sp>
        </mc:Choice>
        <mc:Fallback xmlns="">
          <p:sp>
            <p:nvSpPr>
              <p:cNvPr id="67" name="Téglalap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280" y="4170252"/>
                <a:ext cx="360040" cy="288032"/>
              </a:xfrm>
              <a:prstGeom prst="rect">
                <a:avLst/>
              </a:prstGeom>
              <a:blipFill rotWithShape="1">
                <a:blip r:embed="rId35"/>
                <a:stretch>
                  <a:fillRect l="-4918" b="-8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églalap 76"/>
              <p:cNvSpPr/>
              <p:nvPr/>
            </p:nvSpPr>
            <p:spPr>
              <a:xfrm>
                <a:off x="8066344" y="4170252"/>
                <a:ext cx="360040" cy="288032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6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6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6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hu-HU" sz="1600" i="1">
                              <a:latin typeface="Cambria Math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hu-HU" sz="1600" dirty="0"/>
              </a:p>
            </p:txBody>
          </p:sp>
        </mc:Choice>
        <mc:Fallback xmlns="">
          <p:sp>
            <p:nvSpPr>
              <p:cNvPr id="68" name="Téglalap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6344" y="4170252"/>
                <a:ext cx="360040" cy="288032"/>
              </a:xfrm>
              <a:prstGeom prst="rect">
                <a:avLst/>
              </a:prstGeom>
              <a:blipFill rotWithShape="1">
                <a:blip r:embed="rId36"/>
                <a:stretch>
                  <a:fillRect l="-4918" b="-8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églalap 77"/>
              <p:cNvSpPr/>
              <p:nvPr/>
            </p:nvSpPr>
            <p:spPr>
              <a:xfrm>
                <a:off x="8642408" y="4170252"/>
                <a:ext cx="360040" cy="288032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6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6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600" i="1"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hu-HU" sz="1600" i="1">
                              <a:latin typeface="Cambria Math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hu-HU" sz="1600" dirty="0"/>
              </a:p>
            </p:txBody>
          </p:sp>
        </mc:Choice>
        <mc:Fallback xmlns="">
          <p:sp>
            <p:nvSpPr>
              <p:cNvPr id="69" name="Téglalap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408" y="4170252"/>
                <a:ext cx="360040" cy="288032"/>
              </a:xfrm>
              <a:prstGeom prst="rect">
                <a:avLst/>
              </a:prstGeom>
              <a:blipFill rotWithShape="1">
                <a:blip r:embed="rId37"/>
                <a:stretch>
                  <a:fillRect l="-4918" b="-8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Egyenes összekötő nyíllal 78"/>
          <p:cNvCxnSpPr>
            <a:stCxn id="67" idx="3"/>
          </p:cNvCxnSpPr>
          <p:nvPr/>
        </p:nvCxnSpPr>
        <p:spPr>
          <a:xfrm>
            <a:off x="7850319" y="4314268"/>
            <a:ext cx="21602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gyenes összekötő nyíllal 79"/>
          <p:cNvCxnSpPr>
            <a:stCxn id="68" idx="3"/>
            <a:endCxn id="69" idx="1"/>
          </p:cNvCxnSpPr>
          <p:nvPr/>
        </p:nvCxnSpPr>
        <p:spPr>
          <a:xfrm>
            <a:off x="8426383" y="4314268"/>
            <a:ext cx="21602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églalap 59"/>
              <p:cNvSpPr/>
              <p:nvPr/>
            </p:nvSpPr>
            <p:spPr>
              <a:xfrm>
                <a:off x="8331354" y="5310484"/>
                <a:ext cx="360040" cy="288032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u-HU" sz="1600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hu-HU" sz="1600" dirty="0"/>
              </a:p>
            </p:txBody>
          </p:sp>
        </mc:Choice>
        <mc:Fallback xmlns="">
          <p:sp>
            <p:nvSpPr>
              <p:cNvPr id="73" name="Téglalap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354" y="5310484"/>
                <a:ext cx="360040" cy="288032"/>
              </a:xfrm>
              <a:prstGeom prst="rect">
                <a:avLst/>
              </a:prstGeom>
              <a:blipFill rotWithShape="1">
                <a:blip r:embed="rId3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églalap 59"/>
              <p:cNvSpPr/>
              <p:nvPr/>
            </p:nvSpPr>
            <p:spPr>
              <a:xfrm>
                <a:off x="7439487" y="4730272"/>
                <a:ext cx="234001" cy="288032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u-HU" sz="1600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hu-HU" sz="1600" dirty="0"/>
              </a:p>
            </p:txBody>
          </p:sp>
        </mc:Choice>
        <mc:Fallback xmlns="">
          <p:sp>
            <p:nvSpPr>
              <p:cNvPr id="75" name="Téglalap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487" y="4730272"/>
                <a:ext cx="234001" cy="288032"/>
              </a:xfrm>
              <a:prstGeom prst="rect">
                <a:avLst/>
              </a:prstGeom>
              <a:blipFill rotWithShape="1">
                <a:blip r:embed="rId3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églalap 59"/>
              <p:cNvSpPr/>
              <p:nvPr/>
            </p:nvSpPr>
            <p:spPr>
              <a:xfrm>
                <a:off x="8012363" y="4730448"/>
                <a:ext cx="234001" cy="288032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u-HU" sz="1600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hu-HU" sz="1600" dirty="0"/>
              </a:p>
            </p:txBody>
          </p:sp>
        </mc:Choice>
        <mc:Fallback xmlns="">
          <p:sp>
            <p:nvSpPr>
              <p:cNvPr id="76" name="Téglalap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363" y="4730448"/>
                <a:ext cx="234001" cy="288032"/>
              </a:xfrm>
              <a:prstGeom prst="rect">
                <a:avLst/>
              </a:prstGeom>
              <a:blipFill rotWithShape="1">
                <a:blip r:embed="rId4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églalap 59"/>
              <p:cNvSpPr/>
              <p:nvPr/>
            </p:nvSpPr>
            <p:spPr>
              <a:xfrm>
                <a:off x="8588427" y="4728573"/>
                <a:ext cx="234001" cy="288032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u-HU" sz="1600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hu-HU" sz="1600" dirty="0"/>
              </a:p>
            </p:txBody>
          </p:sp>
        </mc:Choice>
        <mc:Fallback xmlns="">
          <p:sp>
            <p:nvSpPr>
              <p:cNvPr id="77" name="Téglalap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427" y="4728573"/>
                <a:ext cx="234001" cy="288032"/>
              </a:xfrm>
              <a:prstGeom prst="rect">
                <a:avLst/>
              </a:prstGeom>
              <a:blipFill rotWithShape="1">
                <a:blip r:embed="rId4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églalap 69"/>
              <p:cNvSpPr/>
              <p:nvPr/>
            </p:nvSpPr>
            <p:spPr>
              <a:xfrm>
                <a:off x="8246363" y="4730448"/>
                <a:ext cx="234001" cy="28803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églalap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363" y="4730448"/>
                <a:ext cx="234001" cy="288032"/>
              </a:xfrm>
              <a:prstGeom prst="rect">
                <a:avLst/>
              </a:prstGeom>
              <a:blipFill rotWithShape="1">
                <a:blip r:embed="rId42"/>
                <a:stretch>
                  <a:fillRect l="-30000" b="-142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églalap 70"/>
              <p:cNvSpPr/>
              <p:nvPr/>
            </p:nvSpPr>
            <p:spPr>
              <a:xfrm>
                <a:off x="8822427" y="4728573"/>
                <a:ext cx="234001" cy="28803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hu-HU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églalap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2427" y="4728573"/>
                <a:ext cx="234001" cy="288032"/>
              </a:xfrm>
              <a:prstGeom prst="rect">
                <a:avLst/>
              </a:prstGeom>
              <a:blipFill rotWithShape="1">
                <a:blip r:embed="rId43"/>
                <a:stretch>
                  <a:fillRect l="-26829" b="-142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églalap 69"/>
              <p:cNvSpPr/>
              <p:nvPr/>
            </p:nvSpPr>
            <p:spPr>
              <a:xfrm>
                <a:off x="7673487" y="4730448"/>
                <a:ext cx="234001" cy="288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u-HU" sz="1600" i="1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hu-H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églalap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487" y="4730448"/>
                <a:ext cx="234001" cy="288032"/>
              </a:xfrm>
              <a:prstGeom prst="rect">
                <a:avLst/>
              </a:prstGeom>
              <a:blipFill rotWithShape="1">
                <a:blip r:embed="rId44"/>
                <a:stretch>
                  <a:fillRect l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Egyenes összekötő nyíllal 72"/>
          <p:cNvCxnSpPr>
            <a:endCxn id="67" idx="2"/>
          </p:cNvCxnSpPr>
          <p:nvPr/>
        </p:nvCxnSpPr>
        <p:spPr>
          <a:xfrm flipV="1">
            <a:off x="7670299" y="4458283"/>
            <a:ext cx="0" cy="2711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gyenes összekötő nyíllal 72"/>
          <p:cNvCxnSpPr>
            <a:endCxn id="68" idx="2"/>
          </p:cNvCxnSpPr>
          <p:nvPr/>
        </p:nvCxnSpPr>
        <p:spPr>
          <a:xfrm flipV="1">
            <a:off x="8246363" y="4458283"/>
            <a:ext cx="0" cy="2711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gyenes összekötő nyíllal 72"/>
          <p:cNvCxnSpPr>
            <a:endCxn id="69" idx="2"/>
          </p:cNvCxnSpPr>
          <p:nvPr/>
        </p:nvCxnSpPr>
        <p:spPr>
          <a:xfrm flipV="1">
            <a:off x="8822427" y="4458283"/>
            <a:ext cx="0" cy="2711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73" idx="0"/>
            <a:endCxn id="75" idx="2"/>
          </p:cNvCxnSpPr>
          <p:nvPr/>
        </p:nvCxnSpPr>
        <p:spPr>
          <a:xfrm flipH="1" flipV="1">
            <a:off x="7556488" y="5018305"/>
            <a:ext cx="954887" cy="292179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73" idx="0"/>
            <a:endCxn id="76" idx="2"/>
          </p:cNvCxnSpPr>
          <p:nvPr/>
        </p:nvCxnSpPr>
        <p:spPr>
          <a:xfrm flipH="1" flipV="1">
            <a:off x="8129364" y="5018481"/>
            <a:ext cx="382011" cy="292003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73" idx="0"/>
            <a:endCxn id="77" idx="2"/>
          </p:cNvCxnSpPr>
          <p:nvPr/>
        </p:nvCxnSpPr>
        <p:spPr>
          <a:xfrm flipV="1">
            <a:off x="8511375" y="5016605"/>
            <a:ext cx="194053" cy="293878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84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Exploding/Vanishing gradients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hu-HU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hu-HU" b="0" i="1" smtClean="0">
                        <a:latin typeface="Cambria Math"/>
                      </a:rPr>
                      <m:t>=</m:t>
                    </m:r>
                    <m:r>
                      <a:rPr lang="hu-HU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hu-HU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/>
                          </a:rPr>
                          <m:t>𝑊</m:t>
                        </m:r>
                        <m:sSub>
                          <m:sSub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hu-HU" b="0" i="1" smtClean="0">
                            <a:latin typeface="Cambria Math"/>
                          </a:rPr>
                          <m:t>+</m:t>
                        </m:r>
                        <m:r>
                          <a:rPr lang="hu-HU" b="0" i="1" smtClean="0">
                            <a:latin typeface="Cambria Math"/>
                          </a:rPr>
                          <m:t>𝑈</m:t>
                        </m:r>
                        <m:sSub>
                          <m:sSub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hu-HU" b="0" i="1" smtClean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  <m:r>
                          <a:rPr lang="hu-HU" b="0" i="1" smtClean="0">
                            <a:latin typeface="Cambria Math"/>
                          </a:rPr>
                          <m:t>+</m:t>
                        </m:r>
                        <m:r>
                          <a:rPr lang="hu-HU" b="0" i="1" smtClean="0">
                            <a:latin typeface="Cambria Math"/>
                          </a:rPr>
                          <m:t>𝑏</m:t>
                        </m:r>
                      </m:e>
                    </m:d>
                  </m:oMath>
                </a14:m>
                <a:endParaRPr lang="hu-HU" dirty="0" smtClean="0"/>
              </a:p>
              <a:p>
                <a:r>
                  <a:rPr lang="hu-HU" dirty="0" smtClean="0"/>
                  <a:t>Gradient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hu-HU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hu-HU" dirty="0" smtClean="0"/>
                  <a:t> wrt.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hu-HU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hu-HU" dirty="0" smtClean="0"/>
              </a:p>
              <a:p>
                <a:pPr lvl="1"/>
                <a:r>
                  <a:rPr lang="hu-HU" dirty="0" smtClean="0"/>
                  <a:t>Simplification: linear activations</a:t>
                </a:r>
              </a:p>
              <a:p>
                <a:pPr lvl="2"/>
                <a:r>
                  <a:rPr lang="hu-HU" dirty="0" smtClean="0"/>
                  <a:t>In reality: bounded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hu-HU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hu-HU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hu-HU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hu-HU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hu-HU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hu-HU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hu-HU" b="0" i="1" smtClean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hu-HU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hu-HU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hu-HU" b="0" i="1" smtClean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hu-HU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hu-HU" b="0" i="1" smtClean="0">
                                <a:latin typeface="Cambria Math"/>
                              </a:rPr>
                              <m:t>−2</m:t>
                            </m:r>
                          </m:sub>
                        </m:sSub>
                      </m:den>
                    </m:f>
                    <m:r>
                      <a:rPr lang="hu-HU" b="0" i="1" smtClean="0">
                        <a:latin typeface="Cambria Math"/>
                      </a:rPr>
                      <m:t>⋯</m:t>
                    </m:r>
                    <m:f>
                      <m:fPr>
                        <m:ctrlPr>
                          <a:rPr lang="hu-HU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hu-HU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hu-HU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hu-HU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hu-HU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hu-HU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hu-HU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hu-HU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hu-HU" b="0" i="1" smtClean="0">
                            <a:latin typeface="Cambria Math"/>
                          </a:rPr>
                          <m:t>𝑈</m:t>
                        </m:r>
                      </m:e>
                      <m:sup>
                        <m:r>
                          <a:rPr lang="hu-HU" b="0" i="1" smtClean="0">
                            <a:latin typeface="Cambria Math"/>
                          </a:rPr>
                          <m:t>𝑡</m:t>
                        </m:r>
                        <m:r>
                          <a:rPr lang="hu-HU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hu-HU" b="0" i="1" smtClean="0">
                        <a:latin typeface="Cambria Math"/>
                      </a:rPr>
                      <m:t>𝑊</m:t>
                    </m:r>
                  </m:oMath>
                </a14:m>
                <a:endParaRPr lang="hu-HU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hu-HU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𝑈</m:t>
                            </m:r>
                          </m:e>
                        </m:d>
                      </m:e>
                      <m:sub>
                        <m:r>
                          <a:rPr lang="hu-HU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hu-HU" b="0" i="1" smtClean="0">
                        <a:latin typeface="Cambria Math"/>
                      </a:rPr>
                      <m:t>&lt;1</m:t>
                    </m:r>
                  </m:oMath>
                </a14:m>
                <a:r>
                  <a:rPr lang="hu-HU" dirty="0" smtClean="0"/>
                  <a:t> </a:t>
                </a:r>
                <a:r>
                  <a:rPr lang="hu-HU" dirty="0" smtClean="0">
                    <a:sym typeface="Wingdings" panose="05000000000000000000" pitchFamily="2" charset="2"/>
                  </a:rPr>
                  <a:t> vanishing gradients</a:t>
                </a:r>
              </a:p>
              <a:p>
                <a:pPr lvl="3"/>
                <a:r>
                  <a:rPr lang="hu-HU" dirty="0" smtClean="0">
                    <a:sym typeface="Wingdings" panose="05000000000000000000" pitchFamily="2" charset="2"/>
                  </a:rPr>
                  <a:t>The effect of values further in the past is neglected</a:t>
                </a:r>
              </a:p>
              <a:p>
                <a:pPr lvl="3"/>
                <a:r>
                  <a:rPr lang="hu-HU" dirty="0" smtClean="0">
                    <a:sym typeface="Wingdings" panose="05000000000000000000" pitchFamily="2" charset="2"/>
                  </a:rPr>
                  <a:t>The network forgets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hu-HU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𝑈</m:t>
                            </m:r>
                          </m:e>
                        </m:d>
                      </m:e>
                      <m:sub>
                        <m:r>
                          <a:rPr lang="hu-HU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hu-HU" b="0" i="1" smtClean="0">
                        <a:latin typeface="Cambria Math"/>
                      </a:rPr>
                      <m:t>&gt;1</m:t>
                    </m:r>
                  </m:oMath>
                </a14:m>
                <a:r>
                  <a:rPr lang="hu-HU" dirty="0" smtClean="0"/>
                  <a:t> </a:t>
                </a:r>
                <a:r>
                  <a:rPr lang="hu-HU" dirty="0" smtClean="0">
                    <a:sym typeface="Wingdings" panose="05000000000000000000" pitchFamily="2" charset="2"/>
                  </a:rPr>
                  <a:t> exploding gradients</a:t>
                </a:r>
              </a:p>
              <a:p>
                <a:pPr lvl="3"/>
                <a:r>
                  <a:rPr lang="hu-HU" dirty="0" smtClean="0">
                    <a:sym typeface="Wingdings" panose="05000000000000000000" pitchFamily="2" charset="2"/>
                  </a:rPr>
                  <a:t>Gradients become very large on longer sequences</a:t>
                </a:r>
              </a:p>
              <a:p>
                <a:pPr lvl="3"/>
                <a:r>
                  <a:rPr lang="hu-HU" dirty="0" smtClean="0">
                    <a:sym typeface="Wingdings" panose="05000000000000000000" pitchFamily="2" charset="2"/>
                  </a:rPr>
                  <a:t>The network becomes unstable</a:t>
                </a:r>
                <a:endParaRPr lang="hu-H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35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Handling exploding gradients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hu-HU" dirty="0" smtClean="0"/>
                  <a:t>Gradient clipping</a:t>
                </a:r>
              </a:p>
              <a:p>
                <a:pPr lvl="1"/>
                <a:r>
                  <a:rPr lang="hu-HU" dirty="0" smtClean="0"/>
                  <a:t>If the gradient is larger than a threshold, scale it back to the threshold</a:t>
                </a:r>
              </a:p>
              <a:p>
                <a:pPr lvl="1"/>
                <a:r>
                  <a:rPr lang="hu-HU" dirty="0" smtClean="0"/>
                  <a:t>Updates are not accurate</a:t>
                </a:r>
              </a:p>
              <a:p>
                <a:pPr lvl="1"/>
                <a:r>
                  <a:rPr lang="hu-HU" dirty="0" smtClean="0"/>
                  <a:t>Vanishing gradients are not solved</a:t>
                </a:r>
              </a:p>
              <a:p>
                <a:r>
                  <a:rPr lang="hu-HU" dirty="0" smtClean="0"/>
                  <a:t>Enforce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hu-HU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𝑈</m:t>
                            </m:r>
                          </m:e>
                        </m:d>
                      </m:e>
                      <m:sub>
                        <m:r>
                          <a:rPr lang="hu-HU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hu-HU" b="0" i="1" smtClean="0">
                        <a:latin typeface="Cambria Math"/>
                      </a:rPr>
                      <m:t>=1</m:t>
                    </m:r>
                  </m:oMath>
                </a14:m>
                <a:endParaRPr lang="hu-HU" dirty="0" smtClean="0"/>
              </a:p>
              <a:p>
                <a:pPr lvl="1"/>
                <a:r>
                  <a:rPr lang="hu-HU" dirty="0" smtClean="0"/>
                  <a:t>Unitary RNN</a:t>
                </a:r>
              </a:p>
              <a:p>
                <a:pPr lvl="1"/>
                <a:r>
                  <a:rPr lang="hu-HU" dirty="0" smtClean="0"/>
                  <a:t>Unable to forget</a:t>
                </a:r>
              </a:p>
              <a:p>
                <a:r>
                  <a:rPr lang="hu-HU" dirty="0" smtClean="0"/>
                  <a:t>Gated networks</a:t>
                </a:r>
              </a:p>
              <a:p>
                <a:pPr lvl="1"/>
                <a:r>
                  <a:rPr lang="hu-HU" dirty="0" smtClean="0"/>
                  <a:t>Long-Short Term Memory (LSTM)</a:t>
                </a:r>
              </a:p>
              <a:p>
                <a:pPr lvl="1"/>
                <a:r>
                  <a:rPr lang="hu-HU" dirty="0" smtClean="0"/>
                  <a:t>Gated Recurrent Unit (GRU)</a:t>
                </a:r>
              </a:p>
              <a:p>
                <a:pPr lvl="1"/>
                <a:r>
                  <a:rPr lang="hu-HU" dirty="0" smtClean="0"/>
                  <a:t>(and a some other variants)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85" t="-2695" b="-175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97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Long-Short Term Memory (LSTM)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67544" y="1963868"/>
                <a:ext cx="5554960" cy="4525963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hu-HU" dirty="0" smtClean="0">
                    <a:solidFill>
                      <a:schemeClr val="accent1"/>
                    </a:solidFill>
                  </a:rPr>
                  <a:t>[Hochreiter &amp; Schmidhuber, 1999]</a:t>
                </a:r>
              </a:p>
              <a:p>
                <a:r>
                  <a:rPr lang="hu-HU" dirty="0" smtClean="0"/>
                  <a:t>Instead of rewriting the hidden state during update, add a delta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hu-HU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hu-HU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hu-HU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hu-HU" b="0" i="1" smtClean="0">
                            <a:latin typeface="Cambria Math"/>
                          </a:rPr>
                          <m:t>𝑡</m:t>
                        </m:r>
                        <m:r>
                          <a:rPr lang="hu-HU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hu-HU" b="0" i="1" smtClean="0"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hu-HU" b="0" i="0" smtClean="0">
                        <a:latin typeface="Cambria Math"/>
                      </a:rPr>
                      <m:t>Δ</m:t>
                    </m:r>
                    <m:sSub>
                      <m:sSubPr>
                        <m:ctrlPr>
                          <a:rPr lang="hu-HU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hu-HU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endParaRPr lang="hu-HU" dirty="0" smtClean="0"/>
              </a:p>
              <a:p>
                <a:pPr lvl="1"/>
                <a:r>
                  <a:rPr lang="hu-HU" dirty="0" smtClean="0"/>
                  <a:t>Keeps the contribution of earlier inputs relevant</a:t>
                </a:r>
              </a:p>
              <a:p>
                <a:r>
                  <a:rPr lang="hu-HU" dirty="0" smtClean="0"/>
                  <a:t>Information flow is controlled by gates</a:t>
                </a:r>
              </a:p>
              <a:p>
                <a:pPr lvl="1"/>
                <a:r>
                  <a:rPr lang="hu-HU" dirty="0" smtClean="0"/>
                  <a:t>Gates depend on input and the hidden state</a:t>
                </a:r>
              </a:p>
              <a:p>
                <a:pPr lvl="1"/>
                <a:r>
                  <a:rPr lang="hu-HU" dirty="0" smtClean="0"/>
                  <a:t>Between 0 and 1</a:t>
                </a:r>
              </a:p>
              <a:p>
                <a:pPr lvl="1"/>
                <a:r>
                  <a:rPr lang="hu-HU" dirty="0" smtClean="0"/>
                  <a:t>Forget gate (f): 0/1 </a:t>
                </a:r>
                <a:r>
                  <a:rPr lang="hu-HU" dirty="0" smtClean="0">
                    <a:sym typeface="Wingdings" panose="05000000000000000000" pitchFamily="2" charset="2"/>
                  </a:rPr>
                  <a:t> reset/keep hidden state</a:t>
                </a:r>
              </a:p>
              <a:p>
                <a:pPr lvl="1"/>
                <a:r>
                  <a:rPr lang="hu-HU" dirty="0" smtClean="0">
                    <a:sym typeface="Wingdings" panose="05000000000000000000" pitchFamily="2" charset="2"/>
                  </a:rPr>
                  <a:t>Input gate (i): 0/1  don’t/do consider the contribution of the input</a:t>
                </a:r>
              </a:p>
              <a:p>
                <a:pPr lvl="1"/>
                <a:r>
                  <a:rPr lang="hu-HU" dirty="0" smtClean="0">
                    <a:sym typeface="Wingdings" panose="05000000000000000000" pitchFamily="2" charset="2"/>
                  </a:rPr>
                  <a:t>Output gate (o): how much of the memory is written to the hidden state</a:t>
                </a:r>
              </a:p>
              <a:p>
                <a:r>
                  <a:rPr lang="hu-HU" dirty="0" smtClean="0">
                    <a:sym typeface="Wingdings" panose="05000000000000000000" pitchFamily="2" charset="2"/>
                  </a:rPr>
                  <a:t>Hidden state is separated into two (read before you write)</a:t>
                </a:r>
              </a:p>
              <a:p>
                <a:pPr lvl="1"/>
                <a:r>
                  <a:rPr lang="hu-HU" dirty="0" smtClean="0">
                    <a:sym typeface="Wingdings" panose="05000000000000000000" pitchFamily="2" charset="2"/>
                  </a:rPr>
                  <a:t>Memory cell (c): internal state of the LSTM cell</a:t>
                </a:r>
              </a:p>
              <a:p>
                <a:pPr lvl="1"/>
                <a:r>
                  <a:rPr lang="hu-HU" dirty="0" smtClean="0">
                    <a:sym typeface="Wingdings" panose="05000000000000000000" pitchFamily="2" charset="2"/>
                  </a:rPr>
                  <a:t>Hidden state (h): influences gates, updated from the memory cell</a:t>
                </a:r>
                <a:endParaRPr lang="hu-H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67544" y="1963868"/>
                <a:ext cx="5554960" cy="4525963"/>
              </a:xfrm>
              <a:blipFill rotWithShape="1">
                <a:blip r:embed="rId2"/>
                <a:stretch>
                  <a:fillRect l="-768" t="-1884" r="-659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300194" y="1899029"/>
                <a:ext cx="2386608" cy="1684784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hu-HU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hu-HU" sz="2000" i="1">
                          <a:latin typeface="Cambria Math"/>
                        </a:rPr>
                        <m:t>=</m:t>
                      </m:r>
                      <m:r>
                        <a:rPr lang="hu-HU" sz="2000" i="1">
                          <a:latin typeface="Cambria Math"/>
                        </a:rPr>
                        <m:t>𝜎</m:t>
                      </m:r>
                      <m:d>
                        <m:dPr>
                          <m:ctrlPr>
                            <a:rPr lang="hu-HU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hu-HU" sz="2000" i="1">
                                  <a:latin typeface="Cambria Math"/>
                                </a:rPr>
                                <m:t>𝑓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hu-HU" sz="2000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hu-HU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hu-HU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000" i="1">
                                  <a:latin typeface="Cambria Math"/>
                                </a:rPr>
                                <m:t>𝑓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hu-HU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2000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  <m:r>
                            <a:rPr lang="hu-HU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hu-HU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hu-HU" sz="2000" i="1">
                                  <a:latin typeface="Cambria Math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u-H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000" i="1"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hu-HU" sz="2000" i="1">
                          <a:latin typeface="Cambria Math"/>
                        </a:rPr>
                        <m:t>=</m:t>
                      </m:r>
                      <m:r>
                        <a:rPr lang="hu-HU" sz="2000" i="1">
                          <a:latin typeface="Cambria Math"/>
                        </a:rPr>
                        <m:t>𝜎</m:t>
                      </m:r>
                      <m:d>
                        <m:dPr>
                          <m:ctrlPr>
                            <a:rPr lang="hu-HU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hu-HU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hu-HU" sz="2000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hu-HU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hu-HU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hu-HU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2000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  <m:r>
                            <a:rPr lang="hu-HU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hu-HU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hu-HU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u-H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000" i="1">
                              <a:latin typeface="Cambria Math"/>
                            </a:rPr>
                            <m:t>𝑜</m:t>
                          </m:r>
                        </m:e>
                        <m:sub>
                          <m:r>
                            <a:rPr lang="hu-HU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hu-HU" sz="2000" i="1">
                          <a:latin typeface="Cambria Math"/>
                        </a:rPr>
                        <m:t>=</m:t>
                      </m:r>
                      <m:r>
                        <a:rPr lang="hu-HU" sz="2000" i="1">
                          <a:latin typeface="Cambria Math"/>
                        </a:rPr>
                        <m:t>𝜎</m:t>
                      </m:r>
                      <m:d>
                        <m:dPr>
                          <m:ctrlPr>
                            <a:rPr lang="hu-HU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hu-HU" sz="2000" i="1">
                                  <a:latin typeface="Cambria Math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hu-HU" sz="2000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hu-HU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hu-HU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2000" i="1">
                                  <a:latin typeface="Cambria Math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hu-HU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2000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  <m:r>
                            <a:rPr lang="hu-HU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hu-HU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hu-HU" sz="2000" i="1">
                                  <a:latin typeface="Cambria Math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u-HU" sz="2000" dirty="0"/>
              </a:p>
              <a:p>
                <a:pPr marL="0" indent="0">
                  <a:buNone/>
                </a:pPr>
                <a:endParaRPr lang="hu-HU" sz="200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hu-HU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>
                                  <a:latin typeface="Cambria Math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hu-HU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hu-HU" sz="20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hu-HU" sz="2000">
                          <a:latin typeface="Cambria Math"/>
                        </a:rPr>
                        <m:t>tanh</m:t>
                      </m:r>
                      <m:d>
                        <m:dPr>
                          <m:ctrlPr>
                            <a:rPr lang="hu-HU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>
                              <a:latin typeface="Cambria Math"/>
                            </a:rPr>
                            <m:t>𝑊</m:t>
                          </m:r>
                          <m:sSub>
                            <m:sSubPr>
                              <m:ctrlPr>
                                <a:rPr lang="hu-HU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hu-HU" sz="2000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hu-HU" sz="2000" i="1">
                              <a:latin typeface="Cambria Math"/>
                            </a:rPr>
                            <m:t>+</m:t>
                          </m:r>
                          <m:r>
                            <a:rPr lang="hu-HU" sz="2000" i="1">
                              <a:latin typeface="Cambria Math"/>
                            </a:rPr>
                            <m:t>𝑈</m:t>
                          </m:r>
                          <m:sSub>
                            <m:sSubPr>
                              <m:ctrlPr>
                                <a:rPr lang="hu-HU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hu-HU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2000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  <m:r>
                            <a:rPr lang="hu-HU" sz="2000" i="1">
                              <a:latin typeface="Cambria Math"/>
                            </a:rPr>
                            <m:t>+</m:t>
                          </m:r>
                          <m:r>
                            <a:rPr lang="hu-HU" sz="2000" i="1">
                              <a:latin typeface="Cambria Math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hu-H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hu-HU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hu-HU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hu-HU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hu-HU" sz="2000" i="1">
                          <a:latin typeface="Cambria Math"/>
                        </a:rPr>
                        <m:t>∘</m:t>
                      </m:r>
                      <m:sSub>
                        <m:sSubPr>
                          <m:ctrlPr>
                            <a:rPr lang="hu-HU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hu-HU" sz="2000" i="1">
                              <a:latin typeface="Cambria Math"/>
                            </a:rPr>
                            <m:t>𝑡</m:t>
                          </m:r>
                          <m:r>
                            <a:rPr lang="hu-HU" sz="2000" i="1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hu-HU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000" i="1"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hu-HU" sz="2000" i="1">
                          <a:latin typeface="Cambria Math"/>
                        </a:rPr>
                        <m:t>∘</m:t>
                      </m:r>
                      <m:sSub>
                        <m:sSubPr>
                          <m:ctrlPr>
                            <a:rPr lang="hu-HU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hu-HU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>
                                  <a:latin typeface="Cambria Math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hu-HU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hu-H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hu-HU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000" i="1">
                              <a:latin typeface="Cambria Math"/>
                            </a:rPr>
                            <m:t>𝑜</m:t>
                          </m:r>
                        </m:e>
                        <m:sub>
                          <m:r>
                            <a:rPr lang="hu-HU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hu-HU" sz="2000" i="1">
                          <a:latin typeface="Cambria Math"/>
                        </a:rPr>
                        <m:t>∘</m:t>
                      </m:r>
                      <m:func>
                        <m:funcPr>
                          <m:ctrlPr>
                            <a:rPr lang="hu-HU" sz="20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000">
                              <a:latin typeface="Cambria Math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hu-HU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2000" i="1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hu-HU" sz="2000" i="1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hu-HU" sz="2000" dirty="0"/>
              </a:p>
              <a:p>
                <a:pPr marL="0" indent="0">
                  <a:buNone/>
                </a:pPr>
                <a:endParaRPr lang="hu-HU" sz="20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300194" y="1899029"/>
                <a:ext cx="2386608" cy="1684784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Ellipszis 4"/>
              <p:cNvSpPr/>
              <p:nvPr/>
            </p:nvSpPr>
            <p:spPr>
              <a:xfrm>
                <a:off x="6808952" y="5050610"/>
                <a:ext cx="432048" cy="432048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hu-H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Ellipszis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952" y="5050610"/>
                <a:ext cx="432048" cy="432048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églalap 5"/>
              <p:cNvSpPr/>
              <p:nvPr/>
            </p:nvSpPr>
            <p:spPr>
              <a:xfrm>
                <a:off x="7693347" y="5603302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h</m:t>
                      </m:r>
                    </m:oMath>
                  </m:oMathPara>
                </a14:m>
                <a:endParaRPr lang="hu-H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églalap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347" y="5603302"/>
                <a:ext cx="360040" cy="36004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zövegdoboz 6"/>
          <p:cNvSpPr txBox="1"/>
          <p:nvPr/>
        </p:nvSpPr>
        <p:spPr>
          <a:xfrm>
            <a:off x="8343121" y="5135830"/>
            <a:ext cx="319318" cy="26161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hu-HU" sz="1100" dirty="0"/>
              <a:t>IN</a:t>
            </a:r>
          </a:p>
        </p:txBody>
      </p:sp>
      <p:sp>
        <p:nvSpPr>
          <p:cNvPr id="9" name="Szövegdoboz 7"/>
          <p:cNvSpPr txBox="1"/>
          <p:nvPr/>
        </p:nvSpPr>
        <p:spPr>
          <a:xfrm>
            <a:off x="8343121" y="5652518"/>
            <a:ext cx="455574" cy="26161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hu-HU" sz="1100" dirty="0"/>
              <a:t>OUT</a:t>
            </a:r>
          </a:p>
        </p:txBody>
      </p:sp>
      <p:sp>
        <p:nvSpPr>
          <p:cNvPr id="10" name="Ellipszis 8"/>
          <p:cNvSpPr/>
          <p:nvPr/>
        </p:nvSpPr>
        <p:spPr>
          <a:xfrm>
            <a:off x="6916964" y="4270520"/>
            <a:ext cx="216024" cy="21602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+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11" name="Ellipszis 9"/>
          <p:cNvSpPr/>
          <p:nvPr/>
        </p:nvSpPr>
        <p:spPr>
          <a:xfrm>
            <a:off x="7765355" y="5158622"/>
            <a:ext cx="216024" cy="21602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+</a:t>
            </a:r>
            <a:endParaRPr lang="hu-HU" dirty="0">
              <a:solidFill>
                <a:schemeClr val="tx1"/>
              </a:solidFill>
            </a:endParaRPr>
          </a:p>
        </p:txBody>
      </p:sp>
      <p:cxnSp>
        <p:nvCxnSpPr>
          <p:cNvPr id="13" name="Egyenes összekötő nyíllal 12"/>
          <p:cNvCxnSpPr>
            <a:stCxn id="7" idx="3"/>
            <a:endCxn id="9" idx="1"/>
          </p:cNvCxnSpPr>
          <p:nvPr/>
        </p:nvCxnSpPr>
        <p:spPr>
          <a:xfrm>
            <a:off x="8053387" y="5783322"/>
            <a:ext cx="289734" cy="1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4"/>
          <p:cNvCxnSpPr>
            <a:stCxn id="8" idx="1"/>
            <a:endCxn id="11" idx="6"/>
          </p:cNvCxnSpPr>
          <p:nvPr/>
        </p:nvCxnSpPr>
        <p:spPr>
          <a:xfrm flipH="1" flipV="1">
            <a:off x="7981379" y="5266634"/>
            <a:ext cx="361742" cy="1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20"/>
          <p:cNvCxnSpPr>
            <a:stCxn id="11" idx="0"/>
          </p:cNvCxnSpPr>
          <p:nvPr/>
        </p:nvCxnSpPr>
        <p:spPr>
          <a:xfrm flipV="1">
            <a:off x="7873367" y="4378533"/>
            <a:ext cx="0" cy="78009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nyíllal 22"/>
          <p:cNvCxnSpPr>
            <a:endCxn id="10" idx="6"/>
          </p:cNvCxnSpPr>
          <p:nvPr/>
        </p:nvCxnSpPr>
        <p:spPr>
          <a:xfrm flipH="1">
            <a:off x="7132989" y="4378531"/>
            <a:ext cx="200319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nyíllal 26"/>
          <p:cNvCxnSpPr/>
          <p:nvPr/>
        </p:nvCxnSpPr>
        <p:spPr>
          <a:xfrm flipH="1">
            <a:off x="7621339" y="4378531"/>
            <a:ext cx="252028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29"/>
          <p:cNvCxnSpPr/>
          <p:nvPr/>
        </p:nvCxnSpPr>
        <p:spPr>
          <a:xfrm>
            <a:off x="7333307" y="4270518"/>
            <a:ext cx="288032" cy="10801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nyíllal 31"/>
          <p:cNvCxnSpPr>
            <a:stCxn id="10" idx="4"/>
            <a:endCxn id="6" idx="0"/>
          </p:cNvCxnSpPr>
          <p:nvPr/>
        </p:nvCxnSpPr>
        <p:spPr>
          <a:xfrm>
            <a:off x="7024976" y="4486543"/>
            <a:ext cx="0" cy="564067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nyíllal 37"/>
          <p:cNvCxnSpPr>
            <a:endCxn id="7" idx="1"/>
          </p:cNvCxnSpPr>
          <p:nvPr/>
        </p:nvCxnSpPr>
        <p:spPr>
          <a:xfrm>
            <a:off x="7549331" y="5783322"/>
            <a:ext cx="144016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39"/>
          <p:cNvCxnSpPr/>
          <p:nvPr/>
        </p:nvCxnSpPr>
        <p:spPr>
          <a:xfrm flipV="1">
            <a:off x="7325915" y="5652517"/>
            <a:ext cx="144016" cy="1308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43"/>
          <p:cNvCxnSpPr>
            <a:stCxn id="6" idx="2"/>
          </p:cNvCxnSpPr>
          <p:nvPr/>
        </p:nvCxnSpPr>
        <p:spPr>
          <a:xfrm flipH="1">
            <a:off x="6685236" y="5266634"/>
            <a:ext cx="12371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nyíllal 45"/>
          <p:cNvCxnSpPr/>
          <p:nvPr/>
        </p:nvCxnSpPr>
        <p:spPr>
          <a:xfrm flipV="1">
            <a:off x="6685235" y="4885718"/>
            <a:ext cx="0" cy="380917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zögletes összekötő 47"/>
          <p:cNvCxnSpPr>
            <a:endCxn id="10" idx="2"/>
          </p:cNvCxnSpPr>
          <p:nvPr/>
        </p:nvCxnSpPr>
        <p:spPr>
          <a:xfrm flipV="1">
            <a:off x="6685235" y="4378532"/>
            <a:ext cx="231729" cy="147146"/>
          </a:xfrm>
          <a:prstGeom prst="bentConnector3">
            <a:avLst>
              <a:gd name="adj1" fmla="val -4805"/>
            </a:avLst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gyenes összekötő 50"/>
          <p:cNvCxnSpPr/>
          <p:nvPr/>
        </p:nvCxnSpPr>
        <p:spPr>
          <a:xfrm flipH="1" flipV="1">
            <a:off x="6541219" y="4525677"/>
            <a:ext cx="144016" cy="36004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zövegdoboz 51"/>
          <p:cNvSpPr txBox="1"/>
          <p:nvPr/>
        </p:nvSpPr>
        <p:spPr>
          <a:xfrm>
            <a:off x="7397924" y="4116922"/>
            <a:ext cx="28803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lIns="91440" tIns="45720" rIns="91440" bIns="45720" rtlCol="0">
            <a:spAutoFit/>
          </a:bodyPr>
          <a:lstStyle/>
          <a:p>
            <a:r>
              <a:rPr lang="hu-HU" sz="1100" dirty="0"/>
              <a:t>i</a:t>
            </a:r>
          </a:p>
        </p:txBody>
      </p:sp>
      <p:sp>
        <p:nvSpPr>
          <p:cNvPr id="30" name="Szövegdoboz 52"/>
          <p:cNvSpPr txBox="1"/>
          <p:nvPr/>
        </p:nvSpPr>
        <p:spPr>
          <a:xfrm>
            <a:off x="6397204" y="4624107"/>
            <a:ext cx="28803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lIns="91440" tIns="45720" rIns="91440" bIns="45720" rtlCol="0">
            <a:spAutoFit/>
          </a:bodyPr>
          <a:lstStyle/>
          <a:p>
            <a:r>
              <a:rPr lang="hu-HU" sz="1100" dirty="0"/>
              <a:t>f</a:t>
            </a:r>
          </a:p>
        </p:txBody>
      </p:sp>
      <p:sp>
        <p:nvSpPr>
          <p:cNvPr id="31" name="Szövegdoboz 53"/>
          <p:cNvSpPr txBox="1"/>
          <p:nvPr/>
        </p:nvSpPr>
        <p:spPr>
          <a:xfrm>
            <a:off x="7260332" y="5512669"/>
            <a:ext cx="28803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lIns="91440" tIns="45720" rIns="91440" bIns="45720" rtlCol="0">
            <a:spAutoFit/>
          </a:bodyPr>
          <a:lstStyle/>
          <a:p>
            <a:r>
              <a:rPr lang="hu-HU" sz="1100" dirty="0"/>
              <a:t>o</a:t>
            </a:r>
          </a:p>
        </p:txBody>
      </p:sp>
      <p:sp>
        <p:nvSpPr>
          <p:cNvPr id="32" name="Téglalap 54"/>
          <p:cNvSpPr/>
          <p:nvPr/>
        </p:nvSpPr>
        <p:spPr>
          <a:xfrm>
            <a:off x="6397203" y="4116921"/>
            <a:ext cx="1801051" cy="19177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hu-HU"/>
          </a:p>
        </p:txBody>
      </p:sp>
      <p:cxnSp>
        <p:nvCxnSpPr>
          <p:cNvPr id="33" name="Egyenes összekötő nyíllal 56"/>
          <p:cNvCxnSpPr>
            <a:stCxn id="7" idx="0"/>
            <a:endCxn id="11" idx="4"/>
          </p:cNvCxnSpPr>
          <p:nvPr/>
        </p:nvCxnSpPr>
        <p:spPr>
          <a:xfrm flipV="1">
            <a:off x="7873367" y="5374646"/>
            <a:ext cx="0" cy="228656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20"/>
          <p:cNvCxnSpPr>
            <a:endCxn id="6" idx="4"/>
          </p:cNvCxnSpPr>
          <p:nvPr/>
        </p:nvCxnSpPr>
        <p:spPr>
          <a:xfrm flipV="1">
            <a:off x="7024976" y="5482659"/>
            <a:ext cx="0" cy="30066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26"/>
          <p:cNvCxnSpPr/>
          <p:nvPr/>
        </p:nvCxnSpPr>
        <p:spPr>
          <a:xfrm>
            <a:off x="7024976" y="5783322"/>
            <a:ext cx="308331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90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Training Neural Networks - Backpropagation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63580" y="2057686"/>
                <a:ext cx="8216841" cy="4611674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hu-HU" dirty="0" smtClean="0"/>
                  <a:t>Training: modify weights to get the expected output</a:t>
                </a:r>
              </a:p>
              <a:p>
                <a:pPr lvl="1"/>
                <a:r>
                  <a:rPr lang="hu-HU" dirty="0" smtClean="0"/>
                  <a:t>Training set: input-(expected) output pairs</a:t>
                </a:r>
              </a:p>
              <a:p>
                <a:pPr lvl="1"/>
                <a:r>
                  <a:rPr lang="hu-HU" dirty="0" smtClean="0"/>
                  <a:t>Many ways to do this</a:t>
                </a:r>
              </a:p>
              <a:p>
                <a:pPr lvl="1"/>
                <a:r>
                  <a:rPr lang="hu-HU" dirty="0" smtClean="0"/>
                  <a:t>Most common: gradient descent</a:t>
                </a:r>
              </a:p>
              <a:p>
                <a:pPr lvl="2"/>
                <a:r>
                  <a:rPr lang="hu-HU" dirty="0" smtClean="0"/>
                  <a:t>Define loss between output and expected output</a:t>
                </a:r>
              </a:p>
              <a:p>
                <a:pPr lvl="3"/>
                <a:r>
                  <a:rPr lang="hu-HU" dirty="0" smtClean="0"/>
                  <a:t>Loss (L): single scalar</a:t>
                </a:r>
              </a:p>
              <a:p>
                <a:pPr lvl="3"/>
                <a:r>
                  <a:rPr lang="hu-HU" dirty="0" smtClean="0"/>
                  <a:t>Multiple output: individual losses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hu-HU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hu-HU" dirty="0" smtClean="0"/>
                  <a:t>) are summed</a:t>
                </a:r>
              </a:p>
              <a:p>
                <a:pPr lvl="2"/>
                <a:r>
                  <a:rPr lang="hu-HU" dirty="0" smtClean="0"/>
                  <a:t>Compute the gradient of this loss wrt. the weights</a:t>
                </a:r>
              </a:p>
              <a:p>
                <a:pPr lvl="2"/>
                <a:r>
                  <a:rPr lang="hu-HU" dirty="0" smtClean="0"/>
                  <a:t>Modify the weights in the (opposite) direction of the gradient</a:t>
                </a:r>
              </a:p>
              <a:p>
                <a:r>
                  <a:rPr lang="hu-HU" dirty="0" smtClean="0"/>
                  <a:t>For the hidden-to-output weights (last layer):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hu-HU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hu-HU" b="0" i="1" smtClean="0">
                            <a:latin typeface="Cambria Math"/>
                          </a:rPr>
                          <m:t>𝜕</m:t>
                        </m:r>
                        <m:r>
                          <a:rPr lang="hu-HU" b="0" i="1" smtClean="0"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hu-HU" b="0" i="1" smtClean="0">
                            <a:latin typeface="Cambria Math"/>
                          </a:rPr>
                          <m:t>𝜕</m:t>
                        </m:r>
                        <m:sSubSup>
                          <m:sSubSup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hu-HU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hu-HU" b="0" i="1" smtClean="0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hu-HU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hu-HU" b="0" i="1" smtClean="0">
                                <a:latin typeface="Cambria Math"/>
                              </a:rPr>
                              <m:t>+1</m:t>
                            </m:r>
                          </m:sup>
                        </m:sSubSup>
                      </m:den>
                    </m:f>
                    <m:r>
                      <a:rPr lang="hu-HU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hu-HU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hu-HU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hu-HU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hu-HU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hu-HU" b="0" i="1" smtClean="0">
                        <a:latin typeface="Cambria Math"/>
                      </a:rPr>
                      <m:t>⋅</m:t>
                    </m:r>
                    <m:f>
                      <m:fPr>
                        <m:ctrlPr>
                          <a:rPr lang="hu-HU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hu-HU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hu-HU" b="0" i="1" smtClean="0">
                            <a:latin typeface="Cambria Math"/>
                          </a:rPr>
                          <m:t>𝜕</m:t>
                        </m:r>
                        <m:sSubSup>
                          <m:sSubSup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hu-HU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hu-HU" b="0" i="1" smtClean="0">
                                <a:latin typeface="Cambria Math"/>
                              </a:rPr>
                              <m:t>+1</m:t>
                            </m:r>
                          </m:sup>
                        </m:sSubSup>
                      </m:den>
                    </m:f>
                    <m:r>
                      <a:rPr lang="hu-HU" b="0" i="1" smtClean="0">
                        <a:latin typeface="Cambria Math"/>
                      </a:rPr>
                      <m:t>⋅</m:t>
                    </m:r>
                    <m:f>
                      <m:fPr>
                        <m:ctrlPr>
                          <a:rPr lang="hu-HU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hu-HU" b="0" i="1" smtClean="0">
                            <a:latin typeface="Cambria Math"/>
                          </a:rPr>
                          <m:t>𝜕</m:t>
                        </m:r>
                        <m:sSubSup>
                          <m:sSubSup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hu-HU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hu-HU" b="0" i="1" smtClean="0">
                                <a:latin typeface="Cambria Math"/>
                              </a:rPr>
                              <m:t>+1</m:t>
                            </m:r>
                          </m:sup>
                        </m:sSubSup>
                      </m:num>
                      <m:den>
                        <m:r>
                          <a:rPr lang="hu-HU" b="0" i="1" smtClean="0">
                            <a:latin typeface="Cambria Math"/>
                          </a:rPr>
                          <m:t>𝜕</m:t>
                        </m:r>
                        <m:sSubSup>
                          <m:sSubSup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hu-HU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hu-HU" b="0" i="1" smtClean="0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hu-HU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hu-HU" b="0" i="1" smtClean="0">
                                <a:latin typeface="Cambria Math"/>
                              </a:rPr>
                              <m:t>+1</m:t>
                            </m:r>
                          </m:sup>
                        </m:sSubSup>
                      </m:den>
                    </m:f>
                    <m:r>
                      <a:rPr lang="hu-HU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i="1">
                            <a:latin typeface="Cambria Math"/>
                          </a:rPr>
                        </m:ctrlPr>
                      </m:fPr>
                      <m:num>
                        <m:r>
                          <a:rPr lang="hu-HU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hu-H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hu-HU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hu-HU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hu-HU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hu-HU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hu-HU" i="1">
                                    <a:latin typeface="Cambria Math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hu-HU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hu-HU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hu-HU" b="0" i="1" smtClean="0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hu-HU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hu-HU" b="0" i="1" smtClean="0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hu-HU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hu-HU" b="0" i="1" smtClean="0">
                                <a:latin typeface="Cambria Math"/>
                              </a:rPr>
                              <m:t>+1</m:t>
                            </m:r>
                          </m:sup>
                        </m:sSubSup>
                      </m:e>
                    </m:d>
                    <m:sSubSup>
                      <m:sSubSupPr>
                        <m:ctrlPr>
                          <a:rPr lang="hu-HU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hu-HU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hu-HU" b="0" i="1" smtClean="0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hu-HU" b="0" i="1" smtClean="0">
                            <a:latin typeface="Cambria Math"/>
                          </a:rPr>
                          <m:t>𝑛</m:t>
                        </m:r>
                      </m:sup>
                    </m:sSubSup>
                  </m:oMath>
                </a14:m>
                <a:endParaRPr lang="hu-HU" dirty="0" smtClean="0"/>
              </a:p>
              <a:p>
                <a:r>
                  <a:rPr lang="hu-HU" dirty="0" smtClean="0"/>
                  <a:t>For the second to last layser: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hu-HU" i="1">
                            <a:latin typeface="Cambria Math"/>
                          </a:rPr>
                        </m:ctrlPr>
                      </m:fPr>
                      <m:num>
                        <m:r>
                          <a:rPr lang="hu-HU" i="1">
                            <a:latin typeface="Cambria Math"/>
                          </a:rPr>
                          <m:t>𝜕</m:t>
                        </m:r>
                        <m:r>
                          <a:rPr lang="hu-HU" i="1"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hu-HU" i="1">
                            <a:latin typeface="Cambria Math"/>
                          </a:rPr>
                          <m:t>𝜕</m:t>
                        </m:r>
                        <m:sSubSup>
                          <m:sSubSupPr>
                            <m:ctrlPr>
                              <a:rPr lang="hu-HU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hu-HU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hu-HU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hu-HU" b="0" i="1" smtClean="0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hu-HU" i="1">
                                <a:latin typeface="Cambria Math"/>
                              </a:rPr>
                              <m:t>𝑛</m:t>
                            </m:r>
                          </m:sup>
                        </m:sSubSup>
                      </m:den>
                    </m:f>
                    <m:r>
                      <a:rPr lang="hu-HU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hu-HU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hu-HU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hu-HU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hu-HU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hu-HU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hu-HU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hu-HU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hu-HU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hu-HU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hu-HU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hu-HU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hu-HU" i="1">
                            <a:latin typeface="Cambria Math"/>
                          </a:rPr>
                          <m:t>⋅</m:t>
                        </m:r>
                        <m:f>
                          <m:fPr>
                            <m:ctrlPr>
                              <a:rPr lang="hu-HU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hu-HU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hu-HU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hu-HU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hu-HU" i="1">
                                <a:latin typeface="Cambria Math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hu-HU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hu-HU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hu-HU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hu-HU" i="1">
                                    <a:latin typeface="Cambria Math"/>
                                  </a:rPr>
                                  <m:t>𝑛</m:t>
                                </m:r>
                                <m:r>
                                  <a:rPr lang="hu-HU" i="1">
                                    <a:latin typeface="Cambria Math"/>
                                  </a:rPr>
                                  <m:t>+1</m:t>
                                </m:r>
                              </m:sup>
                            </m:sSubSup>
                          </m:den>
                        </m:f>
                        <m:r>
                          <a:rPr lang="hu-HU" i="1">
                            <a:latin typeface="Cambria Math"/>
                          </a:rPr>
                          <m:t>⋅</m:t>
                        </m:r>
                        <m:f>
                          <m:fPr>
                            <m:ctrlPr>
                              <a:rPr lang="hu-HU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hu-HU" i="1">
                                <a:latin typeface="Cambria Math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hu-HU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hu-HU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hu-HU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hu-HU" i="1">
                                    <a:latin typeface="Cambria Math"/>
                                  </a:rPr>
                                  <m:t>𝑛</m:t>
                                </m:r>
                                <m:r>
                                  <a:rPr lang="hu-HU" i="1">
                                    <a:latin typeface="Cambria Math"/>
                                  </a:rPr>
                                  <m:t>+1</m:t>
                                </m:r>
                              </m:sup>
                            </m:sSubSup>
                          </m:num>
                          <m:den>
                            <m:r>
                              <a:rPr lang="hu-HU" i="1">
                                <a:latin typeface="Cambria Math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hu-HU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hu-HU" b="0" i="1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hu-HU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hu-HU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bSup>
                          </m:den>
                        </m:f>
                      </m:e>
                    </m:nary>
                    <m:r>
                      <a:rPr lang="hu-HU" b="0" i="1" smtClean="0">
                        <a:latin typeface="Cambria Math"/>
                      </a:rPr>
                      <m:t>⋅</m:t>
                    </m:r>
                    <m:f>
                      <m:fPr>
                        <m:ctrlPr>
                          <a:rPr lang="hu-HU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hu-HU" b="0" i="1" smtClean="0">
                            <a:latin typeface="Cambria Math"/>
                          </a:rPr>
                          <m:t>𝜕</m:t>
                        </m:r>
                        <m:sSubSup>
                          <m:sSubSup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hu-HU" b="0" i="1" smtClean="0">
                                <a:latin typeface="Cambria Math"/>
                              </a:rPr>
                              <m:t>𝑛</m:t>
                            </m:r>
                          </m:sup>
                        </m:sSubSup>
                      </m:num>
                      <m:den>
                        <m:r>
                          <a:rPr lang="hu-HU" b="0" i="1" smtClean="0">
                            <a:latin typeface="Cambria Math"/>
                          </a:rPr>
                          <m:t>𝜕</m:t>
                        </m:r>
                        <m:sSubSup>
                          <m:sSubSup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hu-HU" b="0" i="1" smtClean="0">
                                <a:latin typeface="Cambria Math"/>
                              </a:rPr>
                              <m:t>𝑛</m:t>
                            </m:r>
                          </m:sup>
                        </m:sSubSup>
                      </m:den>
                    </m:f>
                    <m:r>
                      <a:rPr lang="hu-HU" b="0" i="1" smtClean="0">
                        <a:latin typeface="Cambria Math"/>
                      </a:rPr>
                      <m:t>⋅</m:t>
                    </m:r>
                    <m:f>
                      <m:fPr>
                        <m:ctrlPr>
                          <a:rPr lang="hu-HU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hu-HU" b="0" i="1" smtClean="0">
                            <a:latin typeface="Cambria Math"/>
                          </a:rPr>
                          <m:t>𝜕</m:t>
                        </m:r>
                        <m:sSubSup>
                          <m:sSubSup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hu-HU" b="0" i="1" smtClean="0">
                                <a:latin typeface="Cambria Math"/>
                              </a:rPr>
                              <m:t>𝑛</m:t>
                            </m:r>
                          </m:sup>
                        </m:sSubSup>
                      </m:num>
                      <m:den>
                        <m:r>
                          <a:rPr lang="hu-HU" b="0" i="1" smtClean="0">
                            <a:latin typeface="Cambria Math"/>
                          </a:rPr>
                          <m:t>𝜕</m:t>
                        </m:r>
                        <m:sSubSup>
                          <m:sSubSup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hu-HU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hu-HU" b="0" i="1" smtClean="0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hu-HU" b="0" i="1" smtClean="0">
                                <a:latin typeface="Cambria Math"/>
                              </a:rPr>
                              <m:t>𝑛</m:t>
                            </m:r>
                          </m:sup>
                        </m:sSubSup>
                      </m:den>
                    </m:f>
                    <m:r>
                      <a:rPr lang="hu-HU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hu-HU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hu-HU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hu-HU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hu-HU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hu-HU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hu-HU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hu-HU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hu-HU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hu-HU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hu-HU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hu-HU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hu-HU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i="1">
                                <a:latin typeface="Cambria Math"/>
                              </a:rPr>
                              <m:t>𝑓</m:t>
                            </m:r>
                          </m:e>
                          <m:sup>
                            <m:r>
                              <a:rPr lang="hu-HU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hu-HU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hu-HU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hu-HU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hu-HU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hu-HU" i="1">
                                    <a:latin typeface="Cambria Math"/>
                                  </a:rPr>
                                  <m:t>𝑛</m:t>
                                </m:r>
                                <m:r>
                                  <a:rPr lang="hu-HU" i="1">
                                    <a:latin typeface="Cambria Math"/>
                                  </a:rPr>
                                  <m:t>+1</m:t>
                                </m:r>
                              </m:sup>
                            </m:sSubSup>
                          </m:e>
                        </m:d>
                        <m:sSubSup>
                          <m:sSubSup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hu-HU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hu-HU" b="0" i="1" smtClean="0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hu-HU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hu-HU" b="0" i="1" smtClean="0">
                                <a:latin typeface="Cambria Math"/>
                              </a:rPr>
                              <m:t>+1</m:t>
                            </m:r>
                          </m:sup>
                        </m:sSubSup>
                      </m:e>
                    </m:nary>
                    <m:sSup>
                      <m:sSupPr>
                        <m:ctrlPr>
                          <a:rPr lang="hu-HU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hu-HU" b="0" i="1" smtClean="0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hu-HU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hu-HU" b="0" i="1" smtClean="0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hu-HU" b="0" i="1" smtClean="0">
                                <a:latin typeface="Cambria Math"/>
                              </a:rPr>
                              <m:t>𝑛</m:t>
                            </m:r>
                          </m:sup>
                        </m:sSubSup>
                      </m:e>
                    </m:d>
                    <m:sSubSup>
                      <m:sSubSupPr>
                        <m:ctrlPr>
                          <a:rPr lang="hu-HU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hu-HU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hu-HU" b="0" i="1" smtClean="0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hu-HU" b="0" i="1" smtClean="0">
                            <a:latin typeface="Cambria Math"/>
                          </a:rPr>
                          <m:t>𝑛</m:t>
                        </m:r>
                        <m:r>
                          <a:rPr lang="hu-HU" b="0" i="1" smtClean="0">
                            <a:latin typeface="Cambria Math"/>
                          </a:rPr>
                          <m:t>−1</m:t>
                        </m:r>
                      </m:sup>
                    </m:sSubSup>
                  </m:oMath>
                </a14:m>
                <a:endParaRPr lang="hu-HU" b="0" dirty="0" smtClean="0"/>
              </a:p>
              <a:p>
                <a:r>
                  <a:rPr lang="hu-HU" dirty="0" smtClean="0"/>
                  <a:t>Backpropagation of the error from layer k to (k-1)</a:t>
                </a:r>
                <a:endParaRPr lang="hu-HU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hu-HU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hu-HU" sz="2000" i="1">
                            <a:latin typeface="Cambria Math"/>
                          </a:rPr>
                          <m:t>𝜕</m:t>
                        </m:r>
                        <m:r>
                          <a:rPr lang="hu-HU" sz="2000" i="1"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hu-HU" sz="2000" i="1">
                            <a:latin typeface="Cambria Math"/>
                          </a:rPr>
                          <m:t>𝜕</m:t>
                        </m:r>
                        <m:sSubSup>
                          <m:sSubSupPr>
                            <m:ctrlPr>
                              <a:rPr lang="hu-HU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hu-HU" sz="20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hu-HU" sz="2000" b="0" i="1" smtClean="0">
                                <a:latin typeface="Cambria Math"/>
                              </a:rPr>
                              <m:t>𝑙</m:t>
                            </m:r>
                            <m:r>
                              <a:rPr lang="hu-HU" sz="2000" i="1">
                                <a:latin typeface="Cambria Math"/>
                              </a:rPr>
                              <m:t>,</m:t>
                            </m:r>
                            <m:r>
                              <a:rPr lang="hu-HU" sz="2000" b="0" i="1" smtClean="0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hu-HU" sz="20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hu-HU" sz="2000" b="0" i="1" smtClean="0">
                                <a:latin typeface="Cambria Math"/>
                              </a:rPr>
                              <m:t>−1</m:t>
                            </m:r>
                          </m:sup>
                        </m:sSubSup>
                      </m:den>
                    </m:f>
                    <m:r>
                      <a:rPr lang="hu-HU" sz="20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hu-HU" sz="2000" b="0" i="1" smtClean="0">
                            <a:latin typeface="Cambria Math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hu-HU" sz="2000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hu-HU" sz="2000" b="0" i="1" smtClean="0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hu-HU" sz="2000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hu-HU" sz="2000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hu-HU" sz="20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hu-HU" sz="2000" b="0" i="1" smtClean="0">
                                    <a:latin typeface="Cambria Math"/>
                                  </a:rPr>
                                  <m:t>𝑘</m:t>
                                </m:r>
                              </m:sup>
                            </m:sSubSup>
                          </m:e>
                        </m:nary>
                        <m:sSubSup>
                          <m:sSubSupPr>
                            <m:ctrlPr>
                              <a:rPr lang="hu-HU" sz="2000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hu-HU" sz="2000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hu-HU" sz="20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hu-HU" sz="20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hu-HU" sz="2000" b="0" i="1" smtClean="0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hu-HU" sz="2000" b="0" i="1" smtClean="0">
                                <a:latin typeface="Cambria Math"/>
                              </a:rPr>
                              <m:t>𝑘</m:t>
                            </m:r>
                          </m:sup>
                        </m:sSubSup>
                      </m:e>
                    </m:d>
                    <m:sSup>
                      <m:sSupPr>
                        <m:ctrlPr>
                          <a:rPr lang="hu-HU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hu-HU" sz="2000" b="0" i="1" smtClean="0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hu-HU" sz="20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hu-HU" sz="2000" b="0" i="1" smtClean="0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hu-HU" sz="2000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hu-HU" sz="2000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hu-HU" sz="2000" b="0" i="1" smtClean="0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hu-HU" sz="20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hu-HU" sz="2000" b="0" i="1" smtClean="0">
                                <a:latin typeface="Cambria Math"/>
                              </a:rPr>
                              <m:t>−1</m:t>
                            </m:r>
                          </m:sup>
                        </m:sSubSup>
                      </m:e>
                    </m:d>
                    <m:sSubSup>
                      <m:sSubSupPr>
                        <m:ctrlPr>
                          <a:rPr lang="hu-HU" sz="2000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hu-HU" sz="20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hu-HU" sz="2000" b="0" i="1" smtClean="0">
                            <a:latin typeface="Cambria Math"/>
                          </a:rPr>
                          <m:t>𝑙</m:t>
                        </m:r>
                      </m:sub>
                      <m:sup>
                        <m:r>
                          <a:rPr lang="hu-HU" sz="2000" b="0" i="1" smtClean="0">
                            <a:latin typeface="Cambria Math"/>
                          </a:rPr>
                          <m:t>𝑘</m:t>
                        </m:r>
                        <m:r>
                          <a:rPr lang="hu-HU" sz="2000" b="0" i="1" smtClean="0">
                            <a:latin typeface="Cambria Math"/>
                          </a:rPr>
                          <m:t>−2</m:t>
                        </m:r>
                      </m:sup>
                    </m:sSubSup>
                  </m:oMath>
                </a14:m>
                <a:endParaRPr lang="hu-HU" sz="2000" dirty="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hu-HU" sz="2000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hu-HU" sz="2000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hu-HU" sz="2000" b="0" i="1" smtClean="0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hu-HU" sz="2000" b="0" i="1" smtClean="0">
                            <a:latin typeface="Cambria Math"/>
                          </a:rPr>
                          <m:t>𝑘</m:t>
                        </m:r>
                      </m:sup>
                    </m:sSubSup>
                    <m:r>
                      <a:rPr lang="hu-HU" sz="2000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hu-HU" sz="2000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hu-HU" sz="2000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hu-HU" sz="2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hu-HU" sz="2000" i="1">
                                      <a:latin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hu-HU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0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hu-HU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hu-HU" sz="2000" i="1">
                                      <a:latin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hu-HU" sz="15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5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5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hu-HU" sz="15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hu-HU" sz="2000" b="0" i="0" smtClean="0">
                                  <a:latin typeface="Cambria Math"/>
                                </a:rPr>
                                <m:t>if</m:t>
                              </m:r>
                              <m:r>
                                <a:rPr lang="hu-HU" sz="2000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hu-HU" sz="2000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hu-HU" sz="2000" b="0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hu-HU" sz="20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hu-HU" sz="2000" b="0" i="1" smtClean="0">
                                  <a:latin typeface="Cambria Math"/>
                                </a:rPr>
                                <m:t>+1</m:t>
                              </m:r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hu-HU" sz="2000" b="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hu-HU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hu-HU" sz="2000" b="0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hu-HU" sz="2000" b="0" i="1" smtClean="0">
                                          <a:latin typeface="Cambria Math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hu-HU" sz="20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hu-HU" sz="2000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  <m:r>
                                        <a:rPr lang="hu-HU" sz="2000" b="0" i="1" smtClean="0">
                                          <a:latin typeface="Cambria Math"/>
                                        </a:rPr>
                                        <m:t>+1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hu-HU" sz="2000" b="0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hu-HU" sz="2000" b="0" i="1" smtClean="0">
                                          <a:latin typeface="Cambria Math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hu-HU" sz="20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hu-HU" sz="2000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hu-HU" sz="20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hu-HU" sz="2000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  <m:r>
                                        <a:rPr lang="hu-HU" sz="2000" b="0" i="1" smtClean="0">
                                          <a:latin typeface="Cambria Math"/>
                                        </a:rPr>
                                        <m:t>+1</m:t>
                                      </m:r>
                                    </m:sup>
                                  </m:sSubSup>
                                </m:e>
                              </m:nary>
                              <m:sSup>
                                <m:sSupPr>
                                  <m:ctrlPr>
                                    <a:rPr lang="hu-HU" sz="20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hu-HU" sz="2000" b="0" i="1" smtClean="0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hu-HU" sz="20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hu-HU" sz="20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hu-HU" sz="2000" b="0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hu-HU" sz="2000" b="0" i="1" smtClean="0"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hu-HU" sz="20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hu-HU" sz="2000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hu-HU" sz="2000" b="0" i="0" smtClean="0">
                                  <a:latin typeface="Cambria Math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hu-HU" dirty="0" smtClean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63580" y="2057686"/>
                <a:ext cx="8216841" cy="4611674"/>
              </a:xfrm>
              <a:blipFill rotWithShape="1">
                <a:blip r:embed="rId2"/>
                <a:stretch>
                  <a:fillRect l="-223" t="-158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llipszis 3"/>
          <p:cNvSpPr/>
          <p:nvPr/>
        </p:nvSpPr>
        <p:spPr>
          <a:xfrm>
            <a:off x="6888171" y="187286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400" dirty="0"/>
          </a:p>
        </p:txBody>
      </p:sp>
      <p:sp>
        <p:nvSpPr>
          <p:cNvPr id="6" name="Ellipszis 4"/>
          <p:cNvSpPr/>
          <p:nvPr/>
        </p:nvSpPr>
        <p:spPr>
          <a:xfrm>
            <a:off x="6888171" y="2364431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400" dirty="0"/>
          </a:p>
        </p:txBody>
      </p:sp>
      <p:sp>
        <p:nvSpPr>
          <p:cNvPr id="7" name="Ellipszis 5"/>
          <p:cNvSpPr/>
          <p:nvPr/>
        </p:nvSpPr>
        <p:spPr>
          <a:xfrm>
            <a:off x="6888171" y="288583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llipszis 6"/>
              <p:cNvSpPr/>
              <p:nvPr/>
            </p:nvSpPr>
            <p:spPr>
              <a:xfrm>
                <a:off x="8129949" y="2115306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2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2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1200" dirty="0"/>
              </a:p>
            </p:txBody>
          </p:sp>
        </mc:Choice>
        <mc:Fallback xmlns="">
          <p:sp>
            <p:nvSpPr>
              <p:cNvPr id="8" name="Ellipszis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949" y="2115306"/>
                <a:ext cx="288032" cy="288032"/>
              </a:xfrm>
              <a:prstGeom prst="ellipse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églalap 8"/>
              <p:cNvSpPr/>
              <p:nvPr/>
            </p:nvSpPr>
            <p:spPr>
              <a:xfrm>
                <a:off x="6307827" y="1947910"/>
                <a:ext cx="144016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8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800" dirty="0"/>
              </a:p>
            </p:txBody>
          </p:sp>
        </mc:Choice>
        <mc:Fallback xmlns="">
          <p:sp>
            <p:nvSpPr>
              <p:cNvPr id="9" name="Téglalap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27" y="1947910"/>
                <a:ext cx="144016" cy="144016"/>
              </a:xfrm>
              <a:prstGeom prst="rect">
                <a:avLst/>
              </a:prstGeom>
              <a:blipFill rotWithShape="1">
                <a:blip r:embed="rId4"/>
                <a:stretch>
                  <a:fillRect l="-8000" b="-800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églalap 9"/>
              <p:cNvSpPr/>
              <p:nvPr/>
            </p:nvSpPr>
            <p:spPr>
              <a:xfrm>
                <a:off x="6304710" y="2295457"/>
                <a:ext cx="144016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8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800" dirty="0"/>
              </a:p>
            </p:txBody>
          </p:sp>
        </mc:Choice>
        <mc:Fallback xmlns="">
          <p:sp>
            <p:nvSpPr>
              <p:cNvPr id="10" name="Téglalap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710" y="2295457"/>
                <a:ext cx="144016" cy="144016"/>
              </a:xfrm>
              <a:prstGeom prst="rect">
                <a:avLst/>
              </a:prstGeom>
              <a:blipFill rotWithShape="1">
                <a:blip r:embed="rId5"/>
                <a:stretch>
                  <a:fillRect l="-3846" b="-800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églalap 10"/>
              <p:cNvSpPr/>
              <p:nvPr/>
            </p:nvSpPr>
            <p:spPr>
              <a:xfrm>
                <a:off x="6307827" y="2612832"/>
                <a:ext cx="144016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8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8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hu-HU" sz="800" dirty="0"/>
              </a:p>
            </p:txBody>
          </p:sp>
        </mc:Choice>
        <mc:Fallback xmlns="">
          <p:sp>
            <p:nvSpPr>
              <p:cNvPr id="11" name="Téglalap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27" y="2612832"/>
                <a:ext cx="144016" cy="144016"/>
              </a:xfrm>
              <a:prstGeom prst="rect">
                <a:avLst/>
              </a:prstGeom>
              <a:blipFill rotWithShape="1">
                <a:blip r:embed="rId6"/>
                <a:stretch>
                  <a:fillRect l="-8000" b="-800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églalap 11"/>
              <p:cNvSpPr/>
              <p:nvPr/>
            </p:nvSpPr>
            <p:spPr>
              <a:xfrm>
                <a:off x="6307827" y="2957842"/>
                <a:ext cx="144016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8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8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hu-HU" sz="800" dirty="0"/>
              </a:p>
            </p:txBody>
          </p:sp>
        </mc:Choice>
        <mc:Fallback xmlns="">
          <p:sp>
            <p:nvSpPr>
              <p:cNvPr id="12" name="Téglalap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27" y="2957842"/>
                <a:ext cx="144016" cy="144016"/>
              </a:xfrm>
              <a:prstGeom prst="rect">
                <a:avLst/>
              </a:prstGeom>
              <a:blipFill rotWithShape="1">
                <a:blip r:embed="rId7"/>
                <a:stretch>
                  <a:fillRect l="-8000" b="-769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Egyenes összekötő nyíllal 13"/>
          <p:cNvCxnSpPr>
            <a:stCxn id="9" idx="3"/>
            <a:endCxn id="5" idx="2"/>
          </p:cNvCxnSpPr>
          <p:nvPr/>
        </p:nvCxnSpPr>
        <p:spPr>
          <a:xfrm flipV="1">
            <a:off x="6451843" y="2016884"/>
            <a:ext cx="436328" cy="303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6"/>
          <p:cNvCxnSpPr>
            <a:stCxn id="9" idx="3"/>
            <a:endCxn id="6" idx="2"/>
          </p:cNvCxnSpPr>
          <p:nvPr/>
        </p:nvCxnSpPr>
        <p:spPr>
          <a:xfrm>
            <a:off x="6451843" y="2019918"/>
            <a:ext cx="436328" cy="48852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9"/>
          <p:cNvCxnSpPr>
            <a:stCxn id="9" idx="3"/>
          </p:cNvCxnSpPr>
          <p:nvPr/>
        </p:nvCxnSpPr>
        <p:spPr>
          <a:xfrm>
            <a:off x="6451843" y="2019918"/>
            <a:ext cx="682600" cy="10099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nyíllal 22"/>
          <p:cNvCxnSpPr>
            <a:stCxn id="10" idx="3"/>
            <a:endCxn id="5" idx="2"/>
          </p:cNvCxnSpPr>
          <p:nvPr/>
        </p:nvCxnSpPr>
        <p:spPr>
          <a:xfrm flipV="1">
            <a:off x="6448726" y="2016884"/>
            <a:ext cx="439445" cy="35058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nyíllal 25"/>
          <p:cNvCxnSpPr>
            <a:stCxn id="10" idx="3"/>
            <a:endCxn id="6" idx="2"/>
          </p:cNvCxnSpPr>
          <p:nvPr/>
        </p:nvCxnSpPr>
        <p:spPr>
          <a:xfrm>
            <a:off x="6448726" y="2367465"/>
            <a:ext cx="439445" cy="140982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nyíllal 28"/>
          <p:cNvCxnSpPr>
            <a:stCxn id="10" idx="3"/>
            <a:endCxn id="7" idx="2"/>
          </p:cNvCxnSpPr>
          <p:nvPr/>
        </p:nvCxnSpPr>
        <p:spPr>
          <a:xfrm>
            <a:off x="6448726" y="2367465"/>
            <a:ext cx="439445" cy="662385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nyíllal 31"/>
          <p:cNvCxnSpPr>
            <a:stCxn id="11" idx="3"/>
            <a:endCxn id="5" idx="2"/>
          </p:cNvCxnSpPr>
          <p:nvPr/>
        </p:nvCxnSpPr>
        <p:spPr>
          <a:xfrm flipV="1">
            <a:off x="6451843" y="2016884"/>
            <a:ext cx="436328" cy="66795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nyíllal 34"/>
          <p:cNvCxnSpPr>
            <a:stCxn id="11" idx="3"/>
            <a:endCxn id="6" idx="2"/>
          </p:cNvCxnSpPr>
          <p:nvPr/>
        </p:nvCxnSpPr>
        <p:spPr>
          <a:xfrm flipV="1">
            <a:off x="6451843" y="2508447"/>
            <a:ext cx="436328" cy="176393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nyíllal 37"/>
          <p:cNvCxnSpPr>
            <a:stCxn id="11" idx="3"/>
            <a:endCxn id="7" idx="2"/>
          </p:cNvCxnSpPr>
          <p:nvPr/>
        </p:nvCxnSpPr>
        <p:spPr>
          <a:xfrm>
            <a:off x="6451843" y="2684840"/>
            <a:ext cx="436328" cy="34501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nyíllal 40"/>
          <p:cNvCxnSpPr>
            <a:stCxn id="12" idx="3"/>
            <a:endCxn id="7" idx="2"/>
          </p:cNvCxnSpPr>
          <p:nvPr/>
        </p:nvCxnSpPr>
        <p:spPr>
          <a:xfrm>
            <a:off x="6451843" y="3029850"/>
            <a:ext cx="436328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nyíllal 43"/>
          <p:cNvCxnSpPr>
            <a:stCxn id="12" idx="3"/>
            <a:endCxn id="6" idx="2"/>
          </p:cNvCxnSpPr>
          <p:nvPr/>
        </p:nvCxnSpPr>
        <p:spPr>
          <a:xfrm flipV="1">
            <a:off x="6451843" y="2508447"/>
            <a:ext cx="436328" cy="521403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nyíllal 46"/>
          <p:cNvCxnSpPr>
            <a:stCxn id="12" idx="3"/>
            <a:endCxn id="5" idx="2"/>
          </p:cNvCxnSpPr>
          <p:nvPr/>
        </p:nvCxnSpPr>
        <p:spPr>
          <a:xfrm flipV="1">
            <a:off x="6451843" y="2016884"/>
            <a:ext cx="436328" cy="101296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nyíllal 49"/>
          <p:cNvCxnSpPr>
            <a:stCxn id="5" idx="6"/>
            <a:endCxn id="32" idx="2"/>
          </p:cNvCxnSpPr>
          <p:nvPr/>
        </p:nvCxnSpPr>
        <p:spPr>
          <a:xfrm>
            <a:off x="7176203" y="2016884"/>
            <a:ext cx="397656" cy="24243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nyíllal 52"/>
          <p:cNvCxnSpPr>
            <a:stCxn id="6" idx="6"/>
            <a:endCxn id="32" idx="2"/>
          </p:cNvCxnSpPr>
          <p:nvPr/>
        </p:nvCxnSpPr>
        <p:spPr>
          <a:xfrm flipV="1">
            <a:off x="7176203" y="2259323"/>
            <a:ext cx="397656" cy="24912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nyíllal 57"/>
          <p:cNvCxnSpPr>
            <a:stCxn id="7" idx="6"/>
            <a:endCxn id="32" idx="2"/>
          </p:cNvCxnSpPr>
          <p:nvPr/>
        </p:nvCxnSpPr>
        <p:spPr>
          <a:xfrm flipV="1">
            <a:off x="7176203" y="2259323"/>
            <a:ext cx="397656" cy="77052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795744" y="1856583"/>
                <a:ext cx="472885" cy="320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hu-H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744" y="1856583"/>
                <a:ext cx="472885" cy="32060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795744" y="2348050"/>
                <a:ext cx="472886" cy="320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hu-H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744" y="2348050"/>
                <a:ext cx="472886" cy="32079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795743" y="2869004"/>
                <a:ext cx="472886" cy="3216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hu-H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743" y="2869004"/>
                <a:ext cx="472886" cy="321691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Ellipszis 3"/>
          <p:cNvSpPr/>
          <p:nvPr/>
        </p:nvSpPr>
        <p:spPr>
          <a:xfrm>
            <a:off x="7573859" y="2115307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400" dirty="0"/>
          </a:p>
        </p:txBody>
      </p:sp>
      <p:sp>
        <p:nvSpPr>
          <p:cNvPr id="33" name="Ellipszis 4"/>
          <p:cNvSpPr/>
          <p:nvPr/>
        </p:nvSpPr>
        <p:spPr>
          <a:xfrm>
            <a:off x="7573859" y="2606870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481432" y="2100187"/>
                <a:ext cx="472886" cy="320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hu-H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432" y="2100187"/>
                <a:ext cx="472886" cy="320601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481432" y="2590489"/>
                <a:ext cx="472886" cy="320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hu-H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432" y="2590489"/>
                <a:ext cx="472886" cy="320793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Egyenes összekötő nyíllal 49"/>
          <p:cNvCxnSpPr>
            <a:stCxn id="5" idx="6"/>
            <a:endCxn id="33" idx="2"/>
          </p:cNvCxnSpPr>
          <p:nvPr/>
        </p:nvCxnSpPr>
        <p:spPr>
          <a:xfrm>
            <a:off x="7176203" y="2016884"/>
            <a:ext cx="397656" cy="734002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nyíllal 49"/>
          <p:cNvCxnSpPr>
            <a:stCxn id="6" idx="6"/>
            <a:endCxn id="33" idx="2"/>
          </p:cNvCxnSpPr>
          <p:nvPr/>
        </p:nvCxnSpPr>
        <p:spPr>
          <a:xfrm>
            <a:off x="7176203" y="2508447"/>
            <a:ext cx="397656" cy="24243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nyíllal 49"/>
          <p:cNvCxnSpPr>
            <a:stCxn id="7" idx="6"/>
            <a:endCxn id="33" idx="2"/>
          </p:cNvCxnSpPr>
          <p:nvPr/>
        </p:nvCxnSpPr>
        <p:spPr>
          <a:xfrm flipV="1">
            <a:off x="7176203" y="2750886"/>
            <a:ext cx="397656" cy="27896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nyíllal 49"/>
          <p:cNvCxnSpPr>
            <a:stCxn id="32" idx="6"/>
            <a:endCxn id="8" idx="2"/>
          </p:cNvCxnSpPr>
          <p:nvPr/>
        </p:nvCxnSpPr>
        <p:spPr>
          <a:xfrm flipV="1">
            <a:off x="7861891" y="2259322"/>
            <a:ext cx="268058" cy="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49"/>
          <p:cNvCxnSpPr>
            <a:stCxn id="33" idx="6"/>
            <a:endCxn id="8" idx="2"/>
          </p:cNvCxnSpPr>
          <p:nvPr/>
        </p:nvCxnSpPr>
        <p:spPr>
          <a:xfrm flipV="1">
            <a:off x="7861891" y="2259322"/>
            <a:ext cx="268058" cy="49156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Ellipszis 6"/>
              <p:cNvSpPr/>
              <p:nvPr/>
            </p:nvSpPr>
            <p:spPr>
              <a:xfrm>
                <a:off x="8129949" y="2612832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2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200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2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1200" dirty="0"/>
              </a:p>
            </p:txBody>
          </p:sp>
        </mc:Choice>
        <mc:Fallback xmlns="">
          <p:sp>
            <p:nvSpPr>
              <p:cNvPr id="41" name="Ellipszis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949" y="2612832"/>
                <a:ext cx="288032" cy="288032"/>
              </a:xfrm>
              <a:prstGeom prst="ellipse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Egyenes összekötő nyíllal 49"/>
          <p:cNvCxnSpPr>
            <a:stCxn id="33" idx="6"/>
            <a:endCxn id="41" idx="2"/>
          </p:cNvCxnSpPr>
          <p:nvPr/>
        </p:nvCxnSpPr>
        <p:spPr>
          <a:xfrm>
            <a:off x="7861891" y="2750886"/>
            <a:ext cx="268058" cy="5962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nyíllal 49"/>
          <p:cNvCxnSpPr>
            <a:stCxn id="32" idx="6"/>
            <a:endCxn id="41" idx="2"/>
          </p:cNvCxnSpPr>
          <p:nvPr/>
        </p:nvCxnSpPr>
        <p:spPr>
          <a:xfrm>
            <a:off x="7861891" y="2259323"/>
            <a:ext cx="268058" cy="497525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Left-Right Arrow 55"/>
          <p:cNvSpPr/>
          <p:nvPr/>
        </p:nvSpPr>
        <p:spPr>
          <a:xfrm>
            <a:off x="8521338" y="2212540"/>
            <a:ext cx="236442" cy="10328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8" name="Left-Right Arrow 57"/>
          <p:cNvSpPr/>
          <p:nvPr/>
        </p:nvSpPr>
        <p:spPr>
          <a:xfrm>
            <a:off x="8521338" y="2717506"/>
            <a:ext cx="236442" cy="10328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8754654" y="2126340"/>
                <a:ext cx="378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654" y="2126340"/>
                <a:ext cx="378244" cy="276999"/>
              </a:xfrm>
              <a:prstGeom prst="rect">
                <a:avLst/>
              </a:prstGeom>
              <a:blipFill rotWithShape="1">
                <a:blip r:embed="rId1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8757780" y="2615367"/>
                <a:ext cx="38183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780" y="2615367"/>
                <a:ext cx="381835" cy="276999"/>
              </a:xfrm>
              <a:prstGeom prst="rect">
                <a:avLst/>
              </a:prstGeom>
              <a:blipFill rotWithShape="1">
                <a:blip r:embed="rId1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Ellipszis 3"/>
          <p:cNvSpPr/>
          <p:nvPr/>
        </p:nvSpPr>
        <p:spPr>
          <a:xfrm>
            <a:off x="6885570" y="3288343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400" dirty="0"/>
          </a:p>
        </p:txBody>
      </p:sp>
      <p:sp>
        <p:nvSpPr>
          <p:cNvPr id="65" name="Ellipszis 4"/>
          <p:cNvSpPr/>
          <p:nvPr/>
        </p:nvSpPr>
        <p:spPr>
          <a:xfrm>
            <a:off x="6885570" y="377990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400" dirty="0"/>
          </a:p>
        </p:txBody>
      </p:sp>
      <p:sp>
        <p:nvSpPr>
          <p:cNvPr id="66" name="Ellipszis 5"/>
          <p:cNvSpPr/>
          <p:nvPr/>
        </p:nvSpPr>
        <p:spPr>
          <a:xfrm>
            <a:off x="6885570" y="4301309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Ellipszis 6"/>
              <p:cNvSpPr/>
              <p:nvPr/>
            </p:nvSpPr>
            <p:spPr>
              <a:xfrm>
                <a:off x="8127348" y="3530781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2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200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2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1200" dirty="0"/>
              </a:p>
            </p:txBody>
          </p:sp>
        </mc:Choice>
        <mc:Fallback xmlns="">
          <p:sp>
            <p:nvSpPr>
              <p:cNvPr id="67" name="Ellipszis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348" y="3530781"/>
                <a:ext cx="288032" cy="288032"/>
              </a:xfrm>
              <a:prstGeom prst="ellipse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églalap 8"/>
              <p:cNvSpPr/>
              <p:nvPr/>
            </p:nvSpPr>
            <p:spPr>
              <a:xfrm>
                <a:off x="6305226" y="3363385"/>
                <a:ext cx="144016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8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800" dirty="0"/>
              </a:p>
            </p:txBody>
          </p:sp>
        </mc:Choice>
        <mc:Fallback xmlns="">
          <p:sp>
            <p:nvSpPr>
              <p:cNvPr id="68" name="Téglalap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226" y="3363385"/>
                <a:ext cx="144016" cy="144016"/>
              </a:xfrm>
              <a:prstGeom prst="rect">
                <a:avLst/>
              </a:prstGeom>
              <a:blipFill rotWithShape="1">
                <a:blip r:embed="rId17"/>
                <a:stretch>
                  <a:fillRect l="-3846" b="-800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églalap 9"/>
              <p:cNvSpPr/>
              <p:nvPr/>
            </p:nvSpPr>
            <p:spPr>
              <a:xfrm>
                <a:off x="6302109" y="3710932"/>
                <a:ext cx="144016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8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800" dirty="0"/>
              </a:p>
            </p:txBody>
          </p:sp>
        </mc:Choice>
        <mc:Fallback xmlns="">
          <p:sp>
            <p:nvSpPr>
              <p:cNvPr id="69" name="Téglalap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109" y="3710932"/>
                <a:ext cx="144016" cy="144016"/>
              </a:xfrm>
              <a:prstGeom prst="rect">
                <a:avLst/>
              </a:prstGeom>
              <a:blipFill rotWithShape="1">
                <a:blip r:embed="rId18"/>
                <a:stretch>
                  <a:fillRect l="-8000" b="-800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églalap 10"/>
              <p:cNvSpPr/>
              <p:nvPr/>
            </p:nvSpPr>
            <p:spPr>
              <a:xfrm>
                <a:off x="6305226" y="4028307"/>
                <a:ext cx="144016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8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8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hu-HU" sz="800" dirty="0"/>
              </a:p>
            </p:txBody>
          </p:sp>
        </mc:Choice>
        <mc:Fallback xmlns="">
          <p:sp>
            <p:nvSpPr>
              <p:cNvPr id="70" name="Téglalap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226" y="4028307"/>
                <a:ext cx="144016" cy="144016"/>
              </a:xfrm>
              <a:prstGeom prst="rect">
                <a:avLst/>
              </a:prstGeom>
              <a:blipFill rotWithShape="1">
                <a:blip r:embed="rId19"/>
                <a:stretch>
                  <a:fillRect l="-3846" b="-800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églalap 11"/>
              <p:cNvSpPr/>
              <p:nvPr/>
            </p:nvSpPr>
            <p:spPr>
              <a:xfrm>
                <a:off x="6305226" y="4373317"/>
                <a:ext cx="144016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8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8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hu-HU" sz="800" dirty="0"/>
              </a:p>
            </p:txBody>
          </p:sp>
        </mc:Choice>
        <mc:Fallback xmlns="">
          <p:sp>
            <p:nvSpPr>
              <p:cNvPr id="71" name="Téglalap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226" y="4373317"/>
                <a:ext cx="144016" cy="144016"/>
              </a:xfrm>
              <a:prstGeom prst="rect">
                <a:avLst/>
              </a:prstGeom>
              <a:blipFill rotWithShape="1">
                <a:blip r:embed="rId20"/>
                <a:stretch>
                  <a:fillRect l="-3846" b="-769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Egyenes összekötő nyíllal 13"/>
          <p:cNvCxnSpPr>
            <a:stCxn id="68" idx="3"/>
            <a:endCxn id="64" idx="2"/>
          </p:cNvCxnSpPr>
          <p:nvPr/>
        </p:nvCxnSpPr>
        <p:spPr>
          <a:xfrm flipV="1">
            <a:off x="6449242" y="3432359"/>
            <a:ext cx="436328" cy="303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gyenes összekötő nyíllal 16"/>
          <p:cNvCxnSpPr>
            <a:stCxn id="68" idx="3"/>
            <a:endCxn id="65" idx="2"/>
          </p:cNvCxnSpPr>
          <p:nvPr/>
        </p:nvCxnSpPr>
        <p:spPr>
          <a:xfrm>
            <a:off x="6449242" y="3435393"/>
            <a:ext cx="436328" cy="48852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gyenes összekötő nyíllal 19"/>
          <p:cNvCxnSpPr>
            <a:stCxn id="68" idx="3"/>
          </p:cNvCxnSpPr>
          <p:nvPr/>
        </p:nvCxnSpPr>
        <p:spPr>
          <a:xfrm>
            <a:off x="6449242" y="3435393"/>
            <a:ext cx="682600" cy="10099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gyenes összekötő nyíllal 22"/>
          <p:cNvCxnSpPr>
            <a:stCxn id="69" idx="3"/>
            <a:endCxn id="64" idx="2"/>
          </p:cNvCxnSpPr>
          <p:nvPr/>
        </p:nvCxnSpPr>
        <p:spPr>
          <a:xfrm flipV="1">
            <a:off x="6446125" y="3432359"/>
            <a:ext cx="439445" cy="35058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gyenes összekötő nyíllal 25"/>
          <p:cNvCxnSpPr>
            <a:stCxn id="69" idx="3"/>
            <a:endCxn id="65" idx="2"/>
          </p:cNvCxnSpPr>
          <p:nvPr/>
        </p:nvCxnSpPr>
        <p:spPr>
          <a:xfrm>
            <a:off x="6446125" y="3782940"/>
            <a:ext cx="439445" cy="140982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gyenes összekötő nyíllal 28"/>
          <p:cNvCxnSpPr>
            <a:stCxn id="69" idx="3"/>
            <a:endCxn id="66" idx="2"/>
          </p:cNvCxnSpPr>
          <p:nvPr/>
        </p:nvCxnSpPr>
        <p:spPr>
          <a:xfrm>
            <a:off x="6446125" y="3782940"/>
            <a:ext cx="439445" cy="662385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gyenes összekötő nyíllal 31"/>
          <p:cNvCxnSpPr>
            <a:stCxn id="70" idx="3"/>
            <a:endCxn id="64" idx="2"/>
          </p:cNvCxnSpPr>
          <p:nvPr/>
        </p:nvCxnSpPr>
        <p:spPr>
          <a:xfrm flipV="1">
            <a:off x="6449242" y="3432359"/>
            <a:ext cx="436328" cy="66795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gyenes összekötő nyíllal 34"/>
          <p:cNvCxnSpPr>
            <a:stCxn id="70" idx="3"/>
            <a:endCxn id="65" idx="2"/>
          </p:cNvCxnSpPr>
          <p:nvPr/>
        </p:nvCxnSpPr>
        <p:spPr>
          <a:xfrm flipV="1">
            <a:off x="6449242" y="3923922"/>
            <a:ext cx="436328" cy="176393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gyenes összekötő nyíllal 37"/>
          <p:cNvCxnSpPr>
            <a:stCxn id="70" idx="3"/>
            <a:endCxn id="66" idx="2"/>
          </p:cNvCxnSpPr>
          <p:nvPr/>
        </p:nvCxnSpPr>
        <p:spPr>
          <a:xfrm>
            <a:off x="6449242" y="4100315"/>
            <a:ext cx="436328" cy="34501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gyenes összekötő nyíllal 40"/>
          <p:cNvCxnSpPr>
            <a:stCxn id="71" idx="3"/>
            <a:endCxn id="66" idx="2"/>
          </p:cNvCxnSpPr>
          <p:nvPr/>
        </p:nvCxnSpPr>
        <p:spPr>
          <a:xfrm>
            <a:off x="6449242" y="4445325"/>
            <a:ext cx="436328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gyenes összekötő nyíllal 43"/>
          <p:cNvCxnSpPr>
            <a:stCxn id="71" idx="3"/>
            <a:endCxn id="65" idx="2"/>
          </p:cNvCxnSpPr>
          <p:nvPr/>
        </p:nvCxnSpPr>
        <p:spPr>
          <a:xfrm flipV="1">
            <a:off x="6449242" y="3923922"/>
            <a:ext cx="436328" cy="521403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gyenes összekötő nyíllal 46"/>
          <p:cNvCxnSpPr>
            <a:stCxn id="71" idx="3"/>
            <a:endCxn id="64" idx="2"/>
          </p:cNvCxnSpPr>
          <p:nvPr/>
        </p:nvCxnSpPr>
        <p:spPr>
          <a:xfrm flipV="1">
            <a:off x="6449242" y="3432359"/>
            <a:ext cx="436328" cy="101296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gyenes összekötő nyíllal 49"/>
          <p:cNvCxnSpPr>
            <a:stCxn id="64" idx="6"/>
            <a:endCxn id="90" idx="2"/>
          </p:cNvCxnSpPr>
          <p:nvPr/>
        </p:nvCxnSpPr>
        <p:spPr>
          <a:xfrm>
            <a:off x="7173602" y="3432359"/>
            <a:ext cx="397656" cy="24243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gyenes összekötő nyíllal 52"/>
          <p:cNvCxnSpPr>
            <a:stCxn id="65" idx="6"/>
            <a:endCxn id="90" idx="2"/>
          </p:cNvCxnSpPr>
          <p:nvPr/>
        </p:nvCxnSpPr>
        <p:spPr>
          <a:xfrm flipV="1">
            <a:off x="7173602" y="3674798"/>
            <a:ext cx="397656" cy="24912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gyenes összekötő nyíllal 57"/>
          <p:cNvCxnSpPr>
            <a:stCxn id="66" idx="6"/>
            <a:endCxn id="90" idx="2"/>
          </p:cNvCxnSpPr>
          <p:nvPr/>
        </p:nvCxnSpPr>
        <p:spPr>
          <a:xfrm flipV="1">
            <a:off x="7173602" y="3674798"/>
            <a:ext cx="397656" cy="77052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793143" y="3272058"/>
                <a:ext cx="472885" cy="320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hu-H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43" y="3272058"/>
                <a:ext cx="472885" cy="320601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793143" y="3763525"/>
                <a:ext cx="472886" cy="320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hu-H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43" y="3763525"/>
                <a:ext cx="472886" cy="320793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6793142" y="4284479"/>
                <a:ext cx="472886" cy="3216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hu-H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42" y="4284479"/>
                <a:ext cx="472886" cy="321691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Ellipszis 3"/>
          <p:cNvSpPr/>
          <p:nvPr/>
        </p:nvSpPr>
        <p:spPr>
          <a:xfrm>
            <a:off x="7571258" y="3530782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400" dirty="0"/>
          </a:p>
        </p:txBody>
      </p:sp>
      <p:sp>
        <p:nvSpPr>
          <p:cNvPr id="91" name="Ellipszis 4"/>
          <p:cNvSpPr/>
          <p:nvPr/>
        </p:nvSpPr>
        <p:spPr>
          <a:xfrm>
            <a:off x="7571258" y="4022345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7478831" y="3515662"/>
                <a:ext cx="472886" cy="320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hu-H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8831" y="3515662"/>
                <a:ext cx="472886" cy="320601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7478831" y="4005964"/>
                <a:ext cx="472886" cy="320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hu-H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8831" y="4005964"/>
                <a:ext cx="472886" cy="320793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Egyenes összekötő nyíllal 49"/>
          <p:cNvCxnSpPr>
            <a:stCxn id="64" idx="6"/>
            <a:endCxn id="91" idx="2"/>
          </p:cNvCxnSpPr>
          <p:nvPr/>
        </p:nvCxnSpPr>
        <p:spPr>
          <a:xfrm>
            <a:off x="7173602" y="3432359"/>
            <a:ext cx="397656" cy="734002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gyenes összekötő nyíllal 49"/>
          <p:cNvCxnSpPr>
            <a:stCxn id="65" idx="6"/>
            <a:endCxn id="91" idx="2"/>
          </p:cNvCxnSpPr>
          <p:nvPr/>
        </p:nvCxnSpPr>
        <p:spPr>
          <a:xfrm>
            <a:off x="7173602" y="3923922"/>
            <a:ext cx="397656" cy="24243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gyenes összekötő nyíllal 49"/>
          <p:cNvCxnSpPr>
            <a:stCxn id="66" idx="6"/>
            <a:endCxn id="91" idx="2"/>
          </p:cNvCxnSpPr>
          <p:nvPr/>
        </p:nvCxnSpPr>
        <p:spPr>
          <a:xfrm flipV="1">
            <a:off x="7173602" y="4166361"/>
            <a:ext cx="397656" cy="27896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gyenes összekötő nyíllal 49"/>
          <p:cNvCxnSpPr>
            <a:stCxn id="90" idx="6"/>
            <a:endCxn id="67" idx="2"/>
          </p:cNvCxnSpPr>
          <p:nvPr/>
        </p:nvCxnSpPr>
        <p:spPr>
          <a:xfrm flipV="1">
            <a:off x="7859290" y="3674797"/>
            <a:ext cx="268058" cy="1"/>
          </a:xfrm>
          <a:prstGeom prst="straightConnector1">
            <a:avLst/>
          </a:prstGeom>
          <a:ln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gyenes összekötő nyíllal 49"/>
          <p:cNvCxnSpPr>
            <a:stCxn id="91" idx="6"/>
            <a:endCxn id="67" idx="2"/>
          </p:cNvCxnSpPr>
          <p:nvPr/>
        </p:nvCxnSpPr>
        <p:spPr>
          <a:xfrm flipV="1">
            <a:off x="7859290" y="3674797"/>
            <a:ext cx="268058" cy="49156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Ellipszis 6"/>
              <p:cNvSpPr/>
              <p:nvPr/>
            </p:nvSpPr>
            <p:spPr>
              <a:xfrm>
                <a:off x="8127348" y="4028307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2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200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2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1200" dirty="0"/>
              </a:p>
            </p:txBody>
          </p:sp>
        </mc:Choice>
        <mc:Fallback xmlns="">
          <p:sp>
            <p:nvSpPr>
              <p:cNvPr id="99" name="Ellipszis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348" y="4028307"/>
                <a:ext cx="288032" cy="288032"/>
              </a:xfrm>
              <a:prstGeom prst="ellipse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Egyenes összekötő nyíllal 49"/>
          <p:cNvCxnSpPr>
            <a:stCxn id="91" idx="6"/>
            <a:endCxn id="99" idx="2"/>
          </p:cNvCxnSpPr>
          <p:nvPr/>
        </p:nvCxnSpPr>
        <p:spPr>
          <a:xfrm>
            <a:off x="7859290" y="4166361"/>
            <a:ext cx="268058" cy="5962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gyenes összekötő nyíllal 49"/>
          <p:cNvCxnSpPr>
            <a:stCxn id="90" idx="6"/>
            <a:endCxn id="99" idx="2"/>
          </p:cNvCxnSpPr>
          <p:nvPr/>
        </p:nvCxnSpPr>
        <p:spPr>
          <a:xfrm>
            <a:off x="7859290" y="3674798"/>
            <a:ext cx="268058" cy="497525"/>
          </a:xfrm>
          <a:prstGeom prst="straightConnector1">
            <a:avLst/>
          </a:prstGeom>
          <a:ln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Left-Right Arrow 101"/>
          <p:cNvSpPr/>
          <p:nvPr/>
        </p:nvSpPr>
        <p:spPr>
          <a:xfrm>
            <a:off x="8518737" y="3628015"/>
            <a:ext cx="236442" cy="10328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3" name="Left-Right Arrow 102"/>
          <p:cNvSpPr/>
          <p:nvPr/>
        </p:nvSpPr>
        <p:spPr>
          <a:xfrm>
            <a:off x="8518737" y="4132981"/>
            <a:ext cx="236442" cy="10328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8752053" y="3541815"/>
                <a:ext cx="378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053" y="3541815"/>
                <a:ext cx="378244" cy="276999"/>
              </a:xfrm>
              <a:prstGeom prst="rect">
                <a:avLst/>
              </a:prstGeom>
              <a:blipFill rotWithShape="1">
                <a:blip r:embed="rId27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8755179" y="4030842"/>
                <a:ext cx="38183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179" y="4030842"/>
                <a:ext cx="381835" cy="276999"/>
              </a:xfrm>
              <a:prstGeom prst="rect">
                <a:avLst/>
              </a:prstGeom>
              <a:blipFill rotWithShape="1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Ellipszis 3"/>
          <p:cNvSpPr/>
          <p:nvPr/>
        </p:nvSpPr>
        <p:spPr>
          <a:xfrm>
            <a:off x="6885570" y="471877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400" dirty="0"/>
          </a:p>
        </p:txBody>
      </p:sp>
      <p:sp>
        <p:nvSpPr>
          <p:cNvPr id="107" name="Ellipszis 4"/>
          <p:cNvSpPr/>
          <p:nvPr/>
        </p:nvSpPr>
        <p:spPr>
          <a:xfrm>
            <a:off x="6885570" y="5210337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400" dirty="0"/>
          </a:p>
        </p:txBody>
      </p:sp>
      <p:sp>
        <p:nvSpPr>
          <p:cNvPr id="108" name="Ellipszis 5"/>
          <p:cNvSpPr/>
          <p:nvPr/>
        </p:nvSpPr>
        <p:spPr>
          <a:xfrm>
            <a:off x="6885570" y="5731740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Ellipszis 6"/>
              <p:cNvSpPr/>
              <p:nvPr/>
            </p:nvSpPr>
            <p:spPr>
              <a:xfrm>
                <a:off x="8127348" y="4961212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2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200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2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1200" dirty="0"/>
              </a:p>
            </p:txBody>
          </p:sp>
        </mc:Choice>
        <mc:Fallback xmlns="">
          <p:sp>
            <p:nvSpPr>
              <p:cNvPr id="109" name="Ellipszis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348" y="4961212"/>
                <a:ext cx="288032" cy="288032"/>
              </a:xfrm>
              <a:prstGeom prst="ellipse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églalap 8"/>
              <p:cNvSpPr/>
              <p:nvPr/>
            </p:nvSpPr>
            <p:spPr>
              <a:xfrm>
                <a:off x="6305226" y="4793816"/>
                <a:ext cx="144016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8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800" dirty="0"/>
              </a:p>
            </p:txBody>
          </p:sp>
        </mc:Choice>
        <mc:Fallback xmlns="">
          <p:sp>
            <p:nvSpPr>
              <p:cNvPr id="110" name="Téglalap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226" y="4793816"/>
                <a:ext cx="144016" cy="144016"/>
              </a:xfrm>
              <a:prstGeom prst="rect">
                <a:avLst/>
              </a:prstGeom>
              <a:blipFill rotWithShape="1">
                <a:blip r:embed="rId30"/>
                <a:stretch>
                  <a:fillRect l="-3846" b="-769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églalap 9"/>
              <p:cNvSpPr/>
              <p:nvPr/>
            </p:nvSpPr>
            <p:spPr>
              <a:xfrm>
                <a:off x="6302109" y="5141363"/>
                <a:ext cx="144016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8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800" dirty="0"/>
              </a:p>
            </p:txBody>
          </p:sp>
        </mc:Choice>
        <mc:Fallback xmlns="">
          <p:sp>
            <p:nvSpPr>
              <p:cNvPr id="111" name="Téglalap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109" y="5141363"/>
                <a:ext cx="144016" cy="144016"/>
              </a:xfrm>
              <a:prstGeom prst="rect">
                <a:avLst/>
              </a:prstGeom>
              <a:blipFill rotWithShape="1">
                <a:blip r:embed="rId31"/>
                <a:stretch>
                  <a:fillRect l="-8000" b="-769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églalap 10"/>
              <p:cNvSpPr/>
              <p:nvPr/>
            </p:nvSpPr>
            <p:spPr>
              <a:xfrm>
                <a:off x="6305226" y="5458738"/>
                <a:ext cx="144016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8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8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hu-HU" sz="800" dirty="0"/>
              </a:p>
            </p:txBody>
          </p:sp>
        </mc:Choice>
        <mc:Fallback xmlns="">
          <p:sp>
            <p:nvSpPr>
              <p:cNvPr id="112" name="Téglalap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226" y="5458738"/>
                <a:ext cx="144016" cy="144016"/>
              </a:xfrm>
              <a:prstGeom prst="rect">
                <a:avLst/>
              </a:prstGeom>
              <a:blipFill rotWithShape="1">
                <a:blip r:embed="rId32"/>
                <a:stretch>
                  <a:fillRect l="-3846" b="-769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églalap 11"/>
              <p:cNvSpPr/>
              <p:nvPr/>
            </p:nvSpPr>
            <p:spPr>
              <a:xfrm>
                <a:off x="6305226" y="5803748"/>
                <a:ext cx="144016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8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hu-HU" sz="8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hu-HU" sz="800" dirty="0"/>
              </a:p>
            </p:txBody>
          </p:sp>
        </mc:Choice>
        <mc:Fallback xmlns="">
          <p:sp>
            <p:nvSpPr>
              <p:cNvPr id="113" name="Téglalap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226" y="5803748"/>
                <a:ext cx="144016" cy="144016"/>
              </a:xfrm>
              <a:prstGeom prst="rect">
                <a:avLst/>
              </a:prstGeom>
              <a:blipFill rotWithShape="1">
                <a:blip r:embed="rId33"/>
                <a:stretch>
                  <a:fillRect l="-3846" b="-384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Egyenes összekötő nyíllal 13"/>
          <p:cNvCxnSpPr>
            <a:stCxn id="110" idx="3"/>
            <a:endCxn id="106" idx="2"/>
          </p:cNvCxnSpPr>
          <p:nvPr/>
        </p:nvCxnSpPr>
        <p:spPr>
          <a:xfrm flipV="1">
            <a:off x="6449242" y="4862790"/>
            <a:ext cx="436328" cy="303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gyenes összekötő nyíllal 16"/>
          <p:cNvCxnSpPr>
            <a:stCxn id="110" idx="3"/>
            <a:endCxn id="107" idx="2"/>
          </p:cNvCxnSpPr>
          <p:nvPr/>
        </p:nvCxnSpPr>
        <p:spPr>
          <a:xfrm>
            <a:off x="6449242" y="4865824"/>
            <a:ext cx="436328" cy="48852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gyenes összekötő nyíllal 19"/>
          <p:cNvCxnSpPr>
            <a:stCxn id="110" idx="3"/>
          </p:cNvCxnSpPr>
          <p:nvPr/>
        </p:nvCxnSpPr>
        <p:spPr>
          <a:xfrm>
            <a:off x="6449242" y="4865824"/>
            <a:ext cx="682600" cy="10099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gyenes összekötő nyíllal 22"/>
          <p:cNvCxnSpPr>
            <a:stCxn id="111" idx="3"/>
            <a:endCxn id="106" idx="2"/>
          </p:cNvCxnSpPr>
          <p:nvPr/>
        </p:nvCxnSpPr>
        <p:spPr>
          <a:xfrm flipV="1">
            <a:off x="6446125" y="4862790"/>
            <a:ext cx="439445" cy="35058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gyenes összekötő nyíllal 25"/>
          <p:cNvCxnSpPr>
            <a:stCxn id="111" idx="3"/>
            <a:endCxn id="107" idx="2"/>
          </p:cNvCxnSpPr>
          <p:nvPr/>
        </p:nvCxnSpPr>
        <p:spPr>
          <a:xfrm>
            <a:off x="6446125" y="5213371"/>
            <a:ext cx="439445" cy="140982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gyenes összekötő nyíllal 28"/>
          <p:cNvCxnSpPr>
            <a:stCxn id="111" idx="3"/>
            <a:endCxn id="108" idx="2"/>
          </p:cNvCxnSpPr>
          <p:nvPr/>
        </p:nvCxnSpPr>
        <p:spPr>
          <a:xfrm>
            <a:off x="6446125" y="5213371"/>
            <a:ext cx="439445" cy="662385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Egyenes összekötő nyíllal 31"/>
          <p:cNvCxnSpPr>
            <a:stCxn id="112" idx="3"/>
            <a:endCxn id="106" idx="2"/>
          </p:cNvCxnSpPr>
          <p:nvPr/>
        </p:nvCxnSpPr>
        <p:spPr>
          <a:xfrm flipV="1">
            <a:off x="6449242" y="4862790"/>
            <a:ext cx="436328" cy="66795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gyenes összekötő nyíllal 34"/>
          <p:cNvCxnSpPr>
            <a:stCxn id="112" idx="3"/>
            <a:endCxn id="107" idx="2"/>
          </p:cNvCxnSpPr>
          <p:nvPr/>
        </p:nvCxnSpPr>
        <p:spPr>
          <a:xfrm flipV="1">
            <a:off x="6449242" y="5354353"/>
            <a:ext cx="436328" cy="176393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gyenes összekötő nyíllal 37"/>
          <p:cNvCxnSpPr>
            <a:stCxn id="112" idx="3"/>
            <a:endCxn id="108" idx="2"/>
          </p:cNvCxnSpPr>
          <p:nvPr/>
        </p:nvCxnSpPr>
        <p:spPr>
          <a:xfrm>
            <a:off x="6449242" y="5530746"/>
            <a:ext cx="436328" cy="34501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gyenes összekötő nyíllal 40"/>
          <p:cNvCxnSpPr>
            <a:stCxn id="113" idx="3"/>
            <a:endCxn id="108" idx="2"/>
          </p:cNvCxnSpPr>
          <p:nvPr/>
        </p:nvCxnSpPr>
        <p:spPr>
          <a:xfrm>
            <a:off x="6449242" y="5875756"/>
            <a:ext cx="436328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gyenes összekötő nyíllal 43"/>
          <p:cNvCxnSpPr>
            <a:stCxn id="113" idx="3"/>
            <a:endCxn id="107" idx="2"/>
          </p:cNvCxnSpPr>
          <p:nvPr/>
        </p:nvCxnSpPr>
        <p:spPr>
          <a:xfrm flipV="1">
            <a:off x="6449242" y="5354353"/>
            <a:ext cx="436328" cy="521403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gyenes összekötő nyíllal 46"/>
          <p:cNvCxnSpPr>
            <a:stCxn id="113" idx="3"/>
            <a:endCxn id="106" idx="2"/>
          </p:cNvCxnSpPr>
          <p:nvPr/>
        </p:nvCxnSpPr>
        <p:spPr>
          <a:xfrm flipV="1">
            <a:off x="6449242" y="4862790"/>
            <a:ext cx="436328" cy="101296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gyenes összekötő nyíllal 49"/>
          <p:cNvCxnSpPr>
            <a:stCxn id="106" idx="6"/>
            <a:endCxn id="132" idx="2"/>
          </p:cNvCxnSpPr>
          <p:nvPr/>
        </p:nvCxnSpPr>
        <p:spPr>
          <a:xfrm>
            <a:off x="7173602" y="4862790"/>
            <a:ext cx="397656" cy="242439"/>
          </a:xfrm>
          <a:prstGeom prst="straightConnector1">
            <a:avLst/>
          </a:prstGeom>
          <a:ln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gyenes összekötő nyíllal 52"/>
          <p:cNvCxnSpPr>
            <a:stCxn id="107" idx="6"/>
            <a:endCxn id="132" idx="2"/>
          </p:cNvCxnSpPr>
          <p:nvPr/>
        </p:nvCxnSpPr>
        <p:spPr>
          <a:xfrm flipV="1">
            <a:off x="7173602" y="5105229"/>
            <a:ext cx="397656" cy="24912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gyenes összekötő nyíllal 57"/>
          <p:cNvCxnSpPr>
            <a:stCxn id="108" idx="6"/>
            <a:endCxn id="132" idx="2"/>
          </p:cNvCxnSpPr>
          <p:nvPr/>
        </p:nvCxnSpPr>
        <p:spPr>
          <a:xfrm flipV="1">
            <a:off x="7173602" y="5105229"/>
            <a:ext cx="397656" cy="77052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6793143" y="4702489"/>
                <a:ext cx="472885" cy="320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hu-H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43" y="4702489"/>
                <a:ext cx="472885" cy="320601"/>
              </a:xfrm>
              <a:prstGeom prst="rect">
                <a:avLst/>
              </a:prstGeom>
              <a:blipFill rotWithShape="1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6793143" y="5193956"/>
                <a:ext cx="472886" cy="320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hu-H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43" y="5193956"/>
                <a:ext cx="472886" cy="320793"/>
              </a:xfrm>
              <a:prstGeom prst="rect">
                <a:avLst/>
              </a:prstGeom>
              <a:blipFill rotWithShape="1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6793142" y="5714910"/>
                <a:ext cx="472886" cy="3216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hu-H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42" y="5714910"/>
                <a:ext cx="472886" cy="321691"/>
              </a:xfrm>
              <a:prstGeom prst="rect">
                <a:avLst/>
              </a:prstGeom>
              <a:blipFill rotWithShape="1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Ellipszis 3"/>
          <p:cNvSpPr/>
          <p:nvPr/>
        </p:nvSpPr>
        <p:spPr>
          <a:xfrm>
            <a:off x="7571258" y="4961213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400" dirty="0"/>
          </a:p>
        </p:txBody>
      </p:sp>
      <p:sp>
        <p:nvSpPr>
          <p:cNvPr id="133" name="Ellipszis 4"/>
          <p:cNvSpPr/>
          <p:nvPr/>
        </p:nvSpPr>
        <p:spPr>
          <a:xfrm>
            <a:off x="7571258" y="545277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7478831" y="4946093"/>
                <a:ext cx="472886" cy="320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hu-H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8831" y="4946093"/>
                <a:ext cx="472886" cy="320601"/>
              </a:xfrm>
              <a:prstGeom prst="rect">
                <a:avLst/>
              </a:prstGeom>
              <a:blipFill rotWithShape="1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7478831" y="5436395"/>
                <a:ext cx="472886" cy="320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2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hu-H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8831" y="5436395"/>
                <a:ext cx="472886" cy="320793"/>
              </a:xfrm>
              <a:prstGeom prst="rect">
                <a:avLst/>
              </a:prstGeom>
              <a:blipFill rotWithShape="1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Egyenes összekötő nyíllal 49"/>
          <p:cNvCxnSpPr>
            <a:stCxn id="106" idx="6"/>
            <a:endCxn id="133" idx="2"/>
          </p:cNvCxnSpPr>
          <p:nvPr/>
        </p:nvCxnSpPr>
        <p:spPr>
          <a:xfrm>
            <a:off x="7173602" y="4862790"/>
            <a:ext cx="397656" cy="734002"/>
          </a:xfrm>
          <a:prstGeom prst="straightConnector1">
            <a:avLst/>
          </a:prstGeom>
          <a:ln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gyenes összekötő nyíllal 49"/>
          <p:cNvCxnSpPr>
            <a:stCxn id="107" idx="6"/>
            <a:endCxn id="133" idx="2"/>
          </p:cNvCxnSpPr>
          <p:nvPr/>
        </p:nvCxnSpPr>
        <p:spPr>
          <a:xfrm>
            <a:off x="7173602" y="5354353"/>
            <a:ext cx="397656" cy="24243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gyenes összekötő nyíllal 49"/>
          <p:cNvCxnSpPr>
            <a:stCxn id="108" idx="6"/>
            <a:endCxn id="133" idx="2"/>
          </p:cNvCxnSpPr>
          <p:nvPr/>
        </p:nvCxnSpPr>
        <p:spPr>
          <a:xfrm flipV="1">
            <a:off x="7173602" y="5596792"/>
            <a:ext cx="397656" cy="27896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gyenes összekötő nyíllal 49"/>
          <p:cNvCxnSpPr>
            <a:stCxn id="132" idx="6"/>
            <a:endCxn id="109" idx="2"/>
          </p:cNvCxnSpPr>
          <p:nvPr/>
        </p:nvCxnSpPr>
        <p:spPr>
          <a:xfrm flipV="1">
            <a:off x="7859290" y="5105228"/>
            <a:ext cx="268058" cy="1"/>
          </a:xfrm>
          <a:prstGeom prst="straightConnector1">
            <a:avLst/>
          </a:prstGeom>
          <a:ln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gyenes összekötő nyíllal 49"/>
          <p:cNvCxnSpPr>
            <a:stCxn id="133" idx="6"/>
            <a:endCxn id="109" idx="2"/>
          </p:cNvCxnSpPr>
          <p:nvPr/>
        </p:nvCxnSpPr>
        <p:spPr>
          <a:xfrm flipV="1">
            <a:off x="7859290" y="5105228"/>
            <a:ext cx="268058" cy="491564"/>
          </a:xfrm>
          <a:prstGeom prst="straightConnector1">
            <a:avLst/>
          </a:prstGeom>
          <a:ln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Ellipszis 6"/>
              <p:cNvSpPr/>
              <p:nvPr/>
            </p:nvSpPr>
            <p:spPr>
              <a:xfrm>
                <a:off x="8127348" y="5458738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2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200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2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1200" dirty="0"/>
              </a:p>
            </p:txBody>
          </p:sp>
        </mc:Choice>
        <mc:Fallback xmlns="">
          <p:sp>
            <p:nvSpPr>
              <p:cNvPr id="141" name="Ellipszis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348" y="5458738"/>
                <a:ext cx="288032" cy="288032"/>
              </a:xfrm>
              <a:prstGeom prst="ellipse">
                <a:avLst/>
              </a:prstGeom>
              <a:blipFill rotWithShape="1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Egyenes összekötő nyíllal 49"/>
          <p:cNvCxnSpPr>
            <a:stCxn id="133" idx="6"/>
            <a:endCxn id="141" idx="2"/>
          </p:cNvCxnSpPr>
          <p:nvPr/>
        </p:nvCxnSpPr>
        <p:spPr>
          <a:xfrm>
            <a:off x="7859290" y="5596792"/>
            <a:ext cx="268058" cy="5962"/>
          </a:xfrm>
          <a:prstGeom prst="straightConnector1">
            <a:avLst/>
          </a:prstGeom>
          <a:ln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Egyenes összekötő nyíllal 49"/>
          <p:cNvCxnSpPr>
            <a:stCxn id="132" idx="6"/>
            <a:endCxn id="141" idx="2"/>
          </p:cNvCxnSpPr>
          <p:nvPr/>
        </p:nvCxnSpPr>
        <p:spPr>
          <a:xfrm>
            <a:off x="7859290" y="5105229"/>
            <a:ext cx="268058" cy="497525"/>
          </a:xfrm>
          <a:prstGeom prst="straightConnector1">
            <a:avLst/>
          </a:prstGeom>
          <a:ln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Left-Right Arrow 143"/>
          <p:cNvSpPr/>
          <p:nvPr/>
        </p:nvSpPr>
        <p:spPr>
          <a:xfrm>
            <a:off x="8518737" y="5058446"/>
            <a:ext cx="236442" cy="10328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5" name="Left-Right Arrow 144"/>
          <p:cNvSpPr/>
          <p:nvPr/>
        </p:nvSpPr>
        <p:spPr>
          <a:xfrm>
            <a:off x="8518737" y="5563412"/>
            <a:ext cx="236442" cy="10328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/>
              <p:cNvSpPr txBox="1"/>
              <p:nvPr/>
            </p:nvSpPr>
            <p:spPr>
              <a:xfrm>
                <a:off x="8752053" y="4972246"/>
                <a:ext cx="378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6" name="TextBox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053" y="4972246"/>
                <a:ext cx="378244" cy="276999"/>
              </a:xfrm>
              <a:prstGeom prst="rect">
                <a:avLst/>
              </a:prstGeom>
              <a:blipFill rotWithShape="1">
                <a:blip r:embed="rId1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8755179" y="5461273"/>
                <a:ext cx="38183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179" y="5461273"/>
                <a:ext cx="381835" cy="276999"/>
              </a:xfrm>
              <a:prstGeom prst="rect">
                <a:avLst/>
              </a:prstGeom>
              <a:blipFill rotWithShape="1">
                <a:blip r:embed="rId40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7717875" y="1932544"/>
                <a:ext cx="485325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1,1</m:t>
                          </m:r>
                        </m:sub>
                        <m:sup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875" y="1932544"/>
                <a:ext cx="485325" cy="295274"/>
              </a:xfrm>
              <a:prstGeom prst="rect">
                <a:avLst/>
              </a:prstGeom>
              <a:blipFill rotWithShape="1"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7153479" y="3272058"/>
                <a:ext cx="485325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1,1</m:t>
                          </m:r>
                        </m:sub>
                        <m:sup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479" y="3272058"/>
                <a:ext cx="485325" cy="295274"/>
              </a:xfrm>
              <a:prstGeom prst="rect">
                <a:avLst/>
              </a:prstGeom>
              <a:blipFill rotWithShape="1"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6446125" y="4589311"/>
                <a:ext cx="485325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1,1</m:t>
                          </m:r>
                        </m:sub>
                        <m:sup>
                          <m:r>
                            <a:rPr lang="hu-HU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125" y="4589311"/>
                <a:ext cx="485325" cy="295274"/>
              </a:xfrm>
              <a:prstGeom prst="rect">
                <a:avLst/>
              </a:prstGeom>
              <a:blipFill rotWithShape="1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/>
          <p:cNvCxnSpPr/>
          <p:nvPr/>
        </p:nvCxnSpPr>
        <p:spPr>
          <a:xfrm flipH="1">
            <a:off x="8058912" y="2054206"/>
            <a:ext cx="607713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8058912" y="3442054"/>
            <a:ext cx="607713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 flipH="1">
            <a:off x="8078909" y="4385386"/>
            <a:ext cx="607713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 flipH="1">
            <a:off x="7555434" y="3442054"/>
            <a:ext cx="303856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 flipH="1">
            <a:off x="8029245" y="4869655"/>
            <a:ext cx="607713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 flipH="1">
            <a:off x="7525767" y="4869655"/>
            <a:ext cx="303856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 flipH="1">
            <a:off x="8061001" y="5803748"/>
            <a:ext cx="607713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H="1">
            <a:off x="7557523" y="5803748"/>
            <a:ext cx="303856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 flipH="1">
            <a:off x="6849623" y="4667586"/>
            <a:ext cx="303856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Content Placeholder 3"/>
              <p:cNvSpPr txBox="1">
                <a:spLocks/>
              </p:cNvSpPr>
              <p:nvPr/>
            </p:nvSpPr>
            <p:spPr>
              <a:xfrm>
                <a:off x="3756454" y="5466921"/>
                <a:ext cx="2818296" cy="642849"/>
              </a:xfrm>
              <a:prstGeom prst="rect">
                <a:avLst/>
              </a:prstGeom>
            </p:spPr>
            <p:txBody>
              <a:bodyPr vert="horz" lIns="97566" tIns="48783" rIns="97566" bIns="48783" rtlCol="0">
                <a:normAutofit fontScale="92500" lnSpcReduction="20000"/>
              </a:bodyPr>
              <a:lstStyle>
                <a:lvl1pPr marL="243916" indent="-243916" algn="l" defTabSz="975665" rtl="0" eaLnBrk="1" latinLnBrk="0" hangingPunct="1">
                  <a:lnSpc>
                    <a:spcPct val="100000"/>
                  </a:lnSpc>
                  <a:spcBef>
                    <a:spcPts val="1067"/>
                  </a:spcBef>
                  <a:buClr>
                    <a:srgbClr val="3076AD"/>
                  </a:buClr>
                  <a:buSzPct val="120000"/>
                  <a:buFont typeface="Arial" panose="020B0604020202020204" pitchFamily="34" charset="0"/>
                  <a:buChar char="•"/>
                  <a:defRPr sz="2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Exo 2 Light" panose="00000400000000000000" pitchFamily="2" charset="-18"/>
                    <a:ea typeface="+mn-ea"/>
                    <a:cs typeface="+mn-cs"/>
                  </a:defRPr>
                </a:lvl1pPr>
                <a:lvl2pPr marL="731749" indent="-243916" algn="l" defTabSz="975665" rtl="0" eaLnBrk="1" latinLnBrk="0" hangingPunct="1">
                  <a:lnSpc>
                    <a:spcPct val="100000"/>
                  </a:lnSpc>
                  <a:spcBef>
                    <a:spcPts val="534"/>
                  </a:spcBef>
                  <a:buClr>
                    <a:srgbClr val="3076AD"/>
                  </a:buClr>
                  <a:buFont typeface="Wingdings" panose="05000000000000000000" pitchFamily="2" charset="2"/>
                  <a:buChar char="§"/>
                  <a:defRPr sz="21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Exo 2 Light" panose="00000400000000000000" pitchFamily="2" charset="-18"/>
                    <a:ea typeface="+mn-ea"/>
                    <a:cs typeface="+mn-cs"/>
                  </a:defRPr>
                </a:lvl2pPr>
                <a:lvl3pPr marL="1219581" indent="-243916" algn="l" defTabSz="975665" rtl="0" eaLnBrk="1" latinLnBrk="0" hangingPunct="1">
                  <a:lnSpc>
                    <a:spcPct val="100000"/>
                  </a:lnSpc>
                  <a:spcBef>
                    <a:spcPts val="534"/>
                  </a:spcBef>
                  <a:buClr>
                    <a:srgbClr val="3076AD"/>
                  </a:buClr>
                  <a:buSzPct val="100000"/>
                  <a:buFont typeface="Courier New" panose="02070309020205020404" pitchFamily="49" charset="0"/>
                  <a:buChar char="o"/>
                  <a:defRPr sz="19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Exo 2 Light" panose="00000400000000000000" pitchFamily="2" charset="-18"/>
                    <a:ea typeface="+mn-ea"/>
                    <a:cs typeface="+mn-cs"/>
                  </a:defRPr>
                </a:lvl3pPr>
                <a:lvl4pPr marL="1707413" indent="-243916" algn="l" defTabSz="975665" rtl="0" eaLnBrk="1" latinLnBrk="0" hangingPunct="1">
                  <a:lnSpc>
                    <a:spcPct val="100000"/>
                  </a:lnSpc>
                  <a:spcBef>
                    <a:spcPts val="534"/>
                  </a:spcBef>
                  <a:buClr>
                    <a:srgbClr val="3076AD"/>
                  </a:buClr>
                  <a:buFont typeface="Exo 2 Light" panose="00000400000000000000" pitchFamily="2" charset="-18"/>
                  <a:buChar char="–"/>
                  <a:defRPr sz="17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Exo 2 Light" panose="00000400000000000000" pitchFamily="2" charset="-18"/>
                    <a:ea typeface="+mn-ea"/>
                    <a:cs typeface="+mn-cs"/>
                  </a:defRPr>
                </a:lvl4pPr>
                <a:lvl5pPr marL="2195246" indent="-243916" algn="l" defTabSz="975665" rtl="0" eaLnBrk="1" latinLnBrk="0" hangingPunct="1">
                  <a:lnSpc>
                    <a:spcPct val="100000"/>
                  </a:lnSpc>
                  <a:spcBef>
                    <a:spcPts val="534"/>
                  </a:spcBef>
                  <a:buClr>
                    <a:srgbClr val="3076AD"/>
                  </a:buClr>
                  <a:buSzPct val="120000"/>
                  <a:buFont typeface="Arial" panose="020B0604020202020204" pitchFamily="34" charset="0"/>
                  <a:buChar char="•"/>
                  <a:defRPr sz="17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Exo 2 Light" panose="00000400000000000000" pitchFamily="2" charset="-18"/>
                    <a:ea typeface="+mn-ea"/>
                    <a:cs typeface="+mn-cs"/>
                  </a:defRPr>
                </a:lvl5pPr>
                <a:lvl6pPr marL="2683078" indent="-243916" algn="l" defTabSz="975665" rtl="0" eaLnBrk="1" latinLnBrk="0" hangingPunct="1">
                  <a:lnSpc>
                    <a:spcPct val="90000"/>
                  </a:lnSpc>
                  <a:spcBef>
                    <a:spcPts val="534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70911" indent="-243916" algn="l" defTabSz="975665" rtl="0" eaLnBrk="1" latinLnBrk="0" hangingPunct="1">
                  <a:lnSpc>
                    <a:spcPct val="90000"/>
                  </a:lnSpc>
                  <a:spcBef>
                    <a:spcPts val="534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8743" indent="-243916" algn="l" defTabSz="975665" rtl="0" eaLnBrk="1" latinLnBrk="0" hangingPunct="1">
                  <a:lnSpc>
                    <a:spcPct val="90000"/>
                  </a:lnSpc>
                  <a:spcBef>
                    <a:spcPts val="534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46575" indent="-243916" algn="l" defTabSz="975665" rtl="0" eaLnBrk="1" latinLnBrk="0" hangingPunct="1">
                  <a:lnSpc>
                    <a:spcPct val="90000"/>
                  </a:lnSpc>
                  <a:spcBef>
                    <a:spcPts val="534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hu-HU" sz="105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hu-HU" sz="1050" b="0" i="1" smtClean="0">
                            <a:latin typeface="Cambria Math"/>
                          </a:rPr>
                          <m:t>𝜕</m:t>
                        </m:r>
                        <m:r>
                          <a:rPr lang="hu-HU" sz="1050" b="0" i="1" smtClean="0"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hu-HU" sz="1050" b="0" i="1" smtClean="0">
                            <a:latin typeface="Cambria Math"/>
                          </a:rPr>
                          <m:t>𝜕</m:t>
                        </m:r>
                        <m:sSup>
                          <m:sSupPr>
                            <m:ctrlPr>
                              <a:rPr lang="hu-HU" sz="105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1050" b="0" i="1" smtClean="0">
                                <a:latin typeface="Cambria Math"/>
                              </a:rPr>
                              <m:t>𝑊</m:t>
                            </m:r>
                          </m:e>
                          <m:sup>
                            <m:r>
                              <a:rPr lang="hu-HU" sz="105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hu-HU" sz="1050" b="0" i="1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hu-HU" sz="105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hu-HU" sz="105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hu-HU" sz="1050" b="0" i="1" smtClean="0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hu-HU" sz="1050" b="0" i="1" smtClean="0">
                            <a:latin typeface="Cambria Math"/>
                          </a:rPr>
                          <m:t>𝑘</m:t>
                        </m:r>
                        <m:r>
                          <a:rPr lang="hu-HU" sz="1050" b="0" i="1" smtClean="0">
                            <a:latin typeface="Cambria Math"/>
                          </a:rPr>
                          <m:t>−2</m:t>
                        </m:r>
                      </m:sup>
                    </m:sSup>
                    <m:d>
                      <m:dPr>
                        <m:ctrlPr>
                          <a:rPr lang="hu-HU" sz="1050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hu-HU" sz="1050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hu-HU" sz="105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hu-HU" sz="105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sz="105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hu-HU" sz="1050" b="0" i="1" smtClean="0">
                                        <a:latin typeface="Cambria Math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hu-HU" sz="1050" b="0" i="1" smtClean="0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hu-HU" sz="105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1050" b="0" i="1" smtClean="0">
                                <a:latin typeface="Cambria Math"/>
                              </a:rPr>
                              <m:t>𝑊</m:t>
                            </m:r>
                          </m:e>
                          <m:sup>
                            <m:r>
                              <a:rPr lang="hu-HU" sz="1050" b="0" i="1" smtClean="0"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  <m:r>
                          <a:rPr lang="hu-HU" sz="1050" b="0" i="1" smtClean="0">
                            <a:latin typeface="Cambria Math"/>
                          </a:rPr>
                          <m:t>∘</m:t>
                        </m:r>
                        <m:sSup>
                          <m:sSupPr>
                            <m:ctrlPr>
                              <a:rPr lang="hu-HU" sz="105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1050" b="0" i="1" smtClean="0">
                                <a:latin typeface="Cambria Math"/>
                              </a:rPr>
                              <m:t>𝑓</m:t>
                            </m:r>
                          </m:e>
                          <m:sup>
                            <m:r>
                              <a:rPr lang="hu-HU" sz="105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hu-HU" sz="1050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hu-HU" sz="105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hu-HU" sz="105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hu-HU" sz="1050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hu-HU" sz="1050" b="0" i="1" smtClean="0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hu-HU" sz="1050" b="0" i="1" smtClean="0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hu-HU" sz="1050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hu-HU" sz="1050" b="0" i="1" smtClean="0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hu-HU" sz="1050" b="0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hu-HU" sz="105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hu-HU" sz="1050" b="0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hu-HU" sz="105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hu-HU" sz="1050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hu-HU" sz="1050" b="0" i="1" smtClean="0">
                                    <a:latin typeface="Cambria Math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hu-HU" sz="1050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hu-HU" sz="105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hu-HU" sz="105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hu-HU" sz="105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hu-HU" sz="105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hu-HU" sz="1050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hu-HU" sz="105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hu-HU" sz="1050" b="0" i="1" smtClean="0">
                                    <a:latin typeface="Cambria Math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hu-HU" sz="1050" i="1">
                            <a:latin typeface="Cambria Math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hu-HU" sz="105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hu-HU" sz="1050" i="1" smtClean="0">
                            <a:latin typeface="Cambria Math"/>
                          </a:rPr>
                          <m:t>𝑊</m:t>
                        </m:r>
                      </m:e>
                      <m:sup>
                        <m:r>
                          <a:rPr lang="hu-HU" sz="1050" b="0" i="1" smtClean="0">
                            <a:latin typeface="Cambria Math"/>
                          </a:rPr>
                          <m:t>𝑘</m:t>
                        </m:r>
                        <m:r>
                          <a:rPr lang="hu-HU" sz="1050" b="0" i="1" smtClean="0">
                            <a:latin typeface="Cambria Math"/>
                          </a:rPr>
                          <m:t>+1</m:t>
                        </m:r>
                      </m:sup>
                    </m:sSup>
                    <m:r>
                      <a:rPr lang="hu-HU" sz="1050" i="1">
                        <a:latin typeface="Cambria Math"/>
                      </a:rPr>
                      <m:t>∘</m:t>
                    </m:r>
                    <m:sSup>
                      <m:sSupPr>
                        <m:ctrlPr>
                          <a:rPr lang="hu-HU" sz="1050" i="1">
                            <a:latin typeface="Cambria Math"/>
                          </a:rPr>
                        </m:ctrlPr>
                      </m:sSupPr>
                      <m:e>
                        <m:r>
                          <a:rPr lang="hu-HU" sz="1050" i="1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hu-HU" sz="1050" i="1">
                            <a:latin typeface="Cambria Math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hu-HU" sz="105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hu-HU" sz="1050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hu-HU" sz="105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hu-HU" sz="105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hu-HU" sz="105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hu-HU" sz="1050" i="1">
                                    <a:latin typeface="Cambria Math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hu-HU" sz="1050" i="1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hu-HU" sz="1050" b="0" dirty="0" smtClean="0"/>
              </a:p>
            </p:txBody>
          </p:sp>
        </mc:Choice>
        <mc:Fallback xmlns="">
          <p:sp>
            <p:nvSpPr>
              <p:cNvPr id="164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454" y="5466921"/>
                <a:ext cx="2818296" cy="642849"/>
              </a:xfrm>
              <a:prstGeom prst="rect">
                <a:avLst/>
              </a:prstGeom>
              <a:blipFill rotWithShape="1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07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Gated Recurrent Unit (GRU)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hu-HU" sz="2300" dirty="0">
                <a:solidFill>
                  <a:schemeClr val="accent1"/>
                </a:solidFill>
              </a:rPr>
              <a:t>[Cho et. al, 2014]</a:t>
            </a:r>
          </a:p>
          <a:p>
            <a:r>
              <a:rPr lang="hu-HU" sz="2300" dirty="0"/>
              <a:t>Simplified information flow</a:t>
            </a:r>
          </a:p>
          <a:p>
            <a:pPr lvl="1"/>
            <a:r>
              <a:rPr lang="hu-HU" sz="2000" dirty="0"/>
              <a:t>Single hidden state</a:t>
            </a:r>
          </a:p>
          <a:p>
            <a:pPr lvl="1"/>
            <a:r>
              <a:rPr lang="hu-HU" sz="2000" dirty="0"/>
              <a:t>Input and forget gate merged </a:t>
            </a:r>
            <a:r>
              <a:rPr lang="hu-HU" sz="2000" dirty="0">
                <a:sym typeface="Wingdings" panose="05000000000000000000" pitchFamily="2" charset="2"/>
              </a:rPr>
              <a:t> update gate (z)</a:t>
            </a:r>
          </a:p>
          <a:p>
            <a:pPr lvl="1"/>
            <a:r>
              <a:rPr lang="hu-HU" sz="2000" dirty="0">
                <a:sym typeface="Wingdings" panose="05000000000000000000" pitchFamily="2" charset="2"/>
              </a:rPr>
              <a:t>No output gate</a:t>
            </a:r>
          </a:p>
          <a:p>
            <a:pPr lvl="1"/>
            <a:r>
              <a:rPr lang="hu-HU" sz="2000" dirty="0">
                <a:sym typeface="Wingdings" panose="05000000000000000000" pitchFamily="2" charset="2"/>
              </a:rPr>
              <a:t>Reset gate (r) to break information flow from previous hidden state</a:t>
            </a:r>
          </a:p>
          <a:p>
            <a:r>
              <a:rPr lang="hu-HU" sz="2300" dirty="0">
                <a:sym typeface="Wingdings" panose="05000000000000000000" pitchFamily="2" charset="2"/>
              </a:rPr>
              <a:t>Similar performance to LSTM</a:t>
            </a:r>
            <a:endParaRPr lang="hu-HU" sz="2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llipszis 4"/>
              <p:cNvSpPr/>
              <p:nvPr/>
            </p:nvSpPr>
            <p:spPr>
              <a:xfrm>
                <a:off x="6084168" y="5121187"/>
                <a:ext cx="432048" cy="432048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h</m:t>
                      </m:r>
                    </m:oMath>
                  </m:oMathPara>
                </a14:m>
                <a:endParaRPr lang="hu-H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Ellipszis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5121187"/>
                <a:ext cx="432048" cy="432048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Egyenes összekötő nyíllal 6"/>
          <p:cNvCxnSpPr>
            <a:stCxn id="5" idx="6"/>
          </p:cNvCxnSpPr>
          <p:nvPr/>
        </p:nvCxnSpPr>
        <p:spPr>
          <a:xfrm>
            <a:off x="6516217" y="5337211"/>
            <a:ext cx="28803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nyíllal 8"/>
          <p:cNvCxnSpPr>
            <a:endCxn id="23" idx="2"/>
          </p:cNvCxnSpPr>
          <p:nvPr/>
        </p:nvCxnSpPr>
        <p:spPr>
          <a:xfrm>
            <a:off x="7236296" y="5337211"/>
            <a:ext cx="36004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10"/>
          <p:cNvCxnSpPr/>
          <p:nvPr/>
        </p:nvCxnSpPr>
        <p:spPr>
          <a:xfrm flipV="1">
            <a:off x="6804248" y="5157191"/>
            <a:ext cx="360040" cy="18002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zövegdoboz 11"/>
          <p:cNvSpPr txBox="1"/>
          <p:nvPr/>
        </p:nvSpPr>
        <p:spPr>
          <a:xfrm>
            <a:off x="6855946" y="5026387"/>
            <a:ext cx="288032" cy="2616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hu-HU" sz="1100" dirty="0"/>
              <a:t>r</a:t>
            </a:r>
          </a:p>
        </p:txBody>
      </p:sp>
      <p:cxnSp>
        <p:nvCxnSpPr>
          <p:cNvPr id="10" name="Egyenes összekötő nyíllal 13"/>
          <p:cNvCxnSpPr>
            <a:endCxn id="23" idx="6"/>
          </p:cNvCxnSpPr>
          <p:nvPr/>
        </p:nvCxnSpPr>
        <p:spPr>
          <a:xfrm flipH="1">
            <a:off x="7812360" y="5337211"/>
            <a:ext cx="36004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4"/>
          <p:cNvSpPr txBox="1"/>
          <p:nvPr/>
        </p:nvSpPr>
        <p:spPr>
          <a:xfrm>
            <a:off x="8159245" y="5206407"/>
            <a:ext cx="319318" cy="26161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hu-HU" sz="1100" dirty="0"/>
              <a:t>IN</a:t>
            </a:r>
          </a:p>
        </p:txBody>
      </p:sp>
      <p:cxnSp>
        <p:nvCxnSpPr>
          <p:cNvPr id="12" name="Egyenes összekötő 22"/>
          <p:cNvCxnSpPr>
            <a:stCxn id="23" idx="0"/>
          </p:cNvCxnSpPr>
          <p:nvPr/>
        </p:nvCxnSpPr>
        <p:spPr>
          <a:xfrm flipV="1">
            <a:off x="7704348" y="4617131"/>
            <a:ext cx="0" cy="61206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24"/>
          <p:cNvCxnSpPr/>
          <p:nvPr/>
        </p:nvCxnSpPr>
        <p:spPr>
          <a:xfrm flipH="1">
            <a:off x="6372201" y="4617131"/>
            <a:ext cx="1332148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26"/>
          <p:cNvCxnSpPr/>
          <p:nvPr/>
        </p:nvCxnSpPr>
        <p:spPr>
          <a:xfrm>
            <a:off x="5724128" y="4617131"/>
            <a:ext cx="432048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28"/>
          <p:cNvCxnSpPr/>
          <p:nvPr/>
        </p:nvCxnSpPr>
        <p:spPr>
          <a:xfrm>
            <a:off x="6156176" y="4617131"/>
            <a:ext cx="144016" cy="27003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nyíllal 30"/>
          <p:cNvCxnSpPr>
            <a:endCxn id="5" idx="0"/>
          </p:cNvCxnSpPr>
          <p:nvPr/>
        </p:nvCxnSpPr>
        <p:spPr>
          <a:xfrm>
            <a:off x="6300192" y="4887162"/>
            <a:ext cx="0" cy="234026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32"/>
          <p:cNvCxnSpPr>
            <a:stCxn id="5" idx="2"/>
          </p:cNvCxnSpPr>
          <p:nvPr/>
        </p:nvCxnSpPr>
        <p:spPr>
          <a:xfrm flipH="1">
            <a:off x="5724128" y="5337211"/>
            <a:ext cx="36004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34"/>
          <p:cNvCxnSpPr/>
          <p:nvPr/>
        </p:nvCxnSpPr>
        <p:spPr>
          <a:xfrm flipV="1">
            <a:off x="5724128" y="4617131"/>
            <a:ext cx="0" cy="72008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zögletes összekötő 36"/>
          <p:cNvCxnSpPr>
            <a:stCxn id="5" idx="4"/>
          </p:cNvCxnSpPr>
          <p:nvPr/>
        </p:nvCxnSpPr>
        <p:spPr>
          <a:xfrm rot="16200000" flipH="1">
            <a:off x="7085703" y="4767724"/>
            <a:ext cx="288032" cy="1859053"/>
          </a:xfrm>
          <a:prstGeom prst="bentConnector2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zövegdoboz 37"/>
          <p:cNvSpPr txBox="1"/>
          <p:nvPr/>
        </p:nvSpPr>
        <p:spPr>
          <a:xfrm>
            <a:off x="8159245" y="5697250"/>
            <a:ext cx="455574" cy="26161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hu-HU" sz="1100" dirty="0"/>
              <a:t>OUT</a:t>
            </a:r>
          </a:p>
        </p:txBody>
      </p:sp>
      <p:sp>
        <p:nvSpPr>
          <p:cNvPr id="21" name="Szövegdoboz 38"/>
          <p:cNvSpPr txBox="1"/>
          <p:nvPr/>
        </p:nvSpPr>
        <p:spPr>
          <a:xfrm>
            <a:off x="6159294" y="4625552"/>
            <a:ext cx="288032" cy="2616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hu-HU" sz="1100" dirty="0"/>
              <a:t>z</a:t>
            </a:r>
          </a:p>
        </p:txBody>
      </p:sp>
      <p:sp>
        <p:nvSpPr>
          <p:cNvPr id="22" name="Téglalap 39"/>
          <p:cNvSpPr/>
          <p:nvPr/>
        </p:nvSpPr>
        <p:spPr>
          <a:xfrm>
            <a:off x="5580112" y="4473116"/>
            <a:ext cx="2448272" cy="158417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hu-HU"/>
          </a:p>
        </p:txBody>
      </p:sp>
      <p:sp>
        <p:nvSpPr>
          <p:cNvPr id="23" name="Ellipszis 8"/>
          <p:cNvSpPr/>
          <p:nvPr/>
        </p:nvSpPr>
        <p:spPr>
          <a:xfrm>
            <a:off x="7596336" y="5229199"/>
            <a:ext cx="216024" cy="21602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+</a:t>
            </a:r>
            <a:endParaRPr lang="hu-HU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3"/>
              <p:cNvSpPr txBox="1">
                <a:spLocks/>
              </p:cNvSpPr>
              <p:nvPr/>
            </p:nvSpPr>
            <p:spPr>
              <a:xfrm>
                <a:off x="5796136" y="1916832"/>
                <a:ext cx="2890664" cy="1396751"/>
              </a:xfrm>
              <a:prstGeom prst="rect">
                <a:avLst/>
              </a:prstGeom>
            </p:spPr>
            <p:txBody>
              <a:bodyPr lIns="91440" tIns="45720" rIns="91440" bIns="4572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hu-HU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𝜎</m:t>
                      </m:r>
                      <m:d>
                        <m:dPr>
                          <m:ctrlP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  <m: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u-HU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hu-HU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𝜎</m:t>
                      </m:r>
                      <m:d>
                        <m:dPr>
                          <m:ctrlP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  <m: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u-HU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hu-HU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hu-HU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hu-HU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tanh</m:t>
                      </m:r>
                      <m:d>
                        <m:dPr>
                          <m:ctrlP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𝑊</m:t>
                          </m:r>
                          <m:sSub>
                            <m:sSubPr>
                              <m:ctrlP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∘</m:t>
                          </m:r>
                          <m: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𝑈</m:t>
                          </m:r>
                          <m:sSub>
                            <m:sSubPr>
                              <m:ctrlP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  <m: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hu-HU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hu-HU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hu-HU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∘</m:t>
                      </m:r>
                      <m:sSub>
                        <m:sSubPr>
                          <m:ctrlP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hu-HU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1−</m:t>
                          </m:r>
                          <m:sSub>
                            <m:sSubPr>
                              <m:ctrlP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hu-HU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∘</m:t>
                      </m:r>
                      <m:sSub>
                        <m:sSubPr>
                          <m:ctrlP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hu-HU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1916832"/>
                <a:ext cx="2890664" cy="139675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798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Session-based recommendations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hu-HU" dirty="0" smtClean="0"/>
              <a:t>Sequence of events</a:t>
            </a:r>
          </a:p>
          <a:p>
            <a:pPr lvl="1"/>
            <a:r>
              <a:rPr lang="hu-HU" dirty="0" smtClean="0"/>
              <a:t>User identification problem</a:t>
            </a:r>
          </a:p>
          <a:p>
            <a:pPr lvl="1"/>
            <a:r>
              <a:rPr lang="hu-HU" dirty="0" smtClean="0"/>
              <a:t>Disjoint sessions (instead of consistent user history)</a:t>
            </a:r>
          </a:p>
          <a:p>
            <a:r>
              <a:rPr lang="hu-HU" dirty="0" smtClean="0"/>
              <a:t>Tasks</a:t>
            </a:r>
          </a:p>
          <a:p>
            <a:pPr lvl="1"/>
            <a:r>
              <a:rPr lang="hu-HU" dirty="0" smtClean="0"/>
              <a:t>Next click prediction</a:t>
            </a:r>
          </a:p>
          <a:p>
            <a:pPr lvl="1"/>
            <a:r>
              <a:rPr lang="hu-HU" dirty="0" smtClean="0"/>
              <a:t>Predicting intent</a:t>
            </a:r>
          </a:p>
          <a:p>
            <a:r>
              <a:rPr lang="hu-HU" dirty="0" smtClean="0"/>
              <a:t>Classic algorithms can’t cope with it well</a:t>
            </a:r>
          </a:p>
          <a:p>
            <a:pPr lvl="1"/>
            <a:r>
              <a:rPr lang="hu-HU" dirty="0" smtClean="0"/>
              <a:t>Item-to-item recommendations as approximation in live systems</a:t>
            </a:r>
          </a:p>
          <a:p>
            <a:r>
              <a:rPr lang="hu-HU" dirty="0" smtClean="0"/>
              <a:t>Area revitalized by RNNs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4974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GRU4Rec (1/3)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3581" y="2057686"/>
            <a:ext cx="6128956" cy="3915485"/>
          </a:xfrm>
        </p:spPr>
        <p:txBody>
          <a:bodyPr>
            <a:normAutofit fontScale="77500" lnSpcReduction="20000"/>
          </a:bodyPr>
          <a:lstStyle/>
          <a:p>
            <a:pPr>
              <a:buClr>
                <a:schemeClr val="accent1"/>
              </a:buClr>
            </a:pPr>
            <a:r>
              <a:rPr lang="hu-HU" dirty="0" smtClean="0">
                <a:solidFill>
                  <a:schemeClr val="accent1"/>
                </a:solidFill>
              </a:rPr>
              <a:t>[Hidasi et. al, 2015]</a:t>
            </a:r>
          </a:p>
          <a:p>
            <a:r>
              <a:rPr lang="hu-HU" dirty="0" smtClean="0"/>
              <a:t>Network structure</a:t>
            </a:r>
          </a:p>
          <a:p>
            <a:pPr lvl="1"/>
            <a:r>
              <a:rPr lang="hu-HU" dirty="0" smtClean="0"/>
              <a:t>Input: one hot encoded item ID</a:t>
            </a:r>
          </a:p>
          <a:p>
            <a:pPr lvl="1"/>
            <a:r>
              <a:rPr lang="hu-HU" dirty="0" smtClean="0"/>
              <a:t>Optional embedding layer</a:t>
            </a:r>
          </a:p>
          <a:p>
            <a:pPr lvl="1"/>
            <a:r>
              <a:rPr lang="hu-HU" dirty="0" smtClean="0"/>
              <a:t>GRU layer(s)</a:t>
            </a:r>
          </a:p>
          <a:p>
            <a:pPr lvl="1"/>
            <a:r>
              <a:rPr lang="hu-HU" dirty="0" smtClean="0"/>
              <a:t>Output: scores over all items</a:t>
            </a:r>
          </a:p>
          <a:p>
            <a:pPr lvl="1"/>
            <a:r>
              <a:rPr lang="hu-HU" dirty="0" smtClean="0"/>
              <a:t>Target: the next item in the session</a:t>
            </a:r>
          </a:p>
          <a:p>
            <a:r>
              <a:rPr lang="hu-HU" dirty="0" smtClean="0"/>
              <a:t>Adapting GRU to session-based recommendations</a:t>
            </a:r>
          </a:p>
          <a:p>
            <a:pPr lvl="1"/>
            <a:r>
              <a:rPr lang="hu-HU" dirty="0" smtClean="0"/>
              <a:t>Sessions of (very) different length &amp; lots of short sessions: session-parallel mini-batching</a:t>
            </a:r>
          </a:p>
          <a:p>
            <a:pPr lvl="1"/>
            <a:r>
              <a:rPr lang="hu-HU" dirty="0" smtClean="0"/>
              <a:t>Lots of items (inputs, outputs): sampling on the output</a:t>
            </a:r>
          </a:p>
          <a:p>
            <a:pPr lvl="1"/>
            <a:r>
              <a:rPr lang="hu-HU" dirty="0" smtClean="0"/>
              <a:t>The goal is ranking: listwise loss functions on pointwise/pairwise scores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7064945" y="4440848"/>
            <a:ext cx="1440160" cy="50405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600" dirty="0"/>
              <a:t>GRU layer</a:t>
            </a:r>
          </a:p>
        </p:txBody>
      </p:sp>
      <p:sp>
        <p:nvSpPr>
          <p:cNvPr id="5" name="Rectangle 4"/>
          <p:cNvSpPr/>
          <p:nvPr/>
        </p:nvSpPr>
        <p:spPr>
          <a:xfrm>
            <a:off x="6776915" y="5221530"/>
            <a:ext cx="2016227" cy="2880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600" dirty="0"/>
              <a:t>One-hot vector</a:t>
            </a:r>
          </a:p>
        </p:txBody>
      </p:sp>
      <p:cxnSp>
        <p:nvCxnSpPr>
          <p:cNvPr id="6" name="Straight Arrow Connector 5"/>
          <p:cNvCxnSpPr>
            <a:stCxn id="5" idx="0"/>
            <a:endCxn id="4" idx="2"/>
          </p:cNvCxnSpPr>
          <p:nvPr/>
        </p:nvCxnSpPr>
        <p:spPr>
          <a:xfrm flipH="1" flipV="1">
            <a:off x="7785026" y="4944905"/>
            <a:ext cx="3" cy="276625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0"/>
            <a:endCxn id="12" idx="2"/>
          </p:cNvCxnSpPr>
          <p:nvPr/>
        </p:nvCxnSpPr>
        <p:spPr>
          <a:xfrm flipV="1">
            <a:off x="7785026" y="4163344"/>
            <a:ext cx="3375" cy="277505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/>
          <p:cNvSpPr/>
          <p:nvPr/>
        </p:nvSpPr>
        <p:spPr>
          <a:xfrm>
            <a:off x="8109061" y="4671042"/>
            <a:ext cx="576068" cy="507914"/>
          </a:xfrm>
          <a:prstGeom prst="arc">
            <a:avLst>
              <a:gd name="adj1" fmla="val 17597162"/>
              <a:gd name="adj2" fmla="val 10675993"/>
            </a:avLst>
          </a:prstGeom>
          <a:ln w="50800">
            <a:solidFill>
              <a:schemeClr val="tx1"/>
            </a:solidFill>
            <a:headEnd type="none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ctr"/>
          <a:lstStyle/>
          <a:p>
            <a:pPr algn="ctr"/>
            <a:endParaRPr lang="hu-HU" sz="1600"/>
          </a:p>
        </p:txBody>
      </p:sp>
      <p:sp>
        <p:nvSpPr>
          <p:cNvPr id="9" name="Up Arrow 8"/>
          <p:cNvSpPr/>
          <p:nvPr/>
        </p:nvSpPr>
        <p:spPr>
          <a:xfrm>
            <a:off x="7677014" y="5509561"/>
            <a:ext cx="216024" cy="298800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hu-HU" sz="1600"/>
          </a:p>
        </p:txBody>
      </p:sp>
      <p:sp>
        <p:nvSpPr>
          <p:cNvPr id="10" name="Rounded Rectangle 9"/>
          <p:cNvSpPr/>
          <p:nvPr/>
        </p:nvSpPr>
        <p:spPr>
          <a:xfrm>
            <a:off x="6592536" y="2506750"/>
            <a:ext cx="2391728" cy="315221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hu-HU" sz="1600"/>
          </a:p>
        </p:txBody>
      </p:sp>
      <p:sp>
        <p:nvSpPr>
          <p:cNvPr id="11" name="Up-Down Arrow 10"/>
          <p:cNvSpPr/>
          <p:nvPr/>
        </p:nvSpPr>
        <p:spPr>
          <a:xfrm>
            <a:off x="7681154" y="2148706"/>
            <a:ext cx="216023" cy="360040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hu-HU" sz="1600"/>
          </a:p>
        </p:txBody>
      </p:sp>
      <p:sp>
        <p:nvSpPr>
          <p:cNvPr id="12" name="Rectangle 11"/>
          <p:cNvSpPr/>
          <p:nvPr/>
        </p:nvSpPr>
        <p:spPr>
          <a:xfrm>
            <a:off x="6780288" y="3875312"/>
            <a:ext cx="2016224" cy="288032"/>
          </a:xfrm>
          <a:prstGeom prst="rect">
            <a:avLst/>
          </a:prstGeom>
          <a:solidFill>
            <a:srgbClr val="00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600" dirty="0">
                <a:solidFill>
                  <a:schemeClr val="tx1"/>
                </a:solidFill>
              </a:rPr>
              <a:t>Weighted output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80288" y="2664088"/>
            <a:ext cx="2016224" cy="2880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600" dirty="0">
                <a:solidFill>
                  <a:schemeClr val="tx1"/>
                </a:solidFill>
              </a:rPr>
              <a:t>Scores on items</a:t>
            </a:r>
          </a:p>
        </p:txBody>
      </p:sp>
      <p:cxnSp>
        <p:nvCxnSpPr>
          <p:cNvPr id="14" name="Straight Arrow Connector 13"/>
          <p:cNvCxnSpPr>
            <a:endCxn id="13" idx="2"/>
          </p:cNvCxnSpPr>
          <p:nvPr/>
        </p:nvCxnSpPr>
        <p:spPr>
          <a:xfrm flipV="1">
            <a:off x="7788400" y="2952119"/>
            <a:ext cx="0" cy="257098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0"/>
            <a:endCxn id="16" idx="2"/>
          </p:cNvCxnSpPr>
          <p:nvPr/>
        </p:nvCxnSpPr>
        <p:spPr>
          <a:xfrm flipH="1" flipV="1">
            <a:off x="7785579" y="3610727"/>
            <a:ext cx="2821" cy="264584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>
            <a:spLocks noChangeAspect="1"/>
          </p:cNvSpPr>
          <p:nvPr/>
        </p:nvSpPr>
        <p:spPr>
          <a:xfrm>
            <a:off x="7462097" y="3214727"/>
            <a:ext cx="646963" cy="39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600" dirty="0">
                <a:solidFill>
                  <a:schemeClr val="tx1"/>
                </a:solidFill>
              </a:rPr>
              <a:t>f()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52328" y="1739466"/>
            <a:ext cx="2016224" cy="2880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600" dirty="0"/>
              <a:t>One-hot vector</a:t>
            </a:r>
          </a:p>
        </p:txBody>
      </p:sp>
      <p:sp>
        <p:nvSpPr>
          <p:cNvPr id="18" name="Up Arrow 17"/>
          <p:cNvSpPr/>
          <p:nvPr/>
        </p:nvSpPr>
        <p:spPr>
          <a:xfrm flipV="1">
            <a:off x="7652429" y="1425739"/>
            <a:ext cx="216024" cy="299879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hu-HU" sz="1600"/>
          </a:p>
        </p:txBody>
      </p:sp>
      <p:sp>
        <p:nvSpPr>
          <p:cNvPr id="19" name="Rounded Rectangle 18"/>
          <p:cNvSpPr/>
          <p:nvPr/>
        </p:nvSpPr>
        <p:spPr>
          <a:xfrm>
            <a:off x="7020887" y="1065788"/>
            <a:ext cx="1589923" cy="36004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600" dirty="0">
                <a:solidFill>
                  <a:schemeClr val="tx1"/>
                </a:solidFill>
              </a:rPr>
              <a:t>ItemID (next)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678040" y="914639"/>
            <a:ext cx="2220801" cy="123406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hu-HU" sz="1600"/>
          </a:p>
        </p:txBody>
      </p:sp>
      <p:sp>
        <p:nvSpPr>
          <p:cNvPr id="21" name="Rounded Rectangle 20"/>
          <p:cNvSpPr/>
          <p:nvPr/>
        </p:nvSpPr>
        <p:spPr>
          <a:xfrm>
            <a:off x="7279663" y="5808361"/>
            <a:ext cx="1010724" cy="36004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600" dirty="0">
                <a:solidFill>
                  <a:schemeClr val="tx1"/>
                </a:solidFill>
              </a:rPr>
              <a:t>ItemID</a:t>
            </a:r>
          </a:p>
        </p:txBody>
      </p:sp>
    </p:spTree>
    <p:extLst>
      <p:ext uri="{BB962C8B-B14F-4D97-AF65-F5344CB8AC3E}">
        <p14:creationId xmlns:p14="http://schemas.microsoft.com/office/powerpoint/2010/main" val="369278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GRU4Rec (2/3)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3581" y="2057686"/>
            <a:ext cx="4324444" cy="4539666"/>
          </a:xfrm>
        </p:spPr>
        <p:txBody>
          <a:bodyPr>
            <a:normAutofit fontScale="55000" lnSpcReduction="20000"/>
          </a:bodyPr>
          <a:lstStyle/>
          <a:p>
            <a:r>
              <a:rPr lang="hu-HU" dirty="0" smtClean="0"/>
              <a:t>Session-parallel mini-batches</a:t>
            </a:r>
          </a:p>
          <a:p>
            <a:pPr lvl="1"/>
            <a:r>
              <a:rPr lang="hu-HU" dirty="0" smtClean="0"/>
              <a:t>Mini-batch is defined over sessions</a:t>
            </a:r>
          </a:p>
          <a:p>
            <a:pPr lvl="1"/>
            <a:r>
              <a:rPr lang="hu-HU" dirty="0" smtClean="0"/>
              <a:t>Update with one step BPTT</a:t>
            </a:r>
          </a:p>
          <a:p>
            <a:pPr lvl="2"/>
            <a:r>
              <a:rPr lang="hu-HU" dirty="0" smtClean="0"/>
              <a:t>Lots of sessions are very short</a:t>
            </a:r>
          </a:p>
          <a:p>
            <a:pPr lvl="2"/>
            <a:r>
              <a:rPr lang="hu-HU" dirty="0" smtClean="0"/>
              <a:t>2D mini-batching, updating on longer sequences (with or without padding) didn’t improve accuracy</a:t>
            </a:r>
          </a:p>
          <a:p>
            <a:endParaRPr lang="hu-HU" dirty="0" smtClean="0"/>
          </a:p>
          <a:p>
            <a:r>
              <a:rPr lang="hu-HU" dirty="0" smtClean="0"/>
              <a:t>Output sampling</a:t>
            </a:r>
          </a:p>
          <a:p>
            <a:pPr lvl="1"/>
            <a:r>
              <a:rPr lang="hu-HU" dirty="0" smtClean="0"/>
              <a:t>Computing scores for all items (100K – 1M) in every step is slow</a:t>
            </a:r>
          </a:p>
          <a:p>
            <a:pPr lvl="1"/>
            <a:r>
              <a:rPr lang="hu-HU" dirty="0" smtClean="0"/>
              <a:t>One positive item (target) + several samples</a:t>
            </a:r>
          </a:p>
          <a:p>
            <a:pPr lvl="1"/>
            <a:r>
              <a:rPr lang="hu-HU" dirty="0" smtClean="0"/>
              <a:t>Fast solution: scores on mini-batch targets</a:t>
            </a:r>
          </a:p>
          <a:p>
            <a:pPr lvl="2"/>
            <a:r>
              <a:rPr lang="hu-HU" dirty="0" smtClean="0"/>
              <a:t>Items of the other mini-batch are negative samples for the current mini-batch</a:t>
            </a:r>
          </a:p>
          <a:p>
            <a:endParaRPr lang="hu-HU" dirty="0" smtClean="0"/>
          </a:p>
          <a:p>
            <a:r>
              <a:rPr lang="hu-HU" dirty="0" smtClean="0"/>
              <a:t>Loss functions</a:t>
            </a:r>
          </a:p>
          <a:p>
            <a:pPr lvl="1"/>
            <a:r>
              <a:rPr lang="hu-HU" dirty="0" smtClean="0"/>
              <a:t>Cross-entropy + softmax</a:t>
            </a:r>
          </a:p>
          <a:p>
            <a:pPr lvl="1"/>
            <a:r>
              <a:rPr lang="hu-HU" dirty="0" smtClean="0"/>
              <a:t>Average of BPR scores</a:t>
            </a:r>
          </a:p>
          <a:p>
            <a:pPr lvl="1"/>
            <a:r>
              <a:rPr lang="hu-HU" dirty="0" smtClean="0"/>
              <a:t>TOP1 score (average of ranking error + regularization over score values)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églalap 123"/>
              <p:cNvSpPr>
                <a:spLocks noChangeAspect="1"/>
              </p:cNvSpPr>
              <p:nvPr/>
            </p:nvSpPr>
            <p:spPr>
              <a:xfrm>
                <a:off x="5374927" y="1594100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4" name="Téglalap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927" y="1594101"/>
                <a:ext cx="259200" cy="259200"/>
              </a:xfrm>
              <a:prstGeom prst="rect">
                <a:avLst/>
              </a:prstGeom>
              <a:blipFill rotWithShape="1">
                <a:blip r:embed="rId2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églalap 124"/>
              <p:cNvSpPr>
                <a:spLocks noChangeAspect="1"/>
              </p:cNvSpPr>
              <p:nvPr/>
            </p:nvSpPr>
            <p:spPr>
              <a:xfrm>
                <a:off x="5634127" y="1594100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5" name="Téglalap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127" y="1594101"/>
                <a:ext cx="259200" cy="259200"/>
              </a:xfrm>
              <a:prstGeom prst="rect">
                <a:avLst/>
              </a:prstGeom>
              <a:blipFill rotWithShape="1">
                <a:blip r:embed="rId3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églalap 125"/>
              <p:cNvSpPr>
                <a:spLocks noChangeAspect="1"/>
              </p:cNvSpPr>
              <p:nvPr/>
            </p:nvSpPr>
            <p:spPr>
              <a:xfrm>
                <a:off x="5893327" y="1594100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6" name="Téglalap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327" y="1594101"/>
                <a:ext cx="259200" cy="259200"/>
              </a:xfrm>
              <a:prstGeom prst="rect">
                <a:avLst/>
              </a:prstGeom>
              <a:blipFill rotWithShape="1">
                <a:blip r:embed="rId4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églalap 126"/>
              <p:cNvSpPr>
                <a:spLocks noChangeAspect="1"/>
              </p:cNvSpPr>
              <p:nvPr/>
            </p:nvSpPr>
            <p:spPr>
              <a:xfrm>
                <a:off x="6153937" y="1594100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7" name="Téglalap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937" y="1594101"/>
                <a:ext cx="259200" cy="259200"/>
              </a:xfrm>
              <a:prstGeom prst="rect">
                <a:avLst/>
              </a:prstGeom>
              <a:blipFill rotWithShape="1">
                <a:blip r:embed="rId5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églalap 127"/>
              <p:cNvSpPr>
                <a:spLocks noChangeAspect="1"/>
              </p:cNvSpPr>
              <p:nvPr/>
            </p:nvSpPr>
            <p:spPr>
              <a:xfrm>
                <a:off x="5374927" y="1853302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8" name="Téglalap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927" y="1853301"/>
                <a:ext cx="259200" cy="259200"/>
              </a:xfrm>
              <a:prstGeom prst="rect">
                <a:avLst/>
              </a:prstGeom>
              <a:blipFill rotWithShape="1">
                <a:blip r:embed="rId6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églalap 128"/>
              <p:cNvSpPr>
                <a:spLocks noChangeAspect="1"/>
              </p:cNvSpPr>
              <p:nvPr/>
            </p:nvSpPr>
            <p:spPr>
              <a:xfrm>
                <a:off x="5634127" y="1853302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9" name="Téglalap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127" y="1853301"/>
                <a:ext cx="259200" cy="259200"/>
              </a:xfrm>
              <a:prstGeom prst="rect">
                <a:avLst/>
              </a:prstGeom>
              <a:blipFill rotWithShape="1">
                <a:blip r:embed="rId7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églalap 129"/>
              <p:cNvSpPr>
                <a:spLocks noChangeAspect="1"/>
              </p:cNvSpPr>
              <p:nvPr/>
            </p:nvSpPr>
            <p:spPr>
              <a:xfrm>
                <a:off x="5893327" y="1853302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0" name="Téglalap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327" y="1853301"/>
                <a:ext cx="259200" cy="259200"/>
              </a:xfrm>
              <a:prstGeom prst="rect">
                <a:avLst/>
              </a:prstGeom>
              <a:blipFill rotWithShape="1">
                <a:blip r:embed="rId8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églalap 130"/>
              <p:cNvSpPr>
                <a:spLocks noChangeAspect="1"/>
              </p:cNvSpPr>
              <p:nvPr/>
            </p:nvSpPr>
            <p:spPr>
              <a:xfrm>
                <a:off x="5374927" y="2112502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3,1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1" name="Téglalap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927" y="2112501"/>
                <a:ext cx="259200" cy="259200"/>
              </a:xfrm>
              <a:prstGeom prst="rect">
                <a:avLst/>
              </a:prstGeom>
              <a:blipFill rotWithShape="1">
                <a:blip r:embed="rId9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églalap 131"/>
              <p:cNvSpPr>
                <a:spLocks noChangeAspect="1"/>
              </p:cNvSpPr>
              <p:nvPr/>
            </p:nvSpPr>
            <p:spPr>
              <a:xfrm>
                <a:off x="5634127" y="2112502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2" name="Téglalap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127" y="2112501"/>
                <a:ext cx="259200" cy="259200"/>
              </a:xfrm>
              <a:prstGeom prst="rect">
                <a:avLst/>
              </a:prstGeom>
              <a:blipFill rotWithShape="1">
                <a:blip r:embed="rId10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églalap 132"/>
              <p:cNvSpPr>
                <a:spLocks noChangeAspect="1"/>
              </p:cNvSpPr>
              <p:nvPr/>
            </p:nvSpPr>
            <p:spPr>
              <a:xfrm>
                <a:off x="5893327" y="2112502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3,3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3" name="Téglalap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327" y="2112501"/>
                <a:ext cx="259200" cy="259200"/>
              </a:xfrm>
              <a:prstGeom prst="rect">
                <a:avLst/>
              </a:prstGeom>
              <a:blipFill rotWithShape="1">
                <a:blip r:embed="rId11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églalap 133"/>
              <p:cNvSpPr>
                <a:spLocks noChangeAspect="1"/>
              </p:cNvSpPr>
              <p:nvPr/>
            </p:nvSpPr>
            <p:spPr>
              <a:xfrm>
                <a:off x="6153937" y="2112502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4" name="Téglalap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937" y="2112501"/>
                <a:ext cx="259200" cy="259200"/>
              </a:xfrm>
              <a:prstGeom prst="rect">
                <a:avLst/>
              </a:prstGeom>
              <a:blipFill rotWithShape="1">
                <a:blip r:embed="rId12"/>
                <a:stretch>
                  <a:fillRect l="-1590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églalap 134"/>
              <p:cNvSpPr>
                <a:spLocks noChangeAspect="1"/>
              </p:cNvSpPr>
              <p:nvPr/>
            </p:nvSpPr>
            <p:spPr>
              <a:xfrm>
                <a:off x="6413137" y="2112502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3,5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5" name="Téglalap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137" y="2112501"/>
                <a:ext cx="259200" cy="259200"/>
              </a:xfrm>
              <a:prstGeom prst="rect">
                <a:avLst/>
              </a:prstGeom>
              <a:blipFill rotWithShape="1">
                <a:blip r:embed="rId13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églalap 135"/>
              <p:cNvSpPr>
                <a:spLocks noChangeAspect="1"/>
              </p:cNvSpPr>
              <p:nvPr/>
            </p:nvSpPr>
            <p:spPr>
              <a:xfrm>
                <a:off x="6672337" y="2112502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3,6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6" name="Téglalap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337" y="2112501"/>
                <a:ext cx="259200" cy="259200"/>
              </a:xfrm>
              <a:prstGeom prst="rect">
                <a:avLst/>
              </a:prstGeom>
              <a:blipFill rotWithShape="1">
                <a:blip r:embed="rId14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églalap 139"/>
              <p:cNvSpPr>
                <a:spLocks noChangeAspect="1"/>
              </p:cNvSpPr>
              <p:nvPr/>
            </p:nvSpPr>
            <p:spPr>
              <a:xfrm>
                <a:off x="5374927" y="2371702"/>
                <a:ext cx="259200" cy="259200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4,1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7" name="Téglalap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927" y="2371701"/>
                <a:ext cx="259200" cy="259200"/>
              </a:xfrm>
              <a:prstGeom prst="rect">
                <a:avLst/>
              </a:prstGeom>
              <a:blipFill rotWithShape="1">
                <a:blip r:embed="rId15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églalap 142"/>
              <p:cNvSpPr>
                <a:spLocks noChangeAspect="1"/>
              </p:cNvSpPr>
              <p:nvPr/>
            </p:nvSpPr>
            <p:spPr>
              <a:xfrm>
                <a:off x="5634127" y="2371702"/>
                <a:ext cx="259200" cy="259200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4,2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8" name="Téglalap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127" y="2371701"/>
                <a:ext cx="259200" cy="259200"/>
              </a:xfrm>
              <a:prstGeom prst="rect">
                <a:avLst/>
              </a:prstGeom>
              <a:blipFill rotWithShape="1">
                <a:blip r:embed="rId16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églalap 145"/>
              <p:cNvSpPr>
                <a:spLocks noChangeAspect="1"/>
              </p:cNvSpPr>
              <p:nvPr/>
            </p:nvSpPr>
            <p:spPr>
              <a:xfrm>
                <a:off x="5374927" y="2630901"/>
                <a:ext cx="259200" cy="259200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5,1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19" name="Téglalap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927" y="2630901"/>
                <a:ext cx="259200" cy="259200"/>
              </a:xfrm>
              <a:prstGeom prst="rect">
                <a:avLst/>
              </a:prstGeom>
              <a:blipFill rotWithShape="1">
                <a:blip r:embed="rId17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églalap 147"/>
              <p:cNvSpPr>
                <a:spLocks noChangeAspect="1"/>
              </p:cNvSpPr>
              <p:nvPr/>
            </p:nvSpPr>
            <p:spPr>
              <a:xfrm>
                <a:off x="5634127" y="2630901"/>
                <a:ext cx="259200" cy="259200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5,2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20" name="Téglalap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127" y="2630901"/>
                <a:ext cx="259200" cy="259200"/>
              </a:xfrm>
              <a:prstGeom prst="rect">
                <a:avLst/>
              </a:prstGeom>
              <a:blipFill rotWithShape="1">
                <a:blip r:embed="rId18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églalap 148"/>
              <p:cNvSpPr>
                <a:spLocks noChangeAspect="1"/>
              </p:cNvSpPr>
              <p:nvPr/>
            </p:nvSpPr>
            <p:spPr>
              <a:xfrm>
                <a:off x="5893327" y="2630901"/>
                <a:ext cx="259200" cy="259200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5,3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21" name="Téglalap 1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327" y="2630901"/>
                <a:ext cx="259200" cy="259200"/>
              </a:xfrm>
              <a:prstGeom prst="rect">
                <a:avLst/>
              </a:prstGeom>
              <a:blipFill rotWithShape="1">
                <a:blip r:embed="rId19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zövegdoboz 158"/>
          <p:cNvSpPr txBox="1">
            <a:spLocks noChangeAspect="1"/>
          </p:cNvSpPr>
          <p:nvPr/>
        </p:nvSpPr>
        <p:spPr>
          <a:xfrm>
            <a:off x="4701600" y="1572582"/>
            <a:ext cx="674737" cy="13655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l"/>
            <a:r>
              <a:rPr lang="hu-HU" sz="900" dirty="0"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Session1</a:t>
            </a:r>
          </a:p>
          <a:p>
            <a:pPr algn="l"/>
            <a:endParaRPr lang="hu-HU" sz="900" dirty="0">
              <a:latin typeface="Exo 2 Light" panose="00000400000000000000" pitchFamily="2" charset="-18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hu-HU" sz="900" dirty="0"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Session2</a:t>
            </a:r>
          </a:p>
          <a:p>
            <a:pPr algn="l"/>
            <a:endParaRPr lang="hu-HU" sz="900" dirty="0">
              <a:latin typeface="Exo 2 Light" panose="00000400000000000000" pitchFamily="2" charset="-18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hu-HU" sz="900" dirty="0"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Session3</a:t>
            </a:r>
          </a:p>
          <a:p>
            <a:pPr algn="l"/>
            <a:endParaRPr lang="hu-HU" sz="900" dirty="0">
              <a:latin typeface="Exo 2 Light" panose="00000400000000000000" pitchFamily="2" charset="-18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hu-HU" sz="900" dirty="0"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Session4</a:t>
            </a:r>
          </a:p>
          <a:p>
            <a:pPr algn="l"/>
            <a:endParaRPr lang="hu-HU" sz="900" dirty="0">
              <a:latin typeface="Exo 2 Light" panose="00000400000000000000" pitchFamily="2" charset="-18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hu-HU" sz="900" dirty="0">
                <a:latin typeface="Exo 2 Light" panose="00000400000000000000" pitchFamily="2" charset="-18"/>
                <a:ea typeface="Verdana" panose="020B0604030504040204" pitchFamily="34" charset="0"/>
                <a:cs typeface="Verdana" panose="020B0604030504040204" pitchFamily="34" charset="0"/>
              </a:rPr>
              <a:t>Session5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églalap 191"/>
              <p:cNvSpPr>
                <a:spLocks noChangeAspect="1"/>
              </p:cNvSpPr>
              <p:nvPr/>
            </p:nvSpPr>
            <p:spPr>
              <a:xfrm>
                <a:off x="7535888" y="1295670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23" name="Téglalap 1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888" y="1295669"/>
                <a:ext cx="259200" cy="259200"/>
              </a:xfrm>
              <a:prstGeom prst="rect">
                <a:avLst/>
              </a:prstGeom>
              <a:blipFill rotWithShape="1">
                <a:blip r:embed="rId20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églalap 193"/>
              <p:cNvSpPr>
                <a:spLocks noChangeAspect="1"/>
              </p:cNvSpPr>
              <p:nvPr/>
            </p:nvSpPr>
            <p:spPr>
              <a:xfrm>
                <a:off x="7795088" y="1295670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24" name="Téglalap 1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088" y="1295669"/>
                <a:ext cx="259200" cy="259200"/>
              </a:xfrm>
              <a:prstGeom prst="rect">
                <a:avLst/>
              </a:prstGeom>
              <a:blipFill rotWithShape="1">
                <a:blip r:embed="rId21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églalap 194"/>
              <p:cNvSpPr>
                <a:spLocks noChangeAspect="1"/>
              </p:cNvSpPr>
              <p:nvPr/>
            </p:nvSpPr>
            <p:spPr>
              <a:xfrm>
                <a:off x="8047088" y="1295670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25" name="Téglalap 1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088" y="1295669"/>
                <a:ext cx="259200" cy="259200"/>
              </a:xfrm>
              <a:prstGeom prst="rect">
                <a:avLst/>
              </a:prstGeom>
              <a:blipFill rotWithShape="1">
                <a:blip r:embed="rId22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églalap 201"/>
              <p:cNvSpPr>
                <a:spLocks noChangeAspect="1"/>
              </p:cNvSpPr>
              <p:nvPr/>
            </p:nvSpPr>
            <p:spPr>
              <a:xfrm>
                <a:off x="7535888" y="1554869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26" name="Téglalap 2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888" y="1554869"/>
                <a:ext cx="259200" cy="259200"/>
              </a:xfrm>
              <a:prstGeom prst="rect">
                <a:avLst/>
              </a:prstGeom>
              <a:blipFill rotWithShape="1">
                <a:blip r:embed="rId23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églalap 203"/>
              <p:cNvSpPr>
                <a:spLocks noChangeAspect="1"/>
              </p:cNvSpPr>
              <p:nvPr/>
            </p:nvSpPr>
            <p:spPr>
              <a:xfrm>
                <a:off x="7795088" y="1554869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27" name="Téglalap 2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088" y="1554869"/>
                <a:ext cx="259200" cy="259200"/>
              </a:xfrm>
              <a:prstGeom prst="rect">
                <a:avLst/>
              </a:prstGeom>
              <a:blipFill rotWithShape="1">
                <a:blip r:embed="rId24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églalap 204"/>
              <p:cNvSpPr>
                <a:spLocks noChangeAspect="1"/>
              </p:cNvSpPr>
              <p:nvPr/>
            </p:nvSpPr>
            <p:spPr>
              <a:xfrm>
                <a:off x="7535888" y="1814069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3,1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28" name="Téglalap 2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888" y="1814069"/>
                <a:ext cx="259200" cy="259200"/>
              </a:xfrm>
              <a:prstGeom prst="rect">
                <a:avLst/>
              </a:prstGeom>
              <a:blipFill rotWithShape="1">
                <a:blip r:embed="rId25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églalap 206"/>
              <p:cNvSpPr>
                <a:spLocks noChangeAspect="1"/>
              </p:cNvSpPr>
              <p:nvPr/>
            </p:nvSpPr>
            <p:spPr>
              <a:xfrm>
                <a:off x="7795088" y="1814069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29" name="Téglalap 2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088" y="1814069"/>
                <a:ext cx="259200" cy="259200"/>
              </a:xfrm>
              <a:prstGeom prst="rect">
                <a:avLst/>
              </a:prstGeom>
              <a:blipFill rotWithShape="1">
                <a:blip r:embed="rId26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églalap 207"/>
              <p:cNvSpPr>
                <a:spLocks noChangeAspect="1"/>
              </p:cNvSpPr>
              <p:nvPr/>
            </p:nvSpPr>
            <p:spPr>
              <a:xfrm>
                <a:off x="8047088" y="1814069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3,3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30" name="Téglalap 2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088" y="1814069"/>
                <a:ext cx="259200" cy="259200"/>
              </a:xfrm>
              <a:prstGeom prst="rect">
                <a:avLst/>
              </a:prstGeom>
              <a:blipFill rotWithShape="1">
                <a:blip r:embed="rId27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églalap 208"/>
              <p:cNvSpPr>
                <a:spLocks noChangeAspect="1"/>
              </p:cNvSpPr>
              <p:nvPr/>
            </p:nvSpPr>
            <p:spPr>
              <a:xfrm>
                <a:off x="8306288" y="1814069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31" name="Téglalap 2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6288" y="1814069"/>
                <a:ext cx="259200" cy="259200"/>
              </a:xfrm>
              <a:prstGeom prst="rect">
                <a:avLst/>
              </a:prstGeom>
              <a:blipFill rotWithShape="1">
                <a:blip r:embed="rId28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églalap 209"/>
              <p:cNvSpPr>
                <a:spLocks noChangeAspect="1"/>
              </p:cNvSpPr>
              <p:nvPr/>
            </p:nvSpPr>
            <p:spPr>
              <a:xfrm>
                <a:off x="8565488" y="1814069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3,5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32" name="Téglalap 2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488" y="1814069"/>
                <a:ext cx="259200" cy="259200"/>
              </a:xfrm>
              <a:prstGeom prst="rect">
                <a:avLst/>
              </a:prstGeom>
              <a:blipFill rotWithShape="1">
                <a:blip r:embed="rId13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églalap 210"/>
              <p:cNvSpPr>
                <a:spLocks noChangeAspect="1"/>
              </p:cNvSpPr>
              <p:nvPr/>
            </p:nvSpPr>
            <p:spPr>
              <a:xfrm>
                <a:off x="8047088" y="1554869"/>
                <a:ext cx="259200" cy="259200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4,1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33" name="Téglalap 2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088" y="1554869"/>
                <a:ext cx="259200" cy="259200"/>
              </a:xfrm>
              <a:prstGeom prst="rect">
                <a:avLst/>
              </a:prstGeom>
              <a:blipFill rotWithShape="1">
                <a:blip r:embed="rId29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églalap 211"/>
              <p:cNvSpPr>
                <a:spLocks noChangeAspect="1"/>
              </p:cNvSpPr>
              <p:nvPr/>
            </p:nvSpPr>
            <p:spPr>
              <a:xfrm>
                <a:off x="8306288" y="1295670"/>
                <a:ext cx="259200" cy="259200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5,1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34" name="Téglalap 2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6288" y="1295669"/>
                <a:ext cx="259200" cy="259200"/>
              </a:xfrm>
              <a:prstGeom prst="rect">
                <a:avLst/>
              </a:prstGeom>
              <a:blipFill rotWithShape="1">
                <a:blip r:embed="rId17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églalap 213"/>
              <p:cNvSpPr>
                <a:spLocks noChangeAspect="1"/>
              </p:cNvSpPr>
              <p:nvPr/>
            </p:nvSpPr>
            <p:spPr>
              <a:xfrm>
                <a:off x="8565488" y="1295670"/>
                <a:ext cx="259200" cy="259200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5,2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35" name="Téglalap 2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488" y="1295669"/>
                <a:ext cx="259200" cy="259200"/>
              </a:xfrm>
              <a:prstGeom prst="rect">
                <a:avLst/>
              </a:prstGeom>
              <a:blipFill rotWithShape="1">
                <a:blip r:embed="rId18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églalap 237"/>
          <p:cNvSpPr>
            <a:spLocks noChangeAspect="1"/>
          </p:cNvSpPr>
          <p:nvPr/>
        </p:nvSpPr>
        <p:spPr>
          <a:xfrm>
            <a:off x="7535889" y="1295670"/>
            <a:ext cx="774639" cy="259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hu-HU" sz="12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37" name="Téglalap 238"/>
          <p:cNvSpPr>
            <a:spLocks noChangeAspect="1"/>
          </p:cNvSpPr>
          <p:nvPr/>
        </p:nvSpPr>
        <p:spPr>
          <a:xfrm>
            <a:off x="7535889" y="1554869"/>
            <a:ext cx="515439" cy="259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hu-HU" sz="12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38" name="Téglalap 239"/>
          <p:cNvSpPr>
            <a:spLocks noChangeAspect="1"/>
          </p:cNvSpPr>
          <p:nvPr/>
        </p:nvSpPr>
        <p:spPr>
          <a:xfrm>
            <a:off x="8306288" y="1295670"/>
            <a:ext cx="518400" cy="259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hu-HU" sz="12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39" name="Téglalap 240"/>
          <p:cNvSpPr>
            <a:spLocks noChangeAspect="1"/>
          </p:cNvSpPr>
          <p:nvPr/>
        </p:nvSpPr>
        <p:spPr>
          <a:xfrm>
            <a:off x="8047088" y="1554869"/>
            <a:ext cx="259200" cy="259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hu-HU" sz="12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40" name="Téglalap 241"/>
          <p:cNvSpPr>
            <a:spLocks noChangeAspect="1"/>
          </p:cNvSpPr>
          <p:nvPr/>
        </p:nvSpPr>
        <p:spPr>
          <a:xfrm>
            <a:off x="7535888" y="1814069"/>
            <a:ext cx="1294520" cy="259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hu-HU" sz="12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41" name="Ellipszis 247"/>
          <p:cNvSpPr>
            <a:spLocks noChangeAspect="1"/>
          </p:cNvSpPr>
          <p:nvPr/>
        </p:nvSpPr>
        <p:spPr>
          <a:xfrm>
            <a:off x="7535888" y="1166012"/>
            <a:ext cx="259200" cy="103691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hu-HU" sz="1200">
              <a:latin typeface="Exo 2 Light" panose="00000400000000000000" pitchFamily="2" charset="-18"/>
            </a:endParaRPr>
          </a:p>
        </p:txBody>
      </p:sp>
      <p:sp>
        <p:nvSpPr>
          <p:cNvPr id="42" name="Ellipszis 248"/>
          <p:cNvSpPr>
            <a:spLocks noChangeAspect="1"/>
          </p:cNvSpPr>
          <p:nvPr/>
        </p:nvSpPr>
        <p:spPr>
          <a:xfrm>
            <a:off x="8047088" y="1166012"/>
            <a:ext cx="259200" cy="103691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hu-HU" sz="1200">
              <a:latin typeface="Exo 2 Light" panose="00000400000000000000" pitchFamily="2" charset="-18"/>
            </a:endParaRPr>
          </a:p>
        </p:txBody>
      </p:sp>
      <p:sp>
        <p:nvSpPr>
          <p:cNvPr id="43" name="Ellipszis 249"/>
          <p:cNvSpPr>
            <a:spLocks noChangeAspect="1"/>
          </p:cNvSpPr>
          <p:nvPr/>
        </p:nvSpPr>
        <p:spPr>
          <a:xfrm>
            <a:off x="7795088" y="1166012"/>
            <a:ext cx="259200" cy="103691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hu-HU" sz="1200">
              <a:latin typeface="Exo 2 Light" panose="00000400000000000000" pitchFamily="2" charset="-18"/>
            </a:endParaRPr>
          </a:p>
        </p:txBody>
      </p:sp>
      <p:sp>
        <p:nvSpPr>
          <p:cNvPr id="44" name="Szövegdoboz 253"/>
          <p:cNvSpPr txBox="1">
            <a:spLocks noChangeAspect="1"/>
          </p:cNvSpPr>
          <p:nvPr/>
        </p:nvSpPr>
        <p:spPr>
          <a:xfrm>
            <a:off x="7005535" y="1538582"/>
            <a:ext cx="516488" cy="26161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hu-HU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Input</a:t>
            </a:r>
            <a:endParaRPr lang="hu-HU" sz="1100" dirty="0">
              <a:solidFill>
                <a:schemeClr val="tx1">
                  <a:lumMod val="65000"/>
                  <a:lumOff val="35000"/>
                </a:schemeClr>
              </a:solidFill>
              <a:latin typeface="Exo 2 Light" panose="00000400000000000000" pitchFamily="2" charset="-18"/>
            </a:endParaRPr>
          </a:p>
        </p:txBody>
      </p:sp>
      <p:sp>
        <p:nvSpPr>
          <p:cNvPr id="45" name="Szövegdoboz 254"/>
          <p:cNvSpPr txBox="1">
            <a:spLocks noChangeAspect="1"/>
          </p:cNvSpPr>
          <p:nvPr/>
        </p:nvSpPr>
        <p:spPr>
          <a:xfrm>
            <a:off x="6833452" y="2511689"/>
            <a:ext cx="702436" cy="430887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l"/>
            <a:r>
              <a:rPr lang="hu-HU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Desired </a:t>
            </a:r>
          </a:p>
          <a:p>
            <a:pPr algn="l"/>
            <a:r>
              <a:rPr lang="hu-HU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xo 2 Light" panose="00000400000000000000" pitchFamily="2" charset="-18"/>
              </a:rPr>
              <a:t>output</a:t>
            </a:r>
          </a:p>
        </p:txBody>
      </p:sp>
      <p:sp>
        <p:nvSpPr>
          <p:cNvPr id="46" name="Szövegdoboz 267"/>
          <p:cNvSpPr txBox="1">
            <a:spLocks noChangeAspect="1"/>
          </p:cNvSpPr>
          <p:nvPr/>
        </p:nvSpPr>
        <p:spPr>
          <a:xfrm>
            <a:off x="8291056" y="1537070"/>
            <a:ext cx="311304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r>
              <a:rPr lang="hu-HU" sz="1200" dirty="0">
                <a:latin typeface="Exo 2 Light" panose="00000400000000000000" pitchFamily="2" charset="-18"/>
              </a:rPr>
              <a:t>…</a:t>
            </a:r>
          </a:p>
        </p:txBody>
      </p:sp>
      <p:sp>
        <p:nvSpPr>
          <p:cNvPr id="47" name="Jobbra nyíl 269"/>
          <p:cNvSpPr>
            <a:spLocks noChangeAspect="1"/>
          </p:cNvSpPr>
          <p:nvPr/>
        </p:nvSpPr>
        <p:spPr>
          <a:xfrm>
            <a:off x="6988946" y="2177196"/>
            <a:ext cx="454331" cy="12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hu-HU" sz="1200">
              <a:latin typeface="Exo 2 Light" panose="00000400000000000000" pitchFamily="2" charset="-1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églalap 191"/>
              <p:cNvSpPr>
                <a:spLocks noChangeAspect="1"/>
              </p:cNvSpPr>
              <p:nvPr/>
            </p:nvSpPr>
            <p:spPr>
              <a:xfrm>
                <a:off x="7545802" y="2332112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48" name="Téglalap 1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802" y="2332112"/>
                <a:ext cx="259200" cy="259200"/>
              </a:xfrm>
              <a:prstGeom prst="rect">
                <a:avLst/>
              </a:prstGeom>
              <a:blipFill rotWithShape="1">
                <a:blip r:embed="rId21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églalap 193"/>
              <p:cNvSpPr>
                <a:spLocks noChangeAspect="1"/>
              </p:cNvSpPr>
              <p:nvPr/>
            </p:nvSpPr>
            <p:spPr>
              <a:xfrm>
                <a:off x="7805002" y="2332112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49" name="Téglalap 1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002" y="2332112"/>
                <a:ext cx="259200" cy="259200"/>
              </a:xfrm>
              <a:prstGeom prst="rect">
                <a:avLst/>
              </a:prstGeom>
              <a:blipFill rotWithShape="1">
                <a:blip r:embed="rId30"/>
                <a:stretch>
                  <a:fillRect l="-11111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églalap 194"/>
              <p:cNvSpPr>
                <a:spLocks noChangeAspect="1"/>
              </p:cNvSpPr>
              <p:nvPr/>
            </p:nvSpPr>
            <p:spPr>
              <a:xfrm>
                <a:off x="8057002" y="2332112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50" name="Téglalap 1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002" y="2332112"/>
                <a:ext cx="259200" cy="259200"/>
              </a:xfrm>
              <a:prstGeom prst="rect">
                <a:avLst/>
              </a:prstGeom>
              <a:blipFill rotWithShape="1">
                <a:blip r:embed="rId31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églalap 201"/>
              <p:cNvSpPr>
                <a:spLocks noChangeAspect="1"/>
              </p:cNvSpPr>
              <p:nvPr/>
            </p:nvSpPr>
            <p:spPr>
              <a:xfrm>
                <a:off x="7545802" y="2591312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51" name="Téglalap 2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802" y="2591312"/>
                <a:ext cx="259200" cy="259200"/>
              </a:xfrm>
              <a:prstGeom prst="rect">
                <a:avLst/>
              </a:prstGeom>
              <a:blipFill rotWithShape="1">
                <a:blip r:embed="rId24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églalap 203"/>
              <p:cNvSpPr>
                <a:spLocks noChangeAspect="1"/>
              </p:cNvSpPr>
              <p:nvPr/>
            </p:nvSpPr>
            <p:spPr>
              <a:xfrm>
                <a:off x="7805002" y="2591312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52" name="Téglalap 2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002" y="2591312"/>
                <a:ext cx="259200" cy="259200"/>
              </a:xfrm>
              <a:prstGeom prst="rect">
                <a:avLst/>
              </a:prstGeom>
              <a:blipFill rotWithShape="1">
                <a:blip r:embed="rId32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églalap 204"/>
              <p:cNvSpPr>
                <a:spLocks noChangeAspect="1"/>
              </p:cNvSpPr>
              <p:nvPr/>
            </p:nvSpPr>
            <p:spPr>
              <a:xfrm>
                <a:off x="7545802" y="2850512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53" name="Téglalap 2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802" y="2850512"/>
                <a:ext cx="259200" cy="259200"/>
              </a:xfrm>
              <a:prstGeom prst="rect">
                <a:avLst/>
              </a:prstGeom>
              <a:blipFill rotWithShape="1">
                <a:blip r:embed="rId26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églalap 206"/>
              <p:cNvSpPr>
                <a:spLocks noChangeAspect="1"/>
              </p:cNvSpPr>
              <p:nvPr/>
            </p:nvSpPr>
            <p:spPr>
              <a:xfrm>
                <a:off x="7805002" y="2850512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3,3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54" name="Téglalap 2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002" y="2850512"/>
                <a:ext cx="259200" cy="259200"/>
              </a:xfrm>
              <a:prstGeom prst="rect">
                <a:avLst/>
              </a:prstGeom>
              <a:blipFill rotWithShape="1">
                <a:blip r:embed="rId27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églalap 207"/>
              <p:cNvSpPr>
                <a:spLocks noChangeAspect="1"/>
              </p:cNvSpPr>
              <p:nvPr/>
            </p:nvSpPr>
            <p:spPr>
              <a:xfrm>
                <a:off x="8057002" y="2850512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55" name="Téglalap 2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002" y="2850512"/>
                <a:ext cx="259200" cy="259200"/>
              </a:xfrm>
              <a:prstGeom prst="rect">
                <a:avLst/>
              </a:prstGeom>
              <a:blipFill rotWithShape="1">
                <a:blip r:embed="rId28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églalap 208"/>
              <p:cNvSpPr>
                <a:spLocks noChangeAspect="1"/>
              </p:cNvSpPr>
              <p:nvPr/>
            </p:nvSpPr>
            <p:spPr>
              <a:xfrm>
                <a:off x="8316202" y="2850512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3,5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56" name="Téglalap 2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202" y="2850512"/>
                <a:ext cx="259200" cy="259200"/>
              </a:xfrm>
              <a:prstGeom prst="rect">
                <a:avLst/>
              </a:prstGeom>
              <a:blipFill rotWithShape="1">
                <a:blip r:embed="rId13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églalap 209"/>
              <p:cNvSpPr>
                <a:spLocks noChangeAspect="1"/>
              </p:cNvSpPr>
              <p:nvPr/>
            </p:nvSpPr>
            <p:spPr>
              <a:xfrm>
                <a:off x="8575402" y="2850512"/>
                <a:ext cx="259200" cy="2592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3,6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57" name="Téglalap 2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402" y="2850512"/>
                <a:ext cx="259200" cy="259200"/>
              </a:xfrm>
              <a:prstGeom prst="rect">
                <a:avLst/>
              </a:prstGeom>
              <a:blipFill rotWithShape="1">
                <a:blip r:embed="rId14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églalap 210"/>
              <p:cNvSpPr>
                <a:spLocks noChangeAspect="1"/>
              </p:cNvSpPr>
              <p:nvPr/>
            </p:nvSpPr>
            <p:spPr>
              <a:xfrm>
                <a:off x="8057002" y="2591312"/>
                <a:ext cx="259200" cy="259200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4,2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58" name="Téglalap 2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002" y="2591312"/>
                <a:ext cx="259200" cy="259200"/>
              </a:xfrm>
              <a:prstGeom prst="rect">
                <a:avLst/>
              </a:prstGeom>
              <a:blipFill rotWithShape="1">
                <a:blip r:embed="rId33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églalap 211"/>
              <p:cNvSpPr>
                <a:spLocks noChangeAspect="1"/>
              </p:cNvSpPr>
              <p:nvPr/>
            </p:nvSpPr>
            <p:spPr>
              <a:xfrm>
                <a:off x="8316202" y="2332112"/>
                <a:ext cx="259200" cy="259200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5,2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59" name="Téglalap 2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202" y="2332112"/>
                <a:ext cx="259200" cy="259200"/>
              </a:xfrm>
              <a:prstGeom prst="rect">
                <a:avLst/>
              </a:prstGeom>
              <a:blipFill rotWithShape="1">
                <a:blip r:embed="rId18"/>
                <a:stretch>
                  <a:fillRect l="-13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églalap 213"/>
              <p:cNvSpPr>
                <a:spLocks noChangeAspect="1"/>
              </p:cNvSpPr>
              <p:nvPr/>
            </p:nvSpPr>
            <p:spPr>
              <a:xfrm>
                <a:off x="8575402" y="2332112"/>
                <a:ext cx="259200" cy="259200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5,3</m:t>
                          </m:r>
                        </m:sub>
                      </m:sSub>
                    </m:oMath>
                  </m:oMathPara>
                </a14:m>
                <a:endParaRPr lang="hu-HU" sz="12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60" name="Téglalap 2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402" y="2332112"/>
                <a:ext cx="259200" cy="259200"/>
              </a:xfrm>
              <a:prstGeom prst="rect">
                <a:avLst/>
              </a:prstGeom>
              <a:blipFill rotWithShape="1">
                <a:blip r:embed="rId19"/>
                <a:stretch>
                  <a:fillRect l="-1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églalap 237"/>
          <p:cNvSpPr>
            <a:spLocks noChangeAspect="1"/>
          </p:cNvSpPr>
          <p:nvPr/>
        </p:nvSpPr>
        <p:spPr>
          <a:xfrm>
            <a:off x="7545802" y="2332112"/>
            <a:ext cx="774639" cy="259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hu-HU" sz="12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62" name="Téglalap 238"/>
          <p:cNvSpPr>
            <a:spLocks noChangeAspect="1"/>
          </p:cNvSpPr>
          <p:nvPr/>
        </p:nvSpPr>
        <p:spPr>
          <a:xfrm>
            <a:off x="7545802" y="2591312"/>
            <a:ext cx="515439" cy="259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hu-HU" sz="12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63" name="Téglalap 239"/>
          <p:cNvSpPr>
            <a:spLocks noChangeAspect="1"/>
          </p:cNvSpPr>
          <p:nvPr/>
        </p:nvSpPr>
        <p:spPr>
          <a:xfrm>
            <a:off x="8316202" y="2332112"/>
            <a:ext cx="518400" cy="259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hu-HU" sz="12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64" name="Téglalap 240"/>
          <p:cNvSpPr>
            <a:spLocks noChangeAspect="1"/>
          </p:cNvSpPr>
          <p:nvPr/>
        </p:nvSpPr>
        <p:spPr>
          <a:xfrm>
            <a:off x="8057002" y="2591312"/>
            <a:ext cx="259200" cy="259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hu-HU" sz="12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65" name="Téglalap 241"/>
          <p:cNvSpPr>
            <a:spLocks noChangeAspect="1"/>
          </p:cNvSpPr>
          <p:nvPr/>
        </p:nvSpPr>
        <p:spPr>
          <a:xfrm>
            <a:off x="7545802" y="2850512"/>
            <a:ext cx="1294520" cy="259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hu-HU" sz="1200" dirty="0">
              <a:solidFill>
                <a:schemeClr val="tx1"/>
              </a:solidFill>
              <a:latin typeface="Exo 2 Light" panose="00000400000000000000" pitchFamily="2" charset="-18"/>
            </a:endParaRPr>
          </a:p>
        </p:txBody>
      </p:sp>
      <p:sp>
        <p:nvSpPr>
          <p:cNvPr id="66" name="Ellipszis 247"/>
          <p:cNvSpPr>
            <a:spLocks noChangeAspect="1"/>
          </p:cNvSpPr>
          <p:nvPr/>
        </p:nvSpPr>
        <p:spPr>
          <a:xfrm>
            <a:off x="7545802" y="2202455"/>
            <a:ext cx="259200" cy="103691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hu-HU" sz="1200">
              <a:latin typeface="Exo 2 Light" panose="00000400000000000000" pitchFamily="2" charset="-18"/>
            </a:endParaRPr>
          </a:p>
        </p:txBody>
      </p:sp>
      <p:sp>
        <p:nvSpPr>
          <p:cNvPr id="67" name="Ellipszis 248"/>
          <p:cNvSpPr>
            <a:spLocks noChangeAspect="1"/>
          </p:cNvSpPr>
          <p:nvPr/>
        </p:nvSpPr>
        <p:spPr>
          <a:xfrm>
            <a:off x="8057002" y="2202455"/>
            <a:ext cx="259200" cy="103691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hu-HU" sz="1200">
              <a:latin typeface="Exo 2 Light" panose="00000400000000000000" pitchFamily="2" charset="-18"/>
            </a:endParaRPr>
          </a:p>
        </p:txBody>
      </p:sp>
      <p:sp>
        <p:nvSpPr>
          <p:cNvPr id="68" name="Ellipszis 249"/>
          <p:cNvSpPr>
            <a:spLocks noChangeAspect="1"/>
          </p:cNvSpPr>
          <p:nvPr/>
        </p:nvSpPr>
        <p:spPr>
          <a:xfrm>
            <a:off x="7805002" y="2202455"/>
            <a:ext cx="259200" cy="103691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hu-HU" sz="1200">
              <a:latin typeface="Exo 2 Light" panose="00000400000000000000" pitchFamily="2" charset="-18"/>
            </a:endParaRPr>
          </a:p>
        </p:txBody>
      </p:sp>
      <p:sp>
        <p:nvSpPr>
          <p:cNvPr id="69" name="Szövegdoboz 267"/>
          <p:cNvSpPr txBox="1">
            <a:spLocks noChangeAspect="1"/>
          </p:cNvSpPr>
          <p:nvPr/>
        </p:nvSpPr>
        <p:spPr>
          <a:xfrm>
            <a:off x="8300971" y="2573513"/>
            <a:ext cx="311304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r>
              <a:rPr lang="hu-HU" sz="1200" dirty="0">
                <a:latin typeface="Exo 2 Light" panose="00000400000000000000" pitchFamily="2" charset="-18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églalap 283"/>
              <p:cNvSpPr>
                <a:spLocks noChangeAspect="1"/>
              </p:cNvSpPr>
              <p:nvPr/>
            </p:nvSpPr>
            <p:spPr>
              <a:xfrm>
                <a:off x="5229571" y="3289243"/>
                <a:ext cx="453600" cy="4536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70" name="Téglalap 2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571" y="3289243"/>
                <a:ext cx="453600" cy="453600"/>
              </a:xfrm>
              <a:prstGeom prst="rect">
                <a:avLst/>
              </a:prstGeom>
              <a:blipFill rotWithShape="1">
                <a:blip r:embed="rId3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églalap 284"/>
              <p:cNvSpPr>
                <a:spLocks noChangeAspect="1"/>
              </p:cNvSpPr>
              <p:nvPr/>
            </p:nvSpPr>
            <p:spPr>
              <a:xfrm>
                <a:off x="5676743" y="3289243"/>
                <a:ext cx="453600" cy="4536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71" name="Téglalap 2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742" y="3289243"/>
                <a:ext cx="453600" cy="453600"/>
              </a:xfrm>
              <a:prstGeom prst="rect">
                <a:avLst/>
              </a:prstGeom>
              <a:blipFill rotWithShape="1">
                <a:blip r:embed="rId3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églalap 285"/>
              <p:cNvSpPr>
                <a:spLocks noChangeAspect="1"/>
              </p:cNvSpPr>
              <p:nvPr/>
            </p:nvSpPr>
            <p:spPr>
              <a:xfrm>
                <a:off x="6130343" y="3289075"/>
                <a:ext cx="453600" cy="453600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hu-HU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hu-HU" sz="14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72" name="Téglalap 2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342" y="3289074"/>
                <a:ext cx="453600" cy="453600"/>
              </a:xfrm>
              <a:prstGeom prst="rect">
                <a:avLst/>
              </a:prstGeom>
              <a:blipFill rotWithShape="1">
                <a:blip r:embed="rId36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églalap 287"/>
              <p:cNvSpPr>
                <a:spLocks noChangeAspect="1"/>
              </p:cNvSpPr>
              <p:nvPr/>
            </p:nvSpPr>
            <p:spPr>
              <a:xfrm>
                <a:off x="4981101" y="4075936"/>
                <a:ext cx="226801" cy="226801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73" name="Téglalap 2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102" y="4075937"/>
                <a:ext cx="226800" cy="226800"/>
              </a:xfrm>
              <a:prstGeom prst="rect">
                <a:avLst/>
              </a:prstGeom>
              <a:blipFill rotWithShape="1">
                <a:blip r:embed="rId37"/>
                <a:stretch>
                  <a:fillRect l="-256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églalap 288"/>
              <p:cNvSpPr>
                <a:spLocks noChangeAspect="1"/>
              </p:cNvSpPr>
              <p:nvPr/>
            </p:nvSpPr>
            <p:spPr>
              <a:xfrm>
                <a:off x="5207902" y="4075936"/>
                <a:ext cx="226801" cy="226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74" name="Téglalap 2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02" y="4075937"/>
                <a:ext cx="226800" cy="226800"/>
              </a:xfrm>
              <a:prstGeom prst="rect">
                <a:avLst/>
              </a:prstGeom>
              <a:blipFill rotWithShape="1">
                <a:blip r:embed="rId38"/>
                <a:stretch>
                  <a:fillRect r="-1000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églalap 291"/>
              <p:cNvSpPr>
                <a:spLocks noChangeAspect="1"/>
              </p:cNvSpPr>
              <p:nvPr/>
            </p:nvSpPr>
            <p:spPr>
              <a:xfrm>
                <a:off x="5434701" y="4075936"/>
                <a:ext cx="226801" cy="226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75" name="Téglalap 2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702" y="4075937"/>
                <a:ext cx="226800" cy="226800"/>
              </a:xfrm>
              <a:prstGeom prst="rect">
                <a:avLst/>
              </a:prstGeom>
              <a:blipFill rotWithShape="1">
                <a:blip r:embed="rId39"/>
                <a:stretch>
                  <a:fillRect r="-1025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églalap 292"/>
              <p:cNvSpPr>
                <a:spLocks noChangeAspect="1"/>
              </p:cNvSpPr>
              <p:nvPr/>
            </p:nvSpPr>
            <p:spPr>
              <a:xfrm>
                <a:off x="5661502" y="4075936"/>
                <a:ext cx="226801" cy="226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  <m:sup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76" name="Téglalap 2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502" y="4075937"/>
                <a:ext cx="226800" cy="226800"/>
              </a:xfrm>
              <a:prstGeom prst="rect">
                <a:avLst/>
              </a:prstGeom>
              <a:blipFill rotWithShape="1">
                <a:blip r:embed="rId40"/>
                <a:stretch>
                  <a:fillRect r="-1025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églalap 293"/>
              <p:cNvSpPr>
                <a:spLocks noChangeAspect="1"/>
              </p:cNvSpPr>
              <p:nvPr/>
            </p:nvSpPr>
            <p:spPr>
              <a:xfrm>
                <a:off x="5888301" y="4075936"/>
                <a:ext cx="226801" cy="226801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5</m:t>
                          </m:r>
                        </m:sub>
                        <m:sup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77" name="Téglalap 2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302" y="4075937"/>
                <a:ext cx="226800" cy="226800"/>
              </a:xfrm>
              <a:prstGeom prst="rect">
                <a:avLst/>
              </a:prstGeom>
              <a:blipFill rotWithShape="1">
                <a:blip r:embed="rId41"/>
                <a:stretch>
                  <a:fillRect r="-1025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églalap 294"/>
              <p:cNvSpPr>
                <a:spLocks noChangeAspect="1"/>
              </p:cNvSpPr>
              <p:nvPr/>
            </p:nvSpPr>
            <p:spPr>
              <a:xfrm>
                <a:off x="6115102" y="4075936"/>
                <a:ext cx="226801" cy="226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6</m:t>
                          </m:r>
                        </m:sub>
                        <m:sup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78" name="Téglalap 2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102" y="4075937"/>
                <a:ext cx="226800" cy="226800"/>
              </a:xfrm>
              <a:prstGeom prst="rect">
                <a:avLst/>
              </a:prstGeom>
              <a:blipFill rotWithShape="1">
                <a:blip r:embed="rId42"/>
                <a:stretch>
                  <a:fillRect r="-12821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églalap 295"/>
              <p:cNvSpPr>
                <a:spLocks noChangeAspect="1"/>
              </p:cNvSpPr>
              <p:nvPr/>
            </p:nvSpPr>
            <p:spPr>
              <a:xfrm>
                <a:off x="6341901" y="4075936"/>
                <a:ext cx="226801" cy="226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7</m:t>
                          </m:r>
                        </m:sub>
                        <m:sup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79" name="Téglalap 2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902" y="4075937"/>
                <a:ext cx="226800" cy="226800"/>
              </a:xfrm>
              <a:prstGeom prst="rect">
                <a:avLst/>
              </a:prstGeom>
              <a:blipFill rotWithShape="1">
                <a:blip r:embed="rId43"/>
                <a:stretch>
                  <a:fillRect r="-1000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églalap 296"/>
              <p:cNvSpPr>
                <a:spLocks noChangeAspect="1"/>
              </p:cNvSpPr>
              <p:nvPr/>
            </p:nvSpPr>
            <p:spPr>
              <a:xfrm>
                <a:off x="6557901" y="4075936"/>
                <a:ext cx="226801" cy="226801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8</m:t>
                          </m:r>
                        </m:sub>
                        <m:sup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80" name="Téglalap 2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902" y="4075937"/>
                <a:ext cx="226800" cy="226800"/>
              </a:xfrm>
              <a:prstGeom prst="rect">
                <a:avLst/>
              </a:prstGeom>
              <a:blipFill rotWithShape="1">
                <a:blip r:embed="rId44"/>
                <a:stretch>
                  <a:fillRect r="-1025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églalap 328"/>
              <p:cNvSpPr>
                <a:spLocks noChangeAspect="1"/>
              </p:cNvSpPr>
              <p:nvPr/>
            </p:nvSpPr>
            <p:spPr>
              <a:xfrm>
                <a:off x="4981101" y="4530464"/>
                <a:ext cx="226801" cy="226801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81" name="Téglalap 3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102" y="4530465"/>
                <a:ext cx="226800" cy="226800"/>
              </a:xfrm>
              <a:prstGeom prst="rect">
                <a:avLst/>
              </a:prstGeom>
              <a:blipFill rotWithShape="1">
                <a:blip r:embed="rId45"/>
                <a:stretch>
                  <a:fillRect r="-12821" b="-256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églalap 329"/>
              <p:cNvSpPr>
                <a:spLocks noChangeAspect="1"/>
              </p:cNvSpPr>
              <p:nvPr/>
            </p:nvSpPr>
            <p:spPr>
              <a:xfrm>
                <a:off x="5207902" y="4530464"/>
                <a:ext cx="226801" cy="226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82" name="Téglalap 3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02" y="4530465"/>
                <a:ext cx="226800" cy="226800"/>
              </a:xfrm>
              <a:prstGeom prst="rect">
                <a:avLst/>
              </a:prstGeom>
              <a:blipFill rotWithShape="1">
                <a:blip r:embed="rId46"/>
                <a:stretch>
                  <a:fillRect r="-10000" b="-256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églalap 330"/>
              <p:cNvSpPr>
                <a:spLocks noChangeAspect="1"/>
              </p:cNvSpPr>
              <p:nvPr/>
            </p:nvSpPr>
            <p:spPr>
              <a:xfrm>
                <a:off x="5434701" y="4530464"/>
                <a:ext cx="226801" cy="226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83" name="Téglalap 3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702" y="4530465"/>
                <a:ext cx="226800" cy="226800"/>
              </a:xfrm>
              <a:prstGeom prst="rect">
                <a:avLst/>
              </a:prstGeom>
              <a:blipFill rotWithShape="1">
                <a:blip r:embed="rId47"/>
                <a:stretch>
                  <a:fillRect r="-1025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églalap 331"/>
              <p:cNvSpPr>
                <a:spLocks noChangeAspect="1"/>
              </p:cNvSpPr>
              <p:nvPr/>
            </p:nvSpPr>
            <p:spPr>
              <a:xfrm>
                <a:off x="5661502" y="4530464"/>
                <a:ext cx="226801" cy="226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  <m:sup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84" name="Téglalap 3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502" y="4530465"/>
                <a:ext cx="226800" cy="226800"/>
              </a:xfrm>
              <a:prstGeom prst="rect">
                <a:avLst/>
              </a:prstGeom>
              <a:blipFill rotWithShape="1">
                <a:blip r:embed="rId48"/>
                <a:stretch>
                  <a:fillRect r="-10256" b="-256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églalap 332"/>
              <p:cNvSpPr>
                <a:spLocks noChangeAspect="1"/>
              </p:cNvSpPr>
              <p:nvPr/>
            </p:nvSpPr>
            <p:spPr>
              <a:xfrm>
                <a:off x="5888301" y="4530464"/>
                <a:ext cx="226801" cy="226801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5</m:t>
                          </m:r>
                        </m:sub>
                        <m:sup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85" name="Téglalap 3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302" y="4530465"/>
                <a:ext cx="226800" cy="226800"/>
              </a:xfrm>
              <a:prstGeom prst="rect">
                <a:avLst/>
              </a:prstGeom>
              <a:blipFill rotWithShape="1">
                <a:blip r:embed="rId49"/>
                <a:stretch>
                  <a:fillRect r="-1025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églalap 333"/>
              <p:cNvSpPr>
                <a:spLocks noChangeAspect="1"/>
              </p:cNvSpPr>
              <p:nvPr/>
            </p:nvSpPr>
            <p:spPr>
              <a:xfrm>
                <a:off x="6115102" y="4530464"/>
                <a:ext cx="226801" cy="226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6</m:t>
                          </m:r>
                        </m:sub>
                        <m:sup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86" name="Téglalap 3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102" y="4530465"/>
                <a:ext cx="226800" cy="226800"/>
              </a:xfrm>
              <a:prstGeom prst="rect">
                <a:avLst/>
              </a:prstGeom>
              <a:blipFill rotWithShape="1">
                <a:blip r:embed="rId50"/>
                <a:stretch>
                  <a:fillRect r="-12821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églalap 334"/>
              <p:cNvSpPr>
                <a:spLocks noChangeAspect="1"/>
              </p:cNvSpPr>
              <p:nvPr/>
            </p:nvSpPr>
            <p:spPr>
              <a:xfrm>
                <a:off x="6341901" y="4530464"/>
                <a:ext cx="226801" cy="226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7</m:t>
                          </m:r>
                        </m:sub>
                        <m:sup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87" name="Téglalap 3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902" y="4530465"/>
                <a:ext cx="226800" cy="226800"/>
              </a:xfrm>
              <a:prstGeom prst="rect">
                <a:avLst/>
              </a:prstGeom>
              <a:blipFill rotWithShape="1">
                <a:blip r:embed="rId51"/>
                <a:stretch>
                  <a:fillRect r="-10000" b="-256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églalap 335"/>
              <p:cNvSpPr>
                <a:spLocks noChangeAspect="1"/>
              </p:cNvSpPr>
              <p:nvPr/>
            </p:nvSpPr>
            <p:spPr>
              <a:xfrm>
                <a:off x="6557901" y="4530464"/>
                <a:ext cx="226801" cy="226801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8</m:t>
                          </m:r>
                        </m:sub>
                        <m:sup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88" name="Téglalap 3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902" y="4530465"/>
                <a:ext cx="226800" cy="226800"/>
              </a:xfrm>
              <a:prstGeom prst="rect">
                <a:avLst/>
              </a:prstGeom>
              <a:blipFill rotWithShape="1">
                <a:blip r:embed="rId52"/>
                <a:stretch>
                  <a:fillRect r="-1025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églalap 336"/>
              <p:cNvSpPr>
                <a:spLocks noChangeAspect="1"/>
              </p:cNvSpPr>
              <p:nvPr/>
            </p:nvSpPr>
            <p:spPr>
              <a:xfrm>
                <a:off x="4981101" y="4303666"/>
                <a:ext cx="226801" cy="226801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89" name="Téglalap 3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102" y="4303667"/>
                <a:ext cx="226800" cy="226800"/>
              </a:xfrm>
              <a:prstGeom prst="rect">
                <a:avLst/>
              </a:prstGeom>
              <a:blipFill rotWithShape="1">
                <a:blip r:embed="rId53"/>
                <a:stretch>
                  <a:fillRect r="-12821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églalap 337"/>
              <p:cNvSpPr>
                <a:spLocks noChangeAspect="1"/>
              </p:cNvSpPr>
              <p:nvPr/>
            </p:nvSpPr>
            <p:spPr>
              <a:xfrm>
                <a:off x="5207902" y="4303666"/>
                <a:ext cx="226801" cy="226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90" name="Téglalap 3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02" y="4303667"/>
                <a:ext cx="226800" cy="226800"/>
              </a:xfrm>
              <a:prstGeom prst="rect">
                <a:avLst/>
              </a:prstGeom>
              <a:blipFill rotWithShape="1">
                <a:blip r:embed="rId54"/>
                <a:stretch>
                  <a:fillRect r="-1000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églalap 338"/>
              <p:cNvSpPr>
                <a:spLocks noChangeAspect="1"/>
              </p:cNvSpPr>
              <p:nvPr/>
            </p:nvSpPr>
            <p:spPr>
              <a:xfrm>
                <a:off x="5434701" y="4303666"/>
                <a:ext cx="226801" cy="226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91" name="Téglalap 3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702" y="4303667"/>
                <a:ext cx="226800" cy="226800"/>
              </a:xfrm>
              <a:prstGeom prst="rect">
                <a:avLst/>
              </a:prstGeom>
              <a:blipFill rotWithShape="1">
                <a:blip r:embed="rId55"/>
                <a:stretch>
                  <a:fillRect r="-1025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églalap 339"/>
              <p:cNvSpPr>
                <a:spLocks noChangeAspect="1"/>
              </p:cNvSpPr>
              <p:nvPr/>
            </p:nvSpPr>
            <p:spPr>
              <a:xfrm>
                <a:off x="5661502" y="4303666"/>
                <a:ext cx="226801" cy="226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  <m:sup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92" name="Téglalap 3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502" y="4303667"/>
                <a:ext cx="226800" cy="226800"/>
              </a:xfrm>
              <a:prstGeom prst="rect">
                <a:avLst/>
              </a:prstGeom>
              <a:blipFill rotWithShape="1">
                <a:blip r:embed="rId56"/>
                <a:stretch>
                  <a:fillRect r="-1025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églalap 340"/>
              <p:cNvSpPr>
                <a:spLocks noChangeAspect="1"/>
              </p:cNvSpPr>
              <p:nvPr/>
            </p:nvSpPr>
            <p:spPr>
              <a:xfrm>
                <a:off x="5888301" y="4303666"/>
                <a:ext cx="226801" cy="226801"/>
              </a:xfrm>
              <a:prstGeom prst="rect">
                <a:avLst/>
              </a:prstGeom>
              <a:solidFill>
                <a:srgbClr val="7CB94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5</m:t>
                          </m:r>
                        </m:sub>
                        <m:sup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93" name="Téglalap 3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302" y="4303667"/>
                <a:ext cx="226800" cy="226800"/>
              </a:xfrm>
              <a:prstGeom prst="rect">
                <a:avLst/>
              </a:prstGeom>
              <a:blipFill rotWithShape="1">
                <a:blip r:embed="rId57"/>
                <a:stretch>
                  <a:fillRect r="-1025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églalap 341"/>
              <p:cNvSpPr>
                <a:spLocks noChangeAspect="1"/>
              </p:cNvSpPr>
              <p:nvPr/>
            </p:nvSpPr>
            <p:spPr>
              <a:xfrm>
                <a:off x="6115102" y="4303666"/>
                <a:ext cx="226801" cy="226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6</m:t>
                          </m:r>
                        </m:sub>
                        <m:sup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94" name="Téglalap 3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102" y="4303667"/>
                <a:ext cx="226800" cy="226800"/>
              </a:xfrm>
              <a:prstGeom prst="rect">
                <a:avLst/>
              </a:prstGeom>
              <a:blipFill rotWithShape="1">
                <a:blip r:embed="rId58"/>
                <a:stretch>
                  <a:fillRect r="-12821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églalap 342"/>
              <p:cNvSpPr>
                <a:spLocks noChangeAspect="1"/>
              </p:cNvSpPr>
              <p:nvPr/>
            </p:nvSpPr>
            <p:spPr>
              <a:xfrm>
                <a:off x="6341901" y="4303666"/>
                <a:ext cx="226801" cy="226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7</m:t>
                          </m:r>
                        </m:sub>
                        <m:sup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95" name="Téglalap 3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902" y="4303667"/>
                <a:ext cx="226800" cy="226800"/>
              </a:xfrm>
              <a:prstGeom prst="rect">
                <a:avLst/>
              </a:prstGeom>
              <a:blipFill rotWithShape="1">
                <a:blip r:embed="rId59"/>
                <a:stretch>
                  <a:fillRect r="-1000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églalap 343"/>
              <p:cNvSpPr>
                <a:spLocks noChangeAspect="1"/>
              </p:cNvSpPr>
              <p:nvPr/>
            </p:nvSpPr>
            <p:spPr>
              <a:xfrm>
                <a:off x="6557901" y="4303666"/>
                <a:ext cx="226801" cy="226801"/>
              </a:xfrm>
              <a:prstGeom prst="rect">
                <a:avLst/>
              </a:prstGeom>
              <a:solidFill>
                <a:srgbClr val="347EB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8</m:t>
                          </m:r>
                        </m:sub>
                        <m:sup>
                          <m:r>
                            <a:rPr lang="hu-HU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u-HU" sz="1000" dirty="0">
                  <a:solidFill>
                    <a:schemeClr val="tx1"/>
                  </a:solidFill>
                  <a:latin typeface="Exo 2 Light" panose="00000400000000000000" pitchFamily="2" charset="-18"/>
                </a:endParaRPr>
              </a:p>
            </p:txBody>
          </p:sp>
        </mc:Choice>
        <mc:Fallback xmlns="">
          <p:sp>
            <p:nvSpPr>
              <p:cNvPr id="96" name="Téglalap 3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902" y="4303667"/>
                <a:ext cx="226800" cy="226800"/>
              </a:xfrm>
              <a:prstGeom prst="rect">
                <a:avLst/>
              </a:prstGeom>
              <a:blipFill rotWithShape="1">
                <a:blip r:embed="rId60"/>
                <a:stretch>
                  <a:fillRect r="-1025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églalap 352"/>
          <p:cNvSpPr>
            <a:spLocks noChangeAspect="1"/>
          </p:cNvSpPr>
          <p:nvPr/>
        </p:nvSpPr>
        <p:spPr>
          <a:xfrm>
            <a:off x="7206207" y="4076864"/>
            <a:ext cx="226801" cy="226801"/>
          </a:xfrm>
          <a:prstGeom prst="rect">
            <a:avLst/>
          </a:prstGeom>
          <a:solidFill>
            <a:srgbClr val="7CB94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000" dirty="0">
                <a:solidFill>
                  <a:schemeClr val="tx1"/>
                </a:solidFill>
                <a:latin typeface="Exo 2 Light" panose="00000400000000000000" pitchFamily="2" charset="-18"/>
              </a:rPr>
              <a:t>1</a:t>
            </a:r>
          </a:p>
        </p:txBody>
      </p:sp>
      <p:sp>
        <p:nvSpPr>
          <p:cNvPr id="98" name="Téglalap 353"/>
          <p:cNvSpPr>
            <a:spLocks noChangeAspect="1"/>
          </p:cNvSpPr>
          <p:nvPr/>
        </p:nvSpPr>
        <p:spPr>
          <a:xfrm>
            <a:off x="7433006" y="4076864"/>
            <a:ext cx="226801" cy="22680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000" dirty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</a:p>
        </p:txBody>
      </p:sp>
      <p:sp>
        <p:nvSpPr>
          <p:cNvPr id="99" name="Téglalap 354"/>
          <p:cNvSpPr>
            <a:spLocks noChangeAspect="1"/>
          </p:cNvSpPr>
          <p:nvPr/>
        </p:nvSpPr>
        <p:spPr>
          <a:xfrm>
            <a:off x="7658932" y="4076864"/>
            <a:ext cx="226801" cy="22680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000" dirty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</a:p>
        </p:txBody>
      </p:sp>
      <p:sp>
        <p:nvSpPr>
          <p:cNvPr id="100" name="Téglalap 355"/>
          <p:cNvSpPr>
            <a:spLocks noChangeAspect="1"/>
          </p:cNvSpPr>
          <p:nvPr/>
        </p:nvSpPr>
        <p:spPr>
          <a:xfrm>
            <a:off x="7885731" y="4076864"/>
            <a:ext cx="226801" cy="22680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000" dirty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</a:p>
        </p:txBody>
      </p:sp>
      <p:sp>
        <p:nvSpPr>
          <p:cNvPr id="101" name="Téglalap 356"/>
          <p:cNvSpPr>
            <a:spLocks noChangeAspect="1"/>
          </p:cNvSpPr>
          <p:nvPr/>
        </p:nvSpPr>
        <p:spPr>
          <a:xfrm>
            <a:off x="8111021" y="4076864"/>
            <a:ext cx="226801" cy="226801"/>
          </a:xfrm>
          <a:prstGeom prst="rect">
            <a:avLst/>
          </a:prstGeom>
          <a:solidFill>
            <a:srgbClr val="347EB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000" dirty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</a:p>
        </p:txBody>
      </p:sp>
      <p:sp>
        <p:nvSpPr>
          <p:cNvPr id="102" name="Téglalap 357"/>
          <p:cNvSpPr>
            <a:spLocks noChangeAspect="1"/>
          </p:cNvSpPr>
          <p:nvPr/>
        </p:nvSpPr>
        <p:spPr>
          <a:xfrm>
            <a:off x="8337820" y="4076864"/>
            <a:ext cx="226801" cy="22680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000" dirty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</a:p>
        </p:txBody>
      </p:sp>
      <p:sp>
        <p:nvSpPr>
          <p:cNvPr id="103" name="Téglalap 358"/>
          <p:cNvSpPr>
            <a:spLocks noChangeAspect="1"/>
          </p:cNvSpPr>
          <p:nvPr/>
        </p:nvSpPr>
        <p:spPr>
          <a:xfrm>
            <a:off x="8564621" y="4076864"/>
            <a:ext cx="226801" cy="22680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000" dirty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</a:p>
        </p:txBody>
      </p:sp>
      <p:sp>
        <p:nvSpPr>
          <p:cNvPr id="104" name="Téglalap 359"/>
          <p:cNvSpPr>
            <a:spLocks noChangeAspect="1"/>
          </p:cNvSpPr>
          <p:nvPr/>
        </p:nvSpPr>
        <p:spPr>
          <a:xfrm>
            <a:off x="8791662" y="4076864"/>
            <a:ext cx="226801" cy="226801"/>
          </a:xfrm>
          <a:prstGeom prst="rect">
            <a:avLst/>
          </a:prstGeom>
          <a:solidFill>
            <a:srgbClr val="347EB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000" dirty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</a:p>
        </p:txBody>
      </p:sp>
      <p:sp>
        <p:nvSpPr>
          <p:cNvPr id="105" name="Téglalap 360"/>
          <p:cNvSpPr>
            <a:spLocks noChangeAspect="1"/>
          </p:cNvSpPr>
          <p:nvPr/>
        </p:nvSpPr>
        <p:spPr>
          <a:xfrm>
            <a:off x="7206207" y="4530731"/>
            <a:ext cx="226801" cy="226801"/>
          </a:xfrm>
          <a:prstGeom prst="rect">
            <a:avLst/>
          </a:prstGeom>
          <a:solidFill>
            <a:srgbClr val="347EB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000" dirty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</a:p>
        </p:txBody>
      </p:sp>
      <p:sp>
        <p:nvSpPr>
          <p:cNvPr id="106" name="Téglalap 361"/>
          <p:cNvSpPr>
            <a:spLocks noChangeAspect="1"/>
          </p:cNvSpPr>
          <p:nvPr/>
        </p:nvSpPr>
        <p:spPr>
          <a:xfrm>
            <a:off x="7433006" y="4530731"/>
            <a:ext cx="226801" cy="22680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000" dirty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</a:p>
        </p:txBody>
      </p:sp>
      <p:sp>
        <p:nvSpPr>
          <p:cNvPr id="107" name="Téglalap 362"/>
          <p:cNvSpPr>
            <a:spLocks noChangeAspect="1"/>
          </p:cNvSpPr>
          <p:nvPr/>
        </p:nvSpPr>
        <p:spPr>
          <a:xfrm>
            <a:off x="7658932" y="4530731"/>
            <a:ext cx="226801" cy="22680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000" dirty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</a:p>
        </p:txBody>
      </p:sp>
      <p:sp>
        <p:nvSpPr>
          <p:cNvPr id="108" name="Téglalap 363"/>
          <p:cNvSpPr>
            <a:spLocks noChangeAspect="1"/>
          </p:cNvSpPr>
          <p:nvPr/>
        </p:nvSpPr>
        <p:spPr>
          <a:xfrm>
            <a:off x="7885731" y="4530731"/>
            <a:ext cx="226801" cy="22680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000" dirty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</a:p>
        </p:txBody>
      </p:sp>
      <p:sp>
        <p:nvSpPr>
          <p:cNvPr id="109" name="Téglalap 364"/>
          <p:cNvSpPr>
            <a:spLocks noChangeAspect="1"/>
          </p:cNvSpPr>
          <p:nvPr/>
        </p:nvSpPr>
        <p:spPr>
          <a:xfrm>
            <a:off x="8112532" y="4530731"/>
            <a:ext cx="226801" cy="226801"/>
          </a:xfrm>
          <a:prstGeom prst="rect">
            <a:avLst/>
          </a:prstGeom>
          <a:solidFill>
            <a:srgbClr val="347EB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000" dirty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</a:p>
        </p:txBody>
      </p:sp>
      <p:sp>
        <p:nvSpPr>
          <p:cNvPr id="110" name="Téglalap 365"/>
          <p:cNvSpPr>
            <a:spLocks noChangeAspect="1"/>
          </p:cNvSpPr>
          <p:nvPr/>
        </p:nvSpPr>
        <p:spPr>
          <a:xfrm>
            <a:off x="8339331" y="4530731"/>
            <a:ext cx="226801" cy="22680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000" dirty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</a:p>
        </p:txBody>
      </p:sp>
      <p:sp>
        <p:nvSpPr>
          <p:cNvPr id="111" name="Téglalap 366"/>
          <p:cNvSpPr>
            <a:spLocks noChangeAspect="1"/>
          </p:cNvSpPr>
          <p:nvPr/>
        </p:nvSpPr>
        <p:spPr>
          <a:xfrm>
            <a:off x="8564621" y="4530731"/>
            <a:ext cx="226801" cy="22680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000" dirty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</a:p>
        </p:txBody>
      </p:sp>
      <p:sp>
        <p:nvSpPr>
          <p:cNvPr id="112" name="Téglalap 367"/>
          <p:cNvSpPr>
            <a:spLocks noChangeAspect="1"/>
          </p:cNvSpPr>
          <p:nvPr/>
        </p:nvSpPr>
        <p:spPr>
          <a:xfrm>
            <a:off x="8791420" y="4530731"/>
            <a:ext cx="226801" cy="226801"/>
          </a:xfrm>
          <a:prstGeom prst="rect">
            <a:avLst/>
          </a:prstGeom>
          <a:solidFill>
            <a:srgbClr val="7CB94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000" dirty="0">
                <a:solidFill>
                  <a:schemeClr val="tx1"/>
                </a:solidFill>
                <a:latin typeface="Exo 2 Light" panose="00000400000000000000" pitchFamily="2" charset="-18"/>
              </a:rPr>
              <a:t>1</a:t>
            </a:r>
          </a:p>
        </p:txBody>
      </p:sp>
      <p:sp>
        <p:nvSpPr>
          <p:cNvPr id="113" name="Téglalap 368"/>
          <p:cNvSpPr>
            <a:spLocks noChangeAspect="1"/>
          </p:cNvSpPr>
          <p:nvPr/>
        </p:nvSpPr>
        <p:spPr>
          <a:xfrm>
            <a:off x="7206207" y="4303932"/>
            <a:ext cx="226801" cy="226801"/>
          </a:xfrm>
          <a:prstGeom prst="rect">
            <a:avLst/>
          </a:prstGeom>
          <a:solidFill>
            <a:srgbClr val="347EB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000" dirty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</a:p>
        </p:txBody>
      </p:sp>
      <p:sp>
        <p:nvSpPr>
          <p:cNvPr id="114" name="Téglalap 369"/>
          <p:cNvSpPr>
            <a:spLocks noChangeAspect="1"/>
          </p:cNvSpPr>
          <p:nvPr/>
        </p:nvSpPr>
        <p:spPr>
          <a:xfrm>
            <a:off x="7433006" y="4303932"/>
            <a:ext cx="226801" cy="22680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000" dirty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</a:p>
        </p:txBody>
      </p:sp>
      <p:sp>
        <p:nvSpPr>
          <p:cNvPr id="115" name="Téglalap 370"/>
          <p:cNvSpPr>
            <a:spLocks noChangeAspect="1"/>
          </p:cNvSpPr>
          <p:nvPr/>
        </p:nvSpPr>
        <p:spPr>
          <a:xfrm>
            <a:off x="7658932" y="4303932"/>
            <a:ext cx="226801" cy="22680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000" dirty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</a:p>
        </p:txBody>
      </p:sp>
      <p:sp>
        <p:nvSpPr>
          <p:cNvPr id="116" name="Téglalap 371"/>
          <p:cNvSpPr>
            <a:spLocks noChangeAspect="1"/>
          </p:cNvSpPr>
          <p:nvPr/>
        </p:nvSpPr>
        <p:spPr>
          <a:xfrm>
            <a:off x="7885731" y="4303932"/>
            <a:ext cx="226801" cy="22680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000" dirty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</a:p>
        </p:txBody>
      </p:sp>
      <p:sp>
        <p:nvSpPr>
          <p:cNvPr id="117" name="Téglalap 372"/>
          <p:cNvSpPr>
            <a:spLocks noChangeAspect="1"/>
          </p:cNvSpPr>
          <p:nvPr/>
        </p:nvSpPr>
        <p:spPr>
          <a:xfrm>
            <a:off x="8111021" y="4303932"/>
            <a:ext cx="226801" cy="226801"/>
          </a:xfrm>
          <a:prstGeom prst="rect">
            <a:avLst/>
          </a:prstGeom>
          <a:solidFill>
            <a:srgbClr val="7CB94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000" dirty="0">
                <a:solidFill>
                  <a:schemeClr val="tx1"/>
                </a:solidFill>
                <a:latin typeface="Exo 2 Light" panose="00000400000000000000" pitchFamily="2" charset="-18"/>
              </a:rPr>
              <a:t>1</a:t>
            </a:r>
          </a:p>
        </p:txBody>
      </p:sp>
      <p:sp>
        <p:nvSpPr>
          <p:cNvPr id="118" name="Téglalap 373"/>
          <p:cNvSpPr>
            <a:spLocks noChangeAspect="1"/>
          </p:cNvSpPr>
          <p:nvPr/>
        </p:nvSpPr>
        <p:spPr>
          <a:xfrm>
            <a:off x="8337820" y="4303932"/>
            <a:ext cx="226801" cy="22680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000" dirty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</a:p>
        </p:txBody>
      </p:sp>
      <p:sp>
        <p:nvSpPr>
          <p:cNvPr id="119" name="Téglalap 374"/>
          <p:cNvSpPr>
            <a:spLocks noChangeAspect="1"/>
          </p:cNvSpPr>
          <p:nvPr/>
        </p:nvSpPr>
        <p:spPr>
          <a:xfrm>
            <a:off x="8564621" y="4303932"/>
            <a:ext cx="226801" cy="22680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000" dirty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</a:p>
        </p:txBody>
      </p:sp>
      <p:sp>
        <p:nvSpPr>
          <p:cNvPr id="120" name="Téglalap 375"/>
          <p:cNvSpPr>
            <a:spLocks noChangeAspect="1"/>
          </p:cNvSpPr>
          <p:nvPr/>
        </p:nvSpPr>
        <p:spPr>
          <a:xfrm>
            <a:off x="8791662" y="4303932"/>
            <a:ext cx="226801" cy="226801"/>
          </a:xfrm>
          <a:prstGeom prst="rect">
            <a:avLst/>
          </a:prstGeom>
          <a:solidFill>
            <a:srgbClr val="347EB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000" dirty="0">
                <a:solidFill>
                  <a:schemeClr val="tx1"/>
                </a:solidFill>
                <a:latin typeface="Exo 2 Light" panose="00000400000000000000" pitchFamily="2" charset="-18"/>
              </a:rPr>
              <a:t>0</a:t>
            </a:r>
          </a:p>
        </p:txBody>
      </p:sp>
      <p:sp>
        <p:nvSpPr>
          <p:cNvPr id="121" name="Jobbra nyíl 32"/>
          <p:cNvSpPr>
            <a:spLocks/>
          </p:cNvSpPr>
          <p:nvPr/>
        </p:nvSpPr>
        <p:spPr bwMode="gray">
          <a:xfrm rot="5400000">
            <a:off x="5771970" y="3837049"/>
            <a:ext cx="232662" cy="13664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  <a:extLst/>
        </p:spPr>
        <p:txBody>
          <a:bodyPr lIns="0" tIns="0" rIns="0" bIns="0" rtlCol="0" anchor="ctr"/>
          <a:lstStyle/>
          <a:p>
            <a:pPr marL="285748" indent="-190499" defTabSz="917568" eaLnBrk="0" hangingPunct="0">
              <a:lnSpc>
                <a:spcPct val="90000"/>
              </a:lnSpc>
              <a:spcBef>
                <a:spcPct val="30000"/>
              </a:spcBef>
              <a:buClr>
                <a:srgbClr val="11436E"/>
              </a:buClr>
              <a:buSzPct val="75000"/>
              <a:buFont typeface="Wingdings" pitchFamily="2" charset="2"/>
              <a:buChar char="n"/>
            </a:pPr>
            <a:endParaRPr lang="hu-HU" sz="1100" dirty="0" err="1">
              <a:latin typeface="Exo 2 Light" panose="00000400000000000000" pitchFamily="2" charset="-18"/>
              <a:cs typeface="Times New Roman" pitchFamily="18" charset="0"/>
            </a:endParaRPr>
          </a:p>
        </p:txBody>
      </p:sp>
      <p:sp>
        <p:nvSpPr>
          <p:cNvPr id="122" name="Balra-jobbra nyíl 33"/>
          <p:cNvSpPr>
            <a:spLocks/>
          </p:cNvSpPr>
          <p:nvPr/>
        </p:nvSpPr>
        <p:spPr bwMode="gray">
          <a:xfrm>
            <a:off x="6871102" y="4137756"/>
            <a:ext cx="270001" cy="100811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  <a:extLst/>
        </p:spPr>
        <p:txBody>
          <a:bodyPr lIns="0" tIns="0" rIns="0" bIns="0" rtlCol="0" anchor="ctr"/>
          <a:lstStyle/>
          <a:p>
            <a:pPr marL="285748" indent="-190499" defTabSz="917568" eaLnBrk="0" hangingPunct="0">
              <a:lnSpc>
                <a:spcPct val="90000"/>
              </a:lnSpc>
              <a:spcBef>
                <a:spcPct val="30000"/>
              </a:spcBef>
              <a:buClr>
                <a:srgbClr val="11436E"/>
              </a:buClr>
              <a:buSzPct val="75000"/>
              <a:buFont typeface="Wingdings" pitchFamily="2" charset="2"/>
              <a:buChar char="n"/>
            </a:pPr>
            <a:endParaRPr lang="hu-HU" sz="1100" dirty="0" err="1">
              <a:latin typeface="Exo 2 Light" panose="00000400000000000000" pitchFamily="2" charset="-18"/>
              <a:cs typeface="Times New Roman" pitchFamily="18" charset="0"/>
            </a:endParaRPr>
          </a:p>
        </p:txBody>
      </p:sp>
      <p:sp>
        <p:nvSpPr>
          <p:cNvPr id="123" name="Balra-jobbra nyíl 389"/>
          <p:cNvSpPr>
            <a:spLocks/>
          </p:cNvSpPr>
          <p:nvPr/>
        </p:nvSpPr>
        <p:spPr bwMode="gray">
          <a:xfrm>
            <a:off x="6871101" y="4366661"/>
            <a:ext cx="270001" cy="100811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  <a:extLst/>
        </p:spPr>
        <p:txBody>
          <a:bodyPr lIns="0" tIns="0" rIns="0" bIns="0" rtlCol="0" anchor="ctr"/>
          <a:lstStyle/>
          <a:p>
            <a:pPr marL="285748" indent="-190499" defTabSz="917568" eaLnBrk="0" hangingPunct="0">
              <a:lnSpc>
                <a:spcPct val="90000"/>
              </a:lnSpc>
              <a:spcBef>
                <a:spcPct val="30000"/>
              </a:spcBef>
              <a:buClr>
                <a:srgbClr val="11436E"/>
              </a:buClr>
              <a:buSzPct val="75000"/>
              <a:buFont typeface="Wingdings" pitchFamily="2" charset="2"/>
              <a:buChar char="n"/>
            </a:pPr>
            <a:endParaRPr lang="hu-HU" sz="1100" dirty="0" err="1">
              <a:latin typeface="Exo 2 Light" panose="00000400000000000000" pitchFamily="2" charset="-18"/>
              <a:cs typeface="Times New Roman" pitchFamily="18" charset="0"/>
            </a:endParaRPr>
          </a:p>
        </p:txBody>
      </p:sp>
      <p:sp>
        <p:nvSpPr>
          <p:cNvPr id="124" name="Balra-jobbra nyíl 390"/>
          <p:cNvSpPr>
            <a:spLocks/>
          </p:cNvSpPr>
          <p:nvPr/>
        </p:nvSpPr>
        <p:spPr bwMode="gray">
          <a:xfrm>
            <a:off x="6871099" y="4593459"/>
            <a:ext cx="270001" cy="100811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  <a:extLst/>
        </p:spPr>
        <p:txBody>
          <a:bodyPr lIns="0" tIns="0" rIns="0" bIns="0" rtlCol="0" anchor="ctr"/>
          <a:lstStyle/>
          <a:p>
            <a:pPr marL="285748" indent="-190499" defTabSz="917568" eaLnBrk="0" hangingPunct="0">
              <a:lnSpc>
                <a:spcPct val="90000"/>
              </a:lnSpc>
              <a:spcBef>
                <a:spcPct val="30000"/>
              </a:spcBef>
              <a:buClr>
                <a:srgbClr val="11436E"/>
              </a:buClr>
              <a:buSzPct val="75000"/>
              <a:buFont typeface="Wingdings" pitchFamily="2" charset="2"/>
              <a:buChar char="n"/>
            </a:pPr>
            <a:endParaRPr lang="hu-HU" sz="1100" dirty="0" err="1">
              <a:latin typeface="Exo 2 Light" panose="00000400000000000000" pitchFamily="2" charset="-18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4852313" y="4770193"/>
                <a:ext cx="3159711" cy="164179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hu-HU" sz="1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𝑋𝐸</m:t>
                    </m:r>
                    <m:r>
                      <a:rPr lang="hu-HU" sz="1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=−</m:t>
                    </m:r>
                    <m:func>
                      <m:funcPr>
                        <m:ctrlPr>
                          <a:rPr lang="hu-HU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4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hu-HU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hu-HU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hu-HU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hu-HU" sz="1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hu-HU" sz="1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hu-HU" sz="1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1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hu-HU" sz="1400" i="1" dirty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hu-HU" sz="1400" i="1" dirty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hu-HU" sz="1400" i="1" dirty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hu-HU" sz="1400" i="1" dirty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hu-HU" sz="1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hu-HU" sz="1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hu-HU" sz="1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hu-HU" sz="1400" i="1" dirty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400" i="1" dirty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hu-HU" sz="1400" i="1" dirty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hu-HU" sz="1400" i="1" dirty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hu-HU" sz="1400" i="1" dirty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hu-HU" sz="1400" i="1" dirty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hu-HU" sz="1400" i="1" dirty="0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hu-HU" sz="1400" i="1" dirty="0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hu-HU" sz="1400" i="1" dirty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hu-HU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hu-HU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𝐵𝑃𝑅</m:t>
                      </m:r>
                      <m:r>
                        <a:rPr lang="hu-HU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hu-HU" sz="1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1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hu-HU" sz="1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sub>
                              </m:sSub>
                            </m:sup>
                            <m:e>
                              <m:func>
                                <m:funcPr>
                                  <m:ctrlPr>
                                    <a:rPr lang="hu-HU" sz="1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hu-HU" sz="140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hu-HU" sz="1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1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hu-HU" sz="1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hu-HU" sz="1400" i="1">
                                                  <a:solidFill>
                                                    <a:schemeClr val="tx1">
                                                      <a:lumMod val="65000"/>
                                                      <a:lumOff val="3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hu-HU" sz="1400" i="1">
                                                      <a:solidFill>
                                                        <a:schemeClr val="tx1">
                                                          <a:lumMod val="65000"/>
                                                          <a:lumOff val="35000"/>
                                                        </a:schemeClr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hu-HU" sz="1400" i="1">
                                                      <a:solidFill>
                                                        <a:schemeClr val="tx1">
                                                          <a:lumMod val="65000"/>
                                                          <a:lumOff val="35000"/>
                                                        </a:schemeClr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hu-HU" sz="1400" i="1">
                                                  <a:solidFill>
                                                    <a:schemeClr val="tx1">
                                                      <a:lumMod val="65000"/>
                                                      <a:lumOff val="3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hu-HU" sz="1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hu-HU" sz="1400" i="1">
                                                  <a:solidFill>
                                                    <a:schemeClr val="tx1">
                                                      <a:lumMod val="65000"/>
                                                      <a:lumOff val="3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hu-HU" sz="1400" i="1">
                                                      <a:solidFill>
                                                        <a:schemeClr val="tx1">
                                                          <a:lumMod val="65000"/>
                                                          <a:lumOff val="35000"/>
                                                        </a:schemeClr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hu-HU" sz="1400" i="1">
                                                      <a:solidFill>
                                                        <a:schemeClr val="tx1">
                                                          <a:lumMod val="65000"/>
                                                          <a:lumOff val="35000"/>
                                                        </a:schemeClr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hu-HU" sz="1400" i="1">
                                                  <a:solidFill>
                                                    <a:schemeClr val="tx1">
                                                      <a:lumMod val="65000"/>
                                                      <a:lumOff val="3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hu-HU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𝑇𝑂𝑃</m:t>
                      </m:r>
                      <m:r>
                        <a:rPr lang="hu-HU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1=</m:t>
                      </m:r>
                      <m:f>
                        <m:fPr>
                          <m:ctrlP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hu-HU" sz="1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1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hu-HU" sz="1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hu-HU" sz="1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hu-HU" sz="1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hu-HU" sz="1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hu-HU" sz="1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hu-HU" sz="1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hu-HU" sz="1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hu-HU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hu-HU" sz="1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1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hu-HU" sz="1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hu-HU" sz="1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hu-HU" sz="1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hu-HU" sz="1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hu-HU" sz="1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313" y="4770193"/>
                <a:ext cx="3159711" cy="1641796"/>
              </a:xfrm>
              <a:prstGeom prst="rect">
                <a:avLst/>
              </a:prstGeom>
              <a:blipFill rotWithShape="1"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11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GRU4Rec (3/3)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 smtClean="0"/>
              <a:t>Observations</a:t>
            </a:r>
          </a:p>
          <a:p>
            <a:pPr lvl="1"/>
            <a:r>
              <a:rPr lang="hu-HU" dirty="0" smtClean="0"/>
              <a:t>Similar accuracy with/without embedding</a:t>
            </a:r>
          </a:p>
          <a:p>
            <a:pPr lvl="1"/>
            <a:r>
              <a:rPr lang="hu-HU" dirty="0" smtClean="0"/>
              <a:t>Multiple layers rarely help</a:t>
            </a:r>
          </a:p>
          <a:p>
            <a:pPr lvl="2"/>
            <a:r>
              <a:rPr lang="hu-HU" dirty="0" smtClean="0"/>
              <a:t>Sometimes slight improvement with 2 layers</a:t>
            </a:r>
          </a:p>
          <a:p>
            <a:pPr lvl="2"/>
            <a:r>
              <a:rPr lang="hu-HU" dirty="0" smtClean="0"/>
              <a:t>Sessions span over short time, no need for multiple time scales</a:t>
            </a:r>
          </a:p>
          <a:p>
            <a:pPr lvl="1"/>
            <a:r>
              <a:rPr lang="hu-HU" dirty="0" smtClean="0"/>
              <a:t>Quick conversion: only small changes after 5-10 epochs</a:t>
            </a:r>
          </a:p>
          <a:p>
            <a:pPr lvl="1"/>
            <a:r>
              <a:rPr lang="hu-HU" dirty="0" smtClean="0"/>
              <a:t>Upper bound for model capacity</a:t>
            </a:r>
          </a:p>
          <a:p>
            <a:pPr lvl="2"/>
            <a:r>
              <a:rPr lang="hu-HU" dirty="0" smtClean="0"/>
              <a:t>No improvement when adding additional units after a certain threshold</a:t>
            </a:r>
          </a:p>
          <a:p>
            <a:pPr lvl="2"/>
            <a:r>
              <a:rPr lang="hu-HU" dirty="0" smtClean="0"/>
              <a:t>This threshold can be lowered with some techniques</a:t>
            </a:r>
          </a:p>
          <a:p>
            <a:r>
              <a:rPr lang="hu-HU" dirty="0" smtClean="0"/>
              <a:t>Results</a:t>
            </a:r>
          </a:p>
          <a:p>
            <a:pPr lvl="1"/>
            <a:r>
              <a:rPr lang="hu-HU" dirty="0" smtClean="0"/>
              <a:t>20-30% improvement over item-to-item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31358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Improving GRU4Rec</a:t>
            </a:r>
            <a:endParaRPr lang="hu-H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63580" y="2057686"/>
                <a:ext cx="8216841" cy="4800314"/>
              </a:xfrm>
            </p:spPr>
            <p:txBody>
              <a:bodyPr>
                <a:noAutofit/>
              </a:bodyPr>
              <a:lstStyle/>
              <a:p>
                <a:r>
                  <a:rPr lang="hu-HU" sz="1100" dirty="0"/>
                  <a:t>Recall@20 on RSC15 by GRU4Rec: </a:t>
                </a:r>
                <a:r>
                  <a:rPr lang="hu-HU" sz="1100" b="1" dirty="0"/>
                  <a:t>0.6069</a:t>
                </a:r>
                <a:r>
                  <a:rPr lang="hu-HU" sz="1100" dirty="0"/>
                  <a:t> (100 units), </a:t>
                </a:r>
                <a:r>
                  <a:rPr lang="hu-HU" sz="1100" b="1" dirty="0"/>
                  <a:t>0.6322</a:t>
                </a:r>
                <a:r>
                  <a:rPr lang="hu-HU" sz="1100" dirty="0"/>
                  <a:t> (1000 units)</a:t>
                </a:r>
              </a:p>
              <a:p>
                <a:r>
                  <a:rPr lang="hu-HU" sz="1100" dirty="0"/>
                  <a:t>Data augmentation </a:t>
                </a:r>
                <a:r>
                  <a:rPr lang="hu-HU" sz="1100" dirty="0">
                    <a:solidFill>
                      <a:schemeClr val="accent1"/>
                    </a:solidFill>
                  </a:rPr>
                  <a:t>[Tan et. al, 2016]</a:t>
                </a:r>
              </a:p>
              <a:p>
                <a:pPr lvl="1"/>
                <a:r>
                  <a:rPr lang="hu-HU" sz="1050" dirty="0"/>
                  <a:t>Generate additional sessions by taking every possible sequence starting from the </a:t>
                </a:r>
                <a:r>
                  <a:rPr lang="hu-HU" sz="1050" dirty="0" smtClean="0"/>
                  <a:t>beginning of </a:t>
                </a:r>
                <a:r>
                  <a:rPr lang="hu-HU" sz="1050" dirty="0"/>
                  <a:t>a session</a:t>
                </a:r>
              </a:p>
              <a:p>
                <a:pPr lvl="1"/>
                <a:r>
                  <a:rPr lang="hu-HU" sz="1050" dirty="0"/>
                  <a:t>Randomly remove items from these sequences</a:t>
                </a:r>
              </a:p>
              <a:p>
                <a:pPr lvl="1"/>
                <a:r>
                  <a:rPr lang="hu-HU" sz="1050" dirty="0"/>
                  <a:t>Long training times</a:t>
                </a:r>
              </a:p>
              <a:p>
                <a:pPr lvl="1"/>
                <a:r>
                  <a:rPr lang="hu-HU" sz="1050" dirty="0"/>
                  <a:t>Recall@20 on RSC15 (using the full training set for training): ~</a:t>
                </a:r>
                <a:r>
                  <a:rPr lang="hu-HU" sz="1050" b="1" dirty="0"/>
                  <a:t>0.685 </a:t>
                </a:r>
                <a:r>
                  <a:rPr lang="hu-HU" sz="1050" dirty="0"/>
                  <a:t>(100 units)</a:t>
                </a:r>
              </a:p>
              <a:p>
                <a:r>
                  <a:rPr lang="hu-HU" sz="1100" dirty="0"/>
                  <a:t>Bayesian version (ReLeVar) </a:t>
                </a:r>
                <a:r>
                  <a:rPr lang="hu-HU" sz="1100" dirty="0">
                    <a:solidFill>
                      <a:schemeClr val="accent1"/>
                    </a:solidFill>
                  </a:rPr>
                  <a:t>[Chatzis et. al, 2017]</a:t>
                </a:r>
              </a:p>
              <a:p>
                <a:pPr lvl="1"/>
                <a:r>
                  <a:rPr lang="hu-HU" sz="1050" dirty="0"/>
                  <a:t>Bayesian formulation of the model</a:t>
                </a:r>
              </a:p>
              <a:p>
                <a:pPr lvl="1"/>
                <a:r>
                  <a:rPr lang="hu-HU" sz="1050" dirty="0"/>
                  <a:t>Basically additional regularization by adding random noise during sampling</a:t>
                </a:r>
              </a:p>
              <a:p>
                <a:pPr lvl="1"/>
                <a:r>
                  <a:rPr lang="hu-HU" sz="1050" dirty="0"/>
                  <a:t>Recall@20 on RSC15: </a:t>
                </a:r>
                <a:r>
                  <a:rPr lang="hu-HU" sz="1050" b="1" dirty="0"/>
                  <a:t>0.6507</a:t>
                </a:r>
                <a:r>
                  <a:rPr lang="hu-HU" sz="1050" dirty="0"/>
                  <a:t> (1500 units)</a:t>
                </a:r>
              </a:p>
              <a:p>
                <a:r>
                  <a:rPr lang="hu-HU" sz="1100" dirty="0"/>
                  <a:t>New losses and additional sampling </a:t>
                </a:r>
                <a:r>
                  <a:rPr lang="hu-HU" sz="1100" dirty="0">
                    <a:solidFill>
                      <a:schemeClr val="accent1"/>
                    </a:solidFill>
                  </a:rPr>
                  <a:t>[Hidasi &amp; Karatzoglou, 2017]</a:t>
                </a:r>
              </a:p>
              <a:p>
                <a:pPr lvl="1"/>
                <a:r>
                  <a:rPr lang="hu-HU" sz="1050" dirty="0"/>
                  <a:t>Use additional samples beside minibatch samples</a:t>
                </a:r>
              </a:p>
              <a:p>
                <a:pPr lvl="1"/>
                <a:r>
                  <a:rPr lang="hu-HU" sz="1050" dirty="0"/>
                  <a:t>Design better loss </a:t>
                </a:r>
                <a:r>
                  <a:rPr lang="hu-HU" sz="1050" dirty="0" smtClean="0"/>
                  <a:t>functions: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05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hu-HU" sz="1050">
                            <a:latin typeface="Cambria Math"/>
                          </a:rPr>
                          <m:t>BPR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hu-HU" sz="1050">
                            <a:latin typeface="Cambria Math"/>
                          </a:rPr>
                          <m:t>max</m:t>
                        </m:r>
                      </m:sub>
                    </m:sSub>
                    <m:r>
                      <a:rPr lang="hu-HU" sz="1050" i="1">
                        <a:latin typeface="Cambria Math"/>
                      </a:rPr>
                      <m:t>=−</m:t>
                    </m:r>
                    <m:func>
                      <m:funcPr>
                        <m:ctrlPr>
                          <a:rPr lang="hu-HU" sz="105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050"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hu-HU" sz="1050" i="1">
                                <a:latin typeface="Cambria Math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hu-HU" sz="105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a:rPr lang="hu-HU" sz="1050" i="1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hu-HU" sz="1050" i="1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hu-HU" sz="105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050" i="1">
                                        <a:latin typeface="Cambria Math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hu-HU" sz="1050" i="1">
                                        <a:latin typeface="Cambria Math"/>
                                      </a:rPr>
                                      <m:t>𝑆</m:t>
                                    </m:r>
                                  </m:sub>
                                </m:sSub>
                              </m:sup>
                              <m:e>
                                <m:sSub>
                                  <m:sSubPr>
                                    <m:ctrlPr>
                                      <a:rPr lang="hu-HU" sz="105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05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hu-HU" sz="1050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hu-HU" sz="1050" i="1">
                                    <a:latin typeface="Cambria Math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hu-HU" sz="105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105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05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hu-HU" sz="105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hu-HU" sz="1050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hu-HU" sz="105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05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hu-HU" sz="1050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</m:func>
                    <m:r>
                      <a:rPr lang="hu-HU" sz="1050" i="1">
                        <a:latin typeface="Cambria Math"/>
                      </a:rPr>
                      <m:t>+</m:t>
                    </m:r>
                    <m:r>
                      <a:rPr lang="hu-HU" sz="1050" i="1">
                        <a:latin typeface="Cambria Math"/>
                      </a:rPr>
                      <m:t>𝜆</m:t>
                    </m:r>
                    <m:nary>
                      <m:naryPr>
                        <m:chr m:val="∑"/>
                        <m:ctrlPr>
                          <a:rPr lang="hu-HU" sz="1050" i="1">
                            <a:latin typeface="Cambria Math"/>
                          </a:rPr>
                        </m:ctrlPr>
                      </m:naryPr>
                      <m:sub>
                        <m:r>
                          <a:rPr lang="hu-HU" sz="1050" i="1">
                            <a:latin typeface="Cambria Math"/>
                          </a:rPr>
                          <m:t>𝑗</m:t>
                        </m:r>
                        <m:r>
                          <a:rPr lang="hu-HU" sz="1050" i="1">
                            <a:latin typeface="Cambria Math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hu-HU" sz="105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hu-HU" sz="1050" i="1">
                                <a:latin typeface="Cambria Math"/>
                              </a:rPr>
                              <m:t>𝑆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hu-HU" sz="105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hu-HU" sz="1050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hu-HU" sz="1050" i="1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hu-HU" sz="105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hu-HU" sz="1050" dirty="0"/>
              </a:p>
              <a:p>
                <a:pPr lvl="1"/>
                <a:r>
                  <a:rPr lang="hu-HU" sz="1050" dirty="0" smtClean="0"/>
                  <a:t>Recall@20 on RSC15: </a:t>
                </a:r>
                <a:r>
                  <a:rPr lang="hu-HU" sz="1050" b="1" dirty="0" smtClean="0"/>
                  <a:t>0.7119</a:t>
                </a:r>
                <a:r>
                  <a:rPr lang="hu-HU" sz="1050" dirty="0" smtClean="0"/>
                  <a:t> (100 units)</a:t>
                </a:r>
                <a:endParaRPr lang="hu-HU" sz="1050" dirty="0"/>
              </a:p>
              <a:p>
                <a:pPr lvl="1"/>
                <a:endParaRPr lang="hu-HU" sz="1050" dirty="0"/>
              </a:p>
              <a:p>
                <a:pPr lvl="1"/>
                <a:endParaRPr lang="hu-HU" sz="1050" dirty="0"/>
              </a:p>
              <a:p>
                <a:pPr lvl="1"/>
                <a:endParaRPr lang="hu-HU" sz="1050" dirty="0"/>
              </a:p>
              <a:p>
                <a:pPr marL="487833" lvl="1" indent="0">
                  <a:buNone/>
                </a:pPr>
                <a:endParaRPr lang="hu-HU" sz="105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63580" y="2057686"/>
                <a:ext cx="8216841" cy="4800314"/>
              </a:xfrm>
              <a:blipFill rotWithShape="1">
                <a:blip r:embed="rId2"/>
                <a:stretch>
                  <a:fillRect t="-254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505420"/>
            <a:ext cx="4659201" cy="1355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179" y="4509121"/>
            <a:ext cx="3046030" cy="2246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86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Extensions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47500" lnSpcReduction="20000"/>
          </a:bodyPr>
          <a:lstStyle/>
          <a:p>
            <a:r>
              <a:rPr lang="hu-HU" dirty="0" smtClean="0"/>
              <a:t>Multi-modal information (p-RNN model) </a:t>
            </a:r>
            <a:r>
              <a:rPr lang="hu-HU" dirty="0" smtClean="0">
                <a:solidFill>
                  <a:schemeClr val="accent1"/>
                </a:solidFill>
              </a:rPr>
              <a:t>[Hidasi et. al, 2016]</a:t>
            </a:r>
          </a:p>
          <a:p>
            <a:pPr lvl="1"/>
            <a:r>
              <a:rPr lang="hu-HU" dirty="0" smtClean="0"/>
              <a:t>Use image and description besides the item ID</a:t>
            </a:r>
          </a:p>
          <a:p>
            <a:pPr lvl="1"/>
            <a:r>
              <a:rPr lang="hu-HU" dirty="0" smtClean="0"/>
              <a:t>One RNN per information source</a:t>
            </a:r>
          </a:p>
          <a:p>
            <a:pPr lvl="1"/>
            <a:r>
              <a:rPr lang="hu-HU" dirty="0" smtClean="0"/>
              <a:t>Hidden states concatenated</a:t>
            </a:r>
          </a:p>
          <a:p>
            <a:pPr lvl="1"/>
            <a:r>
              <a:rPr lang="hu-HU" dirty="0" smtClean="0"/>
              <a:t>Alternating training</a:t>
            </a:r>
            <a:endParaRPr lang="hu-HU" dirty="0"/>
          </a:p>
          <a:p>
            <a:pPr marL="342898" lvl="1" indent="-342898">
              <a:buFont typeface="Arial" panose="020B0604020202020204" pitchFamily="34" charset="0"/>
              <a:buChar char="•"/>
            </a:pPr>
            <a:r>
              <a:rPr lang="hu-HU" sz="3200" dirty="0"/>
              <a:t>Item metadata </a:t>
            </a:r>
            <a:r>
              <a:rPr lang="hu-HU" sz="3200" dirty="0">
                <a:solidFill>
                  <a:schemeClr val="accent1"/>
                </a:solidFill>
              </a:rPr>
              <a:t>[Twardowski, 2016]</a:t>
            </a:r>
          </a:p>
          <a:p>
            <a:pPr lvl="1"/>
            <a:r>
              <a:rPr lang="hu-HU" dirty="0" smtClean="0"/>
              <a:t>Embed item metadata</a:t>
            </a:r>
          </a:p>
          <a:p>
            <a:pPr lvl="1"/>
            <a:r>
              <a:rPr lang="hu-HU" dirty="0" smtClean="0"/>
              <a:t>Merge with the hidden layer of the RNN (session representation)</a:t>
            </a:r>
          </a:p>
          <a:p>
            <a:pPr lvl="1"/>
            <a:r>
              <a:rPr lang="hu-HU" dirty="0" smtClean="0"/>
              <a:t>Predict compatibility using feedforward layers</a:t>
            </a:r>
          </a:p>
          <a:p>
            <a:r>
              <a:rPr lang="hu-HU" dirty="0" smtClean="0"/>
              <a:t>Contextualization </a:t>
            </a:r>
            <a:r>
              <a:rPr lang="hu-HU" dirty="0" smtClean="0">
                <a:solidFill>
                  <a:schemeClr val="accent1"/>
                </a:solidFill>
              </a:rPr>
              <a:t>[Smirnova &amp; Vasile, 2017]</a:t>
            </a:r>
          </a:p>
          <a:p>
            <a:pPr lvl="1"/>
            <a:r>
              <a:rPr lang="hu-HU" dirty="0" smtClean="0"/>
              <a:t>Merging both current and next context</a:t>
            </a:r>
          </a:p>
          <a:p>
            <a:pPr lvl="1"/>
            <a:r>
              <a:rPr lang="hu-HU" dirty="0" smtClean="0"/>
              <a:t>Current context on the input module</a:t>
            </a:r>
          </a:p>
          <a:p>
            <a:pPr lvl="1"/>
            <a:r>
              <a:rPr lang="hu-HU" dirty="0" smtClean="0"/>
              <a:t>Next context on the output module</a:t>
            </a:r>
          </a:p>
          <a:p>
            <a:pPr lvl="1"/>
            <a:r>
              <a:rPr lang="hu-HU" dirty="0" smtClean="0"/>
              <a:t>The RNN cell is redefined to learn context-aware transitions</a:t>
            </a:r>
          </a:p>
          <a:p>
            <a:r>
              <a:rPr lang="hu-HU" dirty="0" smtClean="0"/>
              <a:t>Personalizing by inter-session modeling</a:t>
            </a:r>
          </a:p>
          <a:p>
            <a:pPr lvl="1"/>
            <a:r>
              <a:rPr lang="hu-HU" dirty="0" smtClean="0"/>
              <a:t>Hierarchical RNNs </a:t>
            </a:r>
            <a:r>
              <a:rPr lang="hu-HU" dirty="0" smtClean="0">
                <a:solidFill>
                  <a:schemeClr val="accent1"/>
                </a:solidFill>
              </a:rPr>
              <a:t>[Quadrana et. al, 2017]</a:t>
            </a:r>
            <a:r>
              <a:rPr lang="hu-HU" dirty="0" smtClean="0"/>
              <a:t>, </a:t>
            </a:r>
            <a:r>
              <a:rPr lang="hu-HU" dirty="0" smtClean="0">
                <a:solidFill>
                  <a:schemeClr val="accent1"/>
                </a:solidFill>
              </a:rPr>
              <a:t>[Ruocco et. al, 2017]</a:t>
            </a:r>
          </a:p>
          <a:p>
            <a:pPr lvl="2"/>
            <a:r>
              <a:rPr lang="hu-HU" dirty="0" smtClean="0"/>
              <a:t>One RNN works within the session (next click prediction)</a:t>
            </a:r>
          </a:p>
          <a:p>
            <a:pPr lvl="2"/>
            <a:r>
              <a:rPr lang="hu-HU" dirty="0" smtClean="0"/>
              <a:t>The other RNN predicts the transition between the sessions of the user</a:t>
            </a:r>
          </a:p>
          <a:p>
            <a:pPr lvl="2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4719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References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3580" y="2057686"/>
            <a:ext cx="8216841" cy="4539666"/>
          </a:xfrm>
        </p:spPr>
        <p:txBody>
          <a:bodyPr>
            <a:noAutofit/>
          </a:bodyPr>
          <a:lstStyle/>
          <a:p>
            <a:r>
              <a:rPr lang="hu-HU" sz="900" dirty="0"/>
              <a:t>[Chatzis et. al, 2017] S. P. Chatzis, P. Christodoulou, A. Andreou: Recurrent Latent Variable Networks for Session-Based Recommendation. 2nd Workshop on Deep Learning for Recommender Systems (DLRS 2017). https://arxiv.org/abs/1706.04026</a:t>
            </a:r>
          </a:p>
          <a:p>
            <a:r>
              <a:rPr lang="hu-HU" sz="900" dirty="0"/>
              <a:t>[Cho et. al, 2014] K. Cho, B. van Merrienboer, D. Bahdanau, Y. Bengio. On the properties of neural machine translation: Encoder-decoder approaches. https://arxiv.org/abs/1409.1259</a:t>
            </a:r>
          </a:p>
          <a:p>
            <a:r>
              <a:rPr lang="hu-HU" sz="900" dirty="0"/>
              <a:t>[Hidasi et. al, 2015] B. Hidasi, A. Karatzoglou, L. Baltrunas, D. Tikk: Session-based Recommendations with Recurrent Neural Networks. International Conference on Learning Representations (ICLR 2016). https://arxiv.org/abs/1511.06939</a:t>
            </a:r>
          </a:p>
          <a:p>
            <a:r>
              <a:rPr lang="hu-HU" sz="900" dirty="0"/>
              <a:t>[Hidasi et. al, 2016] B. Hidasi, M. Quadrana, A. Karatzoglou, D. Tikk: Parallel Recurrent Neural Network Architectures for Feature-rich Session-based Recommendations. 10th ACM Conference on Recommender Systems (RecSys’16).</a:t>
            </a:r>
          </a:p>
          <a:p>
            <a:r>
              <a:rPr lang="hu-HU" sz="900" dirty="0"/>
              <a:t>[Hidasi &amp; Karatzoglou, 2017] B. Hidasi, Alexandros Karatzoglou: Recurrent Neural Networks with Top-k Gains for Session-based Recommendations. https://arxiv.org/abs/1706.03847</a:t>
            </a:r>
          </a:p>
          <a:p>
            <a:r>
              <a:rPr lang="hu-HU" sz="900" dirty="0"/>
              <a:t>[Hochreiter &amp; Schmidhuber, 1997] S. Hochreiter, J. Schmidhuber: Long Short-term Memory. Neural Computation, 9(8):1735-1780.</a:t>
            </a:r>
          </a:p>
          <a:p>
            <a:r>
              <a:rPr lang="hu-HU" sz="900" dirty="0"/>
              <a:t>[Quadrana et. al, 2017] M. Quadrana, A. Karatzoglou, B. Hidasi, P. Cremonesi: Personalizing Session-based Recommendations with Hierarchical Recurrent Neural Networks. 11th ACM Conference on Recommender Systems (RecSys’17). https://arxiv.org/abs/1706.04148</a:t>
            </a:r>
          </a:p>
          <a:p>
            <a:r>
              <a:rPr lang="hu-HU" sz="900" dirty="0"/>
              <a:t>[Ruocco et. al, 2017] M. Ruocco, O. S. Lillestøl Skrede, H. Langseth: Inter-Session Modeling for Session-Based Recommendation. 2nd Workshop on Deep Learning for Recommendations (DLRS 2017). https://arxiv.org/abs/1706.07506</a:t>
            </a:r>
          </a:p>
          <a:p>
            <a:r>
              <a:rPr lang="hu-HU" sz="900" dirty="0"/>
              <a:t>[Smirnova &amp; Vasile, 2017] E. Smirnova, F. Vasile: Contextual Sequence Modeling for Recommendation with Recurrent Neural Networks. 2nd Workshop on Deep Learning for Recommender Systems (DLRS 2017). https://arxiv.org/abs/1706.07684</a:t>
            </a:r>
          </a:p>
          <a:p>
            <a:r>
              <a:rPr lang="hu-HU" sz="900" dirty="0"/>
              <a:t>[Tan et. al, 2016] Y. K. Tan, X. Xu, Y. Liu: Improved Recurrent Neural Networks for Session-based Recommendations. 1st Workshop on Deep Learning for Recommendations (DLRS 2016). https://arxiv.org/abs/1606.08117</a:t>
            </a:r>
          </a:p>
          <a:p>
            <a:r>
              <a:rPr lang="hu-HU" sz="900" dirty="0"/>
              <a:t>[Twardowski, 2016] B. Twardowski: Modelling Contextual Information in Session-Aware Recommender Systems with Neural Networks. 10th ACM Conference on Recommender Systems (RecSys’16).</a:t>
            </a:r>
          </a:p>
        </p:txBody>
      </p:sp>
    </p:spTree>
    <p:extLst>
      <p:ext uri="{BB962C8B-B14F-4D97-AF65-F5344CB8AC3E}">
        <p14:creationId xmlns:p14="http://schemas.microsoft.com/office/powerpoint/2010/main" val="173351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Why go deep?</a:t>
            </a:r>
            <a:endParaRPr lang="hu-H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63580" y="2057686"/>
            <a:ext cx="8216841" cy="410761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Feedforward neural networks are universal </a:t>
            </a:r>
            <a:r>
              <a:rPr lang="en-US" dirty="0" err="1"/>
              <a:t>approximators</a:t>
            </a:r>
            <a:endParaRPr lang="en-US" dirty="0"/>
          </a:p>
          <a:p>
            <a:pPr lvl="1"/>
            <a:r>
              <a:rPr lang="en-US" dirty="0"/>
              <a:t>Can </a:t>
            </a:r>
            <a:r>
              <a:rPr lang="hu-HU" dirty="0" smtClean="0"/>
              <a:t>approximate </a:t>
            </a:r>
            <a:r>
              <a:rPr lang="en-US" dirty="0" smtClean="0"/>
              <a:t>any function</a:t>
            </a:r>
            <a:r>
              <a:rPr lang="hu-HU" dirty="0" smtClean="0"/>
              <a:t> with arbitarily low error</a:t>
            </a:r>
            <a:r>
              <a:rPr lang="en-US" dirty="0" smtClean="0"/>
              <a:t> </a:t>
            </a:r>
            <a:r>
              <a:rPr lang="en-US" dirty="0"/>
              <a:t>if they are </a:t>
            </a:r>
            <a:r>
              <a:rPr lang="en-US" b="1" dirty="0"/>
              <a:t>big enough</a:t>
            </a:r>
          </a:p>
          <a:p>
            <a:r>
              <a:rPr lang="en-US" dirty="0" smtClean="0"/>
              <a:t>What </a:t>
            </a:r>
            <a:r>
              <a:rPr lang="en-US" dirty="0"/>
              <a:t>is big enough?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Number of layers / neurons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Theoretical „big enough” conditions massively overshoot</a:t>
            </a:r>
          </a:p>
          <a:p>
            <a:r>
              <a:rPr lang="en-US" dirty="0"/>
              <a:t>Go deep, not </a:t>
            </a:r>
            <a:r>
              <a:rPr lang="en-US" dirty="0" smtClean="0"/>
              <a:t>wide</a:t>
            </a:r>
            <a:endParaRPr lang="hu-HU" dirty="0" smtClean="0"/>
          </a:p>
          <a:p>
            <a:pPr lvl="1"/>
            <a:r>
              <a:rPr lang="hu-HU" dirty="0" smtClean="0"/>
              <a:t>For certain functions it is shown</a:t>
            </a:r>
          </a:p>
          <a:p>
            <a:pPr lvl="1"/>
            <a:r>
              <a:rPr lang="hu-HU" dirty="0" smtClean="0"/>
              <a:t>Exists a k number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number of neurons required for </a:t>
            </a:r>
            <a:r>
              <a:rPr lang="hu-HU" dirty="0" smtClean="0"/>
              <a:t>approximating the function is polynomial (in the input) if the network has at least k hidden layers (i.e. deep enough)</a:t>
            </a:r>
          </a:p>
          <a:p>
            <a:pPr lvl="1"/>
            <a:r>
              <a:rPr lang="en-US" dirty="0" smtClean="0"/>
              <a:t>Otherwise </a:t>
            </a:r>
            <a:r>
              <a:rPr lang="hu-HU" dirty="0" smtClean="0"/>
              <a:t>the number of required units is exponential in the input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4383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Why was it hard to train neural networks?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63580" y="2057686"/>
                <a:ext cx="8216841" cy="4755690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hu-HU" dirty="0" smtClean="0"/>
                  <a:t>Vanishing gradients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hu-HU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hu-HU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hu-HU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hu-HU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hu-HU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hu-HU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/>
                          </a:rPr>
                          <m:t>1−</m:t>
                        </m:r>
                        <m:r>
                          <a:rPr lang="hu-HU" b="0" i="1" smtClean="0">
                            <a:latin typeface="Cambria Math"/>
                          </a:rPr>
                          <m:t>𝜎</m:t>
                        </m:r>
                        <m:d>
                          <m:dPr>
                            <m:ctrlPr>
                              <a:rPr lang="hu-HU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hu-HU" b="0" i="1" smtClean="0">
                        <a:latin typeface="Cambria Math"/>
                      </a:rPr>
                      <m:t>𝜎</m:t>
                    </m:r>
                    <m:d>
                      <m:dPr>
                        <m:ctrlPr>
                          <a:rPr lang="hu-HU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hu-HU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hu-HU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hu-HU" dirty="0" smtClean="0"/>
                  <a:t> is too small or too big, the gradient becomes near zero (no update) </a:t>
                </a:r>
                <a:r>
                  <a:rPr lang="hu-HU" dirty="0" smtClean="0">
                    <a:sym typeface="Wingdings" panose="05000000000000000000" pitchFamily="2" charset="2"/>
                  </a:rPr>
                  <a:t> saturation</a:t>
                </a:r>
              </a:p>
              <a:p>
                <a:pPr lvl="3"/>
                <a:r>
                  <a:rPr lang="hu-HU" dirty="0" smtClean="0">
                    <a:sym typeface="Wingdings" panose="05000000000000000000" pitchFamily="2" charset="2"/>
                  </a:rPr>
                  <a:t>It is possible that large parts of the network stop changing</a:t>
                </a:r>
                <a:endParaRPr lang="hu-HU" dirty="0" smtClean="0"/>
              </a:p>
              <a:p>
                <a:pPr lvl="2"/>
                <a:r>
                  <a:rPr lang="hu-HU" dirty="0" smtClean="0"/>
                  <a:t>The maximum is 0.25 (at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/>
                      </a:rPr>
                      <m:t>𝑥</m:t>
                    </m:r>
                    <m:r>
                      <a:rPr lang="hu-HU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hu-HU" dirty="0" smtClean="0"/>
                  <a:t>)</a:t>
                </a:r>
              </a:p>
              <a:p>
                <a:pPr lvl="2"/>
                <a:r>
                  <a:rPr lang="hu-HU" dirty="0" smtClean="0"/>
                  <a:t>After several layers the gradient vanishes (update </a:t>
                </a:r>
                <a:r>
                  <a:rPr lang="hu-HU" dirty="0" err="1" smtClean="0"/>
                  <a:t>negligible</a:t>
                </a:r>
                <a:r>
                  <a:rPr lang="hu-HU" dirty="0" smtClean="0"/>
                  <a:t>)</a:t>
                </a:r>
              </a:p>
              <a:p>
                <a:r>
                  <a:rPr lang="hu-HU" dirty="0" err="1" smtClean="0"/>
                  <a:t>Saturation</a:t>
                </a:r>
                <a:endParaRPr lang="hu-HU" dirty="0" smtClean="0"/>
              </a:p>
              <a:p>
                <a:pPr lvl="1"/>
                <a:r>
                  <a:rPr lang="hu-HU" dirty="0" err="1" smtClean="0"/>
                  <a:t>Absolute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value</a:t>
                </a:r>
                <a:r>
                  <a:rPr lang="hu-HU" dirty="0" smtClean="0"/>
                  <a:t> of </a:t>
                </a:r>
                <a:r>
                  <a:rPr lang="hu-HU" dirty="0" err="1" smtClean="0"/>
                  <a:t>weighted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inputs</a:t>
                </a:r>
                <a:r>
                  <a:rPr lang="hu-HU" dirty="0" smtClean="0"/>
                  <a:t> is </a:t>
                </a:r>
                <a:r>
                  <a:rPr lang="hu-HU" dirty="0" err="1" smtClean="0"/>
                  <a:t>large</a:t>
                </a:r>
                <a:endParaRPr lang="hu-HU" dirty="0" smtClean="0"/>
              </a:p>
              <a:p>
                <a:pPr lvl="1"/>
                <a:r>
                  <a:rPr lang="hu-HU" dirty="0" smtClean="0"/>
                  <a:t>Output 1/0, </a:t>
                </a:r>
                <a:r>
                  <a:rPr lang="hu-HU" dirty="0" err="1" smtClean="0"/>
                  <a:t>gradient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close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to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0</a:t>
                </a:r>
                <a:r>
                  <a:rPr lang="hu-HU" dirty="0" smtClean="0"/>
                  <a:t> (no </a:t>
                </a:r>
                <a:r>
                  <a:rPr lang="hu-HU" dirty="0" err="1" smtClean="0"/>
                  <a:t>updates</a:t>
                </a:r>
                <a:r>
                  <a:rPr lang="hu-HU" dirty="0" smtClean="0"/>
                  <a:t>)</a:t>
                </a:r>
              </a:p>
              <a:p>
                <a:pPr lvl="2"/>
                <a:r>
                  <a:rPr lang="hu-HU" dirty="0" smtClean="0"/>
                  <a:t>Neuron </a:t>
                </a:r>
                <a:r>
                  <a:rPr lang="hu-HU" dirty="0" err="1" smtClean="0"/>
                  <a:t>doesn</a:t>
                </a:r>
                <a:r>
                  <a:rPr lang="hu-HU" dirty="0" smtClean="0"/>
                  <a:t>’t </a:t>
                </a:r>
                <a:r>
                  <a:rPr lang="hu-HU" dirty="0" err="1" smtClean="0"/>
                  <a:t>learn</a:t>
                </a:r>
                <a:endParaRPr lang="hu-HU" dirty="0" smtClean="0"/>
              </a:p>
              <a:p>
                <a:pPr lvl="1"/>
                <a:r>
                  <a:rPr lang="hu-HU" dirty="0" err="1" smtClean="0"/>
                  <a:t>Solutions</a:t>
                </a:r>
                <a:r>
                  <a:rPr lang="hu-HU" dirty="0" smtClean="0"/>
                  <a:t> (</a:t>
                </a:r>
                <a:r>
                  <a:rPr lang="hu-HU" dirty="0" err="1" smtClean="0"/>
                  <a:t>lot</a:t>
                </a:r>
                <a:r>
                  <a:rPr lang="hu-HU" dirty="0" smtClean="0"/>
                  <a:t> of effort on each task)</a:t>
                </a:r>
              </a:p>
              <a:p>
                <a:pPr lvl="2"/>
                <a:r>
                  <a:rPr lang="hu-HU" dirty="0" smtClean="0"/>
                  <a:t>Initialization</a:t>
                </a:r>
              </a:p>
              <a:p>
                <a:pPr lvl="2"/>
                <a:r>
                  <a:rPr lang="hu-HU" dirty="0" smtClean="0"/>
                  <a:t>Limited activations</a:t>
                </a:r>
              </a:p>
              <a:p>
                <a:pPr lvl="2"/>
                <a:r>
                  <a:rPr lang="hu-HU" dirty="0" smtClean="0"/>
                  <a:t>Sparse activations</a:t>
                </a:r>
              </a:p>
              <a:p>
                <a:r>
                  <a:rPr lang="hu-HU" dirty="0" smtClean="0"/>
                  <a:t>Overfitting</a:t>
                </a:r>
              </a:p>
              <a:p>
                <a:pPr lvl="1"/>
                <a:r>
                  <a:rPr lang="hu-HU" dirty="0" smtClean="0"/>
                  <a:t>High model capacity, prone to overfitting</a:t>
                </a:r>
              </a:p>
              <a:p>
                <a:pPr lvl="1"/>
                <a:r>
                  <a:rPr lang="hu-HU" dirty="0" smtClean="0"/>
                  <a:t>Black box, overfitting is not apparent</a:t>
                </a:r>
              </a:p>
              <a:p>
                <a:pPr lvl="1"/>
                <a:r>
                  <a:rPr lang="hu-HU" dirty="0" smtClean="0"/>
                  <a:t>L1/L2 regularization helps, but doesn’t solve the problem</a:t>
                </a:r>
              </a:p>
              <a:p>
                <a:pPr lvl="1"/>
                <a:r>
                  <a:rPr lang="hu-HU" dirty="0" smtClean="0"/>
                  <a:t>Early stopping</a:t>
                </a:r>
              </a:p>
              <a:p>
                <a:r>
                  <a:rPr lang="hu-HU" dirty="0" smtClean="0"/>
                  <a:t>Convergence issues</a:t>
                </a:r>
              </a:p>
              <a:p>
                <a:pPr lvl="1"/>
                <a:r>
                  <a:rPr lang="hu-HU" dirty="0" smtClean="0"/>
                  <a:t>SGD often gets stuck </a:t>
                </a:r>
                <a:r>
                  <a:rPr lang="hu-HU" dirty="0" smtClean="0">
                    <a:sym typeface="Wingdings" panose="05000000000000000000" pitchFamily="2" charset="2"/>
                  </a:rPr>
                  <a:t> momentum methods</a:t>
                </a:r>
              </a:p>
              <a:p>
                <a:pPr lvl="1"/>
                <a:r>
                  <a:rPr lang="hu-HU" dirty="0" smtClean="0">
                    <a:sym typeface="Wingdings" panose="05000000000000000000" pitchFamily="2" charset="2"/>
                  </a:rPr>
                  <a:t>Sensitivity to learning rate parameter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63580" y="2057686"/>
                <a:ext cx="8216841" cy="4755690"/>
              </a:xfrm>
              <a:blipFill rotWithShape="1">
                <a:blip r:embed="rId2"/>
                <a:stretch>
                  <a:fillRect t="-1154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58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vity R&amp;D Business Template">
  <a:themeElements>
    <a:clrScheme name="Gravity R&amp;D Business Templat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347FAD"/>
      </a:accent1>
      <a:accent2>
        <a:srgbClr val="7BD707"/>
      </a:accent2>
      <a:accent3>
        <a:srgbClr val="A5A5A5"/>
      </a:accent3>
      <a:accent4>
        <a:srgbClr val="F4612D"/>
      </a:accent4>
      <a:accent5>
        <a:srgbClr val="F9F73F"/>
      </a:accent5>
      <a:accent6>
        <a:srgbClr val="BA4A4C"/>
      </a:accent6>
      <a:hlink>
        <a:srgbClr val="347FAD"/>
      </a:hlink>
      <a:folHlink>
        <a:srgbClr val="255A7A"/>
      </a:folHlink>
    </a:clrScheme>
    <a:fontScheme name="Gravity R&amp;D Business Template">
      <a:majorFont>
        <a:latin typeface="Exo 2 Light"/>
        <a:ea typeface=""/>
        <a:cs typeface=""/>
      </a:majorFont>
      <a:minorFont>
        <a:latin typeface="Exo 2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ravity R&amp;D Youthful Template">
  <a:themeElements>
    <a:clrScheme name="Gravity R&amp;D Business Templat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347FAD"/>
      </a:accent1>
      <a:accent2>
        <a:srgbClr val="7BD707"/>
      </a:accent2>
      <a:accent3>
        <a:srgbClr val="A5A5A5"/>
      </a:accent3>
      <a:accent4>
        <a:srgbClr val="F4612D"/>
      </a:accent4>
      <a:accent5>
        <a:srgbClr val="F9F73F"/>
      </a:accent5>
      <a:accent6>
        <a:srgbClr val="BA4A4C"/>
      </a:accent6>
      <a:hlink>
        <a:srgbClr val="347FAD"/>
      </a:hlink>
      <a:folHlink>
        <a:srgbClr val="255A7A"/>
      </a:folHlink>
    </a:clrScheme>
    <a:fontScheme name="Gravity R&amp;D Business Template">
      <a:majorFont>
        <a:latin typeface="Exo 2 Light"/>
        <a:ea typeface=""/>
        <a:cs typeface=""/>
      </a:majorFont>
      <a:minorFont>
        <a:latin typeface="Exo 2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ravity R&amp;D Technologic Template">
  <a:themeElements>
    <a:clrScheme name="Gravity R&amp;D Business Templat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347FAD"/>
      </a:accent1>
      <a:accent2>
        <a:srgbClr val="7BD707"/>
      </a:accent2>
      <a:accent3>
        <a:srgbClr val="A5A5A5"/>
      </a:accent3>
      <a:accent4>
        <a:srgbClr val="F4612D"/>
      </a:accent4>
      <a:accent5>
        <a:srgbClr val="F9F73F"/>
      </a:accent5>
      <a:accent6>
        <a:srgbClr val="BA4A4C"/>
      </a:accent6>
      <a:hlink>
        <a:srgbClr val="347FAD"/>
      </a:hlink>
      <a:folHlink>
        <a:srgbClr val="255A7A"/>
      </a:folHlink>
    </a:clrScheme>
    <a:fontScheme name="Gravity R&amp;D Business Template">
      <a:majorFont>
        <a:latin typeface="Exo 2 Light"/>
        <a:ea typeface=""/>
        <a:cs typeface=""/>
      </a:majorFont>
      <a:minorFont>
        <a:latin typeface="Exo 2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GravityRD_PresTemp_Business+Youth+Thech</Template>
  <TotalTime>1007</TotalTime>
  <Words>10700</Words>
  <Application>Microsoft Office PowerPoint</Application>
  <PresentationFormat>On-screen Show (4:3)</PresentationFormat>
  <Paragraphs>1537</Paragraphs>
  <Slides>77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77</vt:i4>
      </vt:variant>
    </vt:vector>
  </HeadingPairs>
  <TitlesOfParts>
    <vt:vector size="80" baseType="lpstr">
      <vt:lpstr>Gravity R&amp;D Business Template</vt:lpstr>
      <vt:lpstr>Gravity R&amp;D Youthful Template</vt:lpstr>
      <vt:lpstr>Gravity R&amp;D Technologic Template</vt:lpstr>
      <vt:lpstr>Deep Learning for Recommender Systems</vt:lpstr>
      <vt:lpstr>What is Deep Learning?</vt:lpstr>
      <vt:lpstr>What is Deep Learning?</vt:lpstr>
      <vt:lpstr>What is Deep learning NOT?</vt:lpstr>
      <vt:lpstr>Neural Networks - Neuron</vt:lpstr>
      <vt:lpstr>Neural Networks</vt:lpstr>
      <vt:lpstr>Training Neural Networks - Backpropagation</vt:lpstr>
      <vt:lpstr>Why go deep?</vt:lpstr>
      <vt:lpstr>Why was it hard to train neural networks?</vt:lpstr>
      <vt:lpstr>Neural Winters</vt:lpstr>
      <vt:lpstr>Intermission – Layerwise training</vt:lpstr>
      <vt:lpstr>Why now? - Compute</vt:lpstr>
      <vt:lpstr>Why now? - Data</vt:lpstr>
      <vt:lpstr>Why now? – Research breakthroughs – Non-saturating activations</vt:lpstr>
      <vt:lpstr>Why now? – Research breakthroughs – Dropout: easy but efficient regularization</vt:lpstr>
      <vt:lpstr>Why now? – Research breakthroughs – Mini-batch training</vt:lpstr>
      <vt:lpstr>Why now? – Research breakthroughs – Adaptive learning rates</vt:lpstr>
      <vt:lpstr>Complex deep networks</vt:lpstr>
      <vt:lpstr>Common building blocks</vt:lpstr>
      <vt:lpstr>Common architectures</vt:lpstr>
      <vt:lpstr>Impressive results</vt:lpstr>
      <vt:lpstr>Don’t give in to the hype</vt:lpstr>
      <vt:lpstr>Why deep learning has potential for RecSys?</vt:lpstr>
      <vt:lpstr>The deep learning era of RecSys</vt:lpstr>
      <vt:lpstr>Research directions in DL-RecSys</vt:lpstr>
      <vt:lpstr>Best practices</vt:lpstr>
      <vt:lpstr>Frameworks</vt:lpstr>
      <vt:lpstr>References</vt:lpstr>
      <vt:lpstr>Learning item embeddings &amp; 2vec models</vt:lpstr>
      <vt:lpstr>Item embeddings</vt:lpstr>
      <vt:lpstr>Matrix factorization as embedding learning</vt:lpstr>
      <vt:lpstr>Word2Vec</vt:lpstr>
      <vt:lpstr>Word2Vec - CBOW</vt:lpstr>
      <vt:lpstr>Word2Vec – Skip-gram</vt:lpstr>
      <vt:lpstr>Speed-up</vt:lpstr>
      <vt:lpstr>Paragraph2vec, doc2vec</vt:lpstr>
      <vt:lpstr>Prod2Vec</vt:lpstr>
      <vt:lpstr>Utilizing more information</vt:lpstr>
      <vt:lpstr>References</vt:lpstr>
      <vt:lpstr>Deep collaborative filtering</vt:lpstr>
      <vt:lpstr>CF with Neural Networks</vt:lpstr>
      <vt:lpstr>Restricted Boltzmann Machines (RBM) for recommendation</vt:lpstr>
      <vt:lpstr>Deep Boltzmann Machines (DBM)</vt:lpstr>
      <vt:lpstr>Autoencoders</vt:lpstr>
      <vt:lpstr>Autoencoders for recommendation</vt:lpstr>
      <vt:lpstr>Recurrent autoencoder</vt:lpstr>
      <vt:lpstr>Other DeepCF methods (1/2)</vt:lpstr>
      <vt:lpstr>Other DeepCF methods (2/2)</vt:lpstr>
      <vt:lpstr>Applications: app recommendations</vt:lpstr>
      <vt:lpstr>Applications: video recommendations</vt:lpstr>
      <vt:lpstr>References</vt:lpstr>
      <vt:lpstr>Feature extraction from content for hydrid recommenders</vt:lpstr>
      <vt:lpstr>Content features in recommenders</vt:lpstr>
      <vt:lpstr>Feature extraction from content</vt:lpstr>
      <vt:lpstr>Convolutional Neural Networks (CNN)</vt:lpstr>
      <vt:lpstr>Convolutional Neural Networks (CNN)</vt:lpstr>
      <vt:lpstr>Convolutional Neural Networks (CNN)</vt:lpstr>
      <vt:lpstr>Convolutional Neural Networks (CNN)</vt:lpstr>
      <vt:lpstr>Convolutional Neural Networks (CNN)</vt:lpstr>
      <vt:lpstr>Images in recommenders</vt:lpstr>
      <vt:lpstr>Music representations</vt:lpstr>
      <vt:lpstr>Textual information improving recommendations</vt:lpstr>
      <vt:lpstr>References</vt:lpstr>
      <vt:lpstr>Recurrent Neural Networks &amp; Session-based recommendations</vt:lpstr>
      <vt:lpstr>Recurrent Neural Networks</vt:lpstr>
      <vt:lpstr>RNN-based machine learning</vt:lpstr>
      <vt:lpstr>Exploding/Vanishing gradients</vt:lpstr>
      <vt:lpstr>Handling exploding gradients</vt:lpstr>
      <vt:lpstr>Long-Short Term Memory (LSTM)</vt:lpstr>
      <vt:lpstr>Gated Recurrent Unit (GRU)</vt:lpstr>
      <vt:lpstr>Session-based recommendations</vt:lpstr>
      <vt:lpstr>GRU4Rec (1/3)</vt:lpstr>
      <vt:lpstr>GRU4Rec (2/3)</vt:lpstr>
      <vt:lpstr>GRU4Rec (3/3)</vt:lpstr>
      <vt:lpstr>Improving GRU4Rec</vt:lpstr>
      <vt:lpstr>Extensions</vt:lpstr>
      <vt:lpstr>References</vt:lpstr>
    </vt:vector>
  </TitlesOfParts>
  <Company>Gravity 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Deep Learning?</dc:title>
  <dc:creator>Hidasi Balázs</dc:creator>
  <cp:lastModifiedBy>Hidasi Balázs</cp:lastModifiedBy>
  <cp:revision>90</cp:revision>
  <dcterms:created xsi:type="dcterms:W3CDTF">2017-07-27T15:15:35Z</dcterms:created>
  <dcterms:modified xsi:type="dcterms:W3CDTF">2017-08-21T10:31:37Z</dcterms:modified>
</cp:coreProperties>
</file>